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5"/>
  </p:notesMasterIdLst>
  <p:sldIdLst>
    <p:sldId id="274" r:id="rId3"/>
    <p:sldId id="281" r:id="rId4"/>
    <p:sldId id="260" r:id="rId5"/>
    <p:sldId id="261" r:id="rId6"/>
    <p:sldId id="266" r:id="rId7"/>
    <p:sldId id="276" r:id="rId8"/>
    <p:sldId id="267" r:id="rId9"/>
    <p:sldId id="279" r:id="rId10"/>
    <p:sldId id="271" r:id="rId11"/>
    <p:sldId id="282" r:id="rId12"/>
    <p:sldId id="280" r:id="rId13"/>
    <p:sldId id="273"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4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BF51EB-DAC1-E24C-B01D-0C21CB673521}" v="1210" dt="2022-04-11T18:16:23.342"/>
    <p1510:client id="{C2AB5870-9C07-8B9B-F8BC-76CD7B82E021}" v="1280" dt="2022-04-10T19:44:57.4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3783"/>
    <p:restoredTop sz="69385"/>
  </p:normalViewPr>
  <p:slideViewPr>
    <p:cSldViewPr snapToGrid="0" snapToObjects="1">
      <p:cViewPr>
        <p:scale>
          <a:sx n="70" d="100"/>
          <a:sy n="70" d="100"/>
        </p:scale>
        <p:origin x="616" y="680"/>
      </p:cViewPr>
      <p:guideLst>
        <p:guide orient="horz" pos="1620"/>
        <p:guide pos="2880"/>
      </p:guideLst>
    </p:cSldViewPr>
  </p:slideViewPr>
  <p:notesTextViewPr>
    <p:cViewPr>
      <p:scale>
        <a:sx n="1" d="1"/>
        <a:sy n="1" d="1"/>
      </p:scale>
      <p:origin x="0" y="-3592"/>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mailto:josee.boulanger@uottawa.ca"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Font typeface="+mj-lt"/>
              <a:buNone/>
            </a:pPr>
            <a:r>
              <a:rPr lang="en-US" sz="1100" b="1" i="0" u="none" strike="noStrike" cap="none" dirty="0">
                <a:solidFill>
                  <a:srgbClr val="000000"/>
                </a:solidFill>
                <a:effectLst/>
                <a:latin typeface="Arial"/>
                <a:ea typeface="Arial"/>
                <a:cs typeface="Arial"/>
                <a:sym typeface="Arial"/>
              </a:rPr>
              <a:t>Introduction</a:t>
            </a:r>
            <a:endParaRPr lang="fr-CA" sz="1100" b="0" i="0" u="none" strike="noStrike" cap="none" dirty="0">
              <a:solidFill>
                <a:srgbClr val="000000"/>
              </a:solidFill>
              <a:effectLst/>
              <a:latin typeface="Arial"/>
              <a:ea typeface="Arial"/>
              <a:cs typeface="Arial"/>
              <a:sym typeface="Arial"/>
            </a:endParaRPr>
          </a:p>
          <a:p>
            <a:pPr marL="158750" indent="0">
              <a:buFont typeface="+mj-lt"/>
              <a:buNone/>
            </a:pPr>
            <a:r>
              <a:rPr lang="en-US" sz="1100" b="0" i="0" u="none" strike="noStrike" cap="none" dirty="0">
                <a:solidFill>
                  <a:srgbClr val="000000"/>
                </a:solidFill>
                <a:effectLst/>
                <a:latin typeface="Arial"/>
                <a:ea typeface="Arial"/>
                <a:cs typeface="Arial"/>
                <a:sym typeface="Arial"/>
              </a:rPr>
              <a:t>1. My name is </a:t>
            </a:r>
            <a:r>
              <a:rPr lang="en-US" sz="1100" b="0" i="0" u="none" strike="noStrike" cap="none" dirty="0" err="1">
                <a:solidFill>
                  <a:srgbClr val="000000"/>
                </a:solidFill>
                <a:effectLst/>
                <a:latin typeface="Arial"/>
                <a:ea typeface="Arial"/>
                <a:cs typeface="Arial"/>
                <a:sym typeface="Arial"/>
              </a:rPr>
              <a:t>Josée</a:t>
            </a:r>
            <a:r>
              <a:rPr lang="en-US" sz="1100" b="0" i="0" u="none" strike="noStrike" cap="none" dirty="0">
                <a:solidFill>
                  <a:srgbClr val="000000"/>
                </a:solidFill>
                <a:effectLst/>
                <a:latin typeface="Arial"/>
                <a:ea typeface="Arial"/>
                <a:cs typeface="Arial"/>
                <a:sym typeface="Arial"/>
              </a:rPr>
              <a:t> Boulanger, I have long reddish wavy hair, I am wearing glasses and I use the pronouns she-her. I am a PhD candidate at the School of Rehabilitation Sciences at the University of Ottawa and much of my work has been inspired by my younger brother Stéphane who was labelled as having an intellectual disability and who loved to connect with people and used whatever techniques necessary to communicate with people.</a:t>
            </a:r>
            <a:br>
              <a:rPr lang="en-US" sz="1100" b="0" i="0" u="none" strike="noStrike" cap="none" dirty="0">
                <a:solidFill>
                  <a:srgbClr val="000000"/>
                </a:solidFill>
                <a:effectLst/>
                <a:latin typeface="Arial"/>
                <a:ea typeface="Arial"/>
                <a:cs typeface="Arial"/>
                <a:sym typeface="Arial"/>
              </a:rPr>
            </a:br>
            <a:br>
              <a:rPr lang="en-US" sz="1100" b="0" i="0" u="none" strike="noStrike" cap="none" dirty="0">
                <a:solidFill>
                  <a:srgbClr val="000000"/>
                </a:solidFill>
                <a:effectLst/>
                <a:latin typeface="Arial"/>
                <a:ea typeface="Arial"/>
                <a:cs typeface="Arial"/>
                <a:sym typeface="Arial"/>
              </a:rPr>
            </a:br>
            <a:r>
              <a:rPr lang="en-US" sz="1100" b="0" i="0" u="none" strike="noStrike" cap="none" dirty="0">
                <a:solidFill>
                  <a:srgbClr val="000000"/>
                </a:solidFill>
                <a:effectLst/>
                <a:latin typeface="Arial"/>
                <a:ea typeface="Arial"/>
                <a:cs typeface="Arial"/>
                <a:sym typeface="Arial"/>
              </a:rPr>
              <a:t>Today I am talking to you from Rockland, Ontario, a small town east of Ottawa located within the unceded </a:t>
            </a:r>
            <a:r>
              <a:rPr lang="en-US" sz="1100" b="0" i="0" u="none" strike="noStrike" cap="none" dirty="0" err="1">
                <a:solidFill>
                  <a:srgbClr val="000000"/>
                </a:solidFill>
                <a:effectLst/>
                <a:latin typeface="Arial"/>
                <a:ea typeface="Arial"/>
                <a:cs typeface="Arial"/>
                <a:sym typeface="Arial"/>
              </a:rPr>
              <a:t>unsurrendered</a:t>
            </a:r>
            <a:r>
              <a:rPr lang="en-US" sz="1100" b="0" i="0" u="none" strike="noStrike" cap="none" dirty="0">
                <a:solidFill>
                  <a:srgbClr val="000000"/>
                </a:solidFill>
                <a:effectLst/>
                <a:latin typeface="Arial"/>
                <a:ea typeface="Arial"/>
                <a:cs typeface="Arial"/>
                <a:sym typeface="Arial"/>
              </a:rPr>
              <a:t> Algonquin, Anishinabek territory. </a:t>
            </a:r>
            <a:br>
              <a:rPr lang="en-US" sz="1100" b="0" i="0" u="none" strike="noStrike" cap="none" dirty="0">
                <a:solidFill>
                  <a:srgbClr val="000000"/>
                </a:solidFill>
                <a:effectLst/>
                <a:latin typeface="Arial"/>
                <a:ea typeface="Arial"/>
                <a:cs typeface="Arial"/>
                <a:sym typeface="Arial"/>
              </a:rPr>
            </a:br>
            <a:r>
              <a:rPr lang="en-US" sz="1100" b="0" i="0" u="none" strike="noStrike" cap="none" dirty="0">
                <a:solidFill>
                  <a:srgbClr val="000000"/>
                </a:solidFill>
                <a:effectLst/>
                <a:latin typeface="Arial"/>
                <a:ea typeface="Arial"/>
                <a:cs typeface="Arial"/>
                <a:sym typeface="Arial"/>
              </a:rPr>
              <a:t> </a:t>
            </a:r>
            <a:br>
              <a:rPr lang="en-US" sz="1100" b="0" i="0" u="none" strike="noStrike" cap="none" dirty="0">
                <a:solidFill>
                  <a:srgbClr val="000000"/>
                </a:solidFill>
                <a:effectLst/>
                <a:latin typeface="Arial"/>
                <a:ea typeface="Arial"/>
                <a:cs typeface="Arial"/>
                <a:sym typeface="Arial"/>
              </a:rPr>
            </a:br>
            <a:r>
              <a:rPr lang="en-US" sz="1100" b="0" i="0" u="none" strike="noStrike" cap="none" dirty="0">
                <a:solidFill>
                  <a:srgbClr val="000000"/>
                </a:solidFill>
                <a:effectLst/>
                <a:latin typeface="Arial"/>
                <a:ea typeface="Arial"/>
                <a:cs typeface="Arial"/>
                <a:sym typeface="Arial"/>
              </a:rPr>
              <a:t>If you have any questions about my presentation or ideas for collaborating, you can reach me at </a:t>
            </a:r>
            <a:r>
              <a:rPr lang="en-US" sz="1100" b="0" i="0" u="sng" strike="noStrike" cap="none" dirty="0">
                <a:solidFill>
                  <a:srgbClr val="000000"/>
                </a:solidFill>
                <a:effectLst/>
                <a:latin typeface="Arial"/>
                <a:ea typeface="Arial"/>
                <a:cs typeface="Arial"/>
                <a:sym typeface="Arial"/>
                <a:hlinkClick r:id="rId3"/>
              </a:rPr>
              <a:t>josee.boulanger@uottawa.ca</a:t>
            </a:r>
            <a:r>
              <a:rPr lang="en-US" sz="1100" b="0" i="0" u="none" strike="noStrike" cap="none" dirty="0">
                <a:solidFill>
                  <a:srgbClr val="000000"/>
                </a:solidFill>
                <a:effectLst/>
                <a:latin typeface="Arial"/>
                <a:ea typeface="Arial"/>
                <a:cs typeface="Arial"/>
                <a:sym typeface="Arial"/>
              </a:rPr>
              <a:t> I am also happy to share with you any of the material I will soon discuss. I have provided a verbatim transcript of this presentation to the organizers as well as a description of the video vignettes I have chosen to present.</a:t>
            </a:r>
            <a:br>
              <a:rPr lang="en-US" sz="1100" b="0" i="0" u="none" strike="noStrike" cap="none" dirty="0">
                <a:solidFill>
                  <a:srgbClr val="000000"/>
                </a:solidFill>
                <a:effectLst/>
                <a:latin typeface="Arial"/>
                <a:ea typeface="Arial"/>
                <a:cs typeface="Arial"/>
                <a:sym typeface="Arial"/>
              </a:rPr>
            </a:br>
            <a:br>
              <a:rPr lang="en-US" sz="1100" b="0" i="0" u="none" strike="noStrike" cap="none" dirty="0">
                <a:solidFill>
                  <a:srgbClr val="000000"/>
                </a:solidFill>
                <a:effectLst/>
                <a:latin typeface="Arial"/>
                <a:ea typeface="Arial"/>
                <a:cs typeface="Arial"/>
                <a:sym typeface="Arial"/>
              </a:rPr>
            </a:br>
            <a:r>
              <a:rPr lang="en-US" sz="1100" b="0" i="0" u="none" strike="noStrike" cap="none" dirty="0">
                <a:solidFill>
                  <a:srgbClr val="000000"/>
                </a:solidFill>
                <a:effectLst/>
                <a:latin typeface="Arial"/>
                <a:ea typeface="Arial"/>
                <a:cs typeface="Arial"/>
                <a:sym typeface="Arial"/>
              </a:rPr>
              <a:t>Please feel free to get up and move around during my presentation.</a:t>
            </a:r>
            <a:endParaRPr lang="fr-CA" sz="1100" b="0" i="0" u="none" strike="noStrike" cap="none" dirty="0">
              <a:solidFill>
                <a:srgbClr val="000000"/>
              </a:solidFill>
              <a:effectLst/>
              <a:latin typeface="Arial"/>
              <a:ea typeface="Arial"/>
              <a:cs typeface="Arial"/>
              <a:sym typeface="Arial"/>
            </a:endParaRPr>
          </a:p>
          <a:p>
            <a:pPr marL="0" indent="0">
              <a:lnSpc>
                <a:spcPct val="114999"/>
              </a:lnSpc>
              <a:buNone/>
            </a:pPr>
            <a:endParaRPr lang="en-US" dirty="0"/>
          </a:p>
        </p:txBody>
      </p:sp>
    </p:spTree>
    <p:extLst>
      <p:ext uri="{BB962C8B-B14F-4D97-AF65-F5344CB8AC3E}">
        <p14:creationId xmlns:p14="http://schemas.microsoft.com/office/powerpoint/2010/main" val="1488582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0" indent="0">
              <a:lnSpc>
                <a:spcPct val="114999"/>
              </a:lnSpc>
              <a:buNone/>
            </a:pPr>
            <a:r>
              <a:rPr lang="fr-CA" dirty="0" err="1"/>
              <a:t>Now</a:t>
            </a:r>
            <a:r>
              <a:rPr lang="fr-CA" dirty="0"/>
              <a:t>, </a:t>
            </a:r>
            <a:r>
              <a:rPr lang="fr-CA" dirty="0" err="1"/>
              <a:t>let’s</a:t>
            </a:r>
            <a:r>
              <a:rPr lang="fr-CA" dirty="0"/>
              <a:t> </a:t>
            </a:r>
            <a:r>
              <a:rPr lang="fr-CA" dirty="0" err="1"/>
              <a:t>watch</a:t>
            </a:r>
            <a:r>
              <a:rPr lang="fr-CA" dirty="0"/>
              <a:t> a </a:t>
            </a:r>
            <a:r>
              <a:rPr lang="fr-CA" dirty="0" err="1"/>
              <a:t>video</a:t>
            </a:r>
            <a:r>
              <a:rPr lang="fr-CA" dirty="0"/>
              <a:t> vignette </a:t>
            </a:r>
            <a:r>
              <a:rPr lang="fr-CA" dirty="0" err="1"/>
              <a:t>where</a:t>
            </a:r>
            <a:r>
              <a:rPr lang="fr-CA" dirty="0"/>
              <a:t> Maggie </a:t>
            </a:r>
            <a:r>
              <a:rPr lang="fr-CA" dirty="0" err="1"/>
              <a:t>is</a:t>
            </a:r>
            <a:r>
              <a:rPr lang="fr-CA" dirty="0"/>
              <a:t> </a:t>
            </a:r>
            <a:r>
              <a:rPr lang="fr-CA" dirty="0" err="1"/>
              <a:t>having</a:t>
            </a:r>
            <a:r>
              <a:rPr lang="fr-CA" dirty="0"/>
              <a:t> short conversation </a:t>
            </a:r>
            <a:r>
              <a:rPr lang="fr-CA" dirty="0" err="1"/>
              <a:t>with</a:t>
            </a:r>
            <a:r>
              <a:rPr lang="fr-CA" dirty="0"/>
              <a:t> </a:t>
            </a:r>
            <a:r>
              <a:rPr lang="fr-CA" dirty="0" err="1"/>
              <a:t>her</a:t>
            </a:r>
            <a:r>
              <a:rPr lang="fr-CA" dirty="0"/>
              <a:t> </a:t>
            </a:r>
            <a:r>
              <a:rPr lang="fr-CA" dirty="0" err="1"/>
              <a:t>mother</a:t>
            </a:r>
            <a:r>
              <a:rPr lang="fr-CA" dirty="0"/>
              <a:t>. This vignette relates to self-</a:t>
            </a:r>
            <a:r>
              <a:rPr lang="fr-CA" dirty="0" err="1"/>
              <a:t>determination</a:t>
            </a:r>
            <a:r>
              <a:rPr lang="fr-CA" dirty="0"/>
              <a:t> and communication.</a:t>
            </a:r>
          </a:p>
          <a:p>
            <a:pPr marL="0" indent="0">
              <a:lnSpc>
                <a:spcPct val="114999"/>
              </a:lnSpc>
              <a:buNone/>
            </a:pPr>
            <a:endParaRPr lang="fr-CA" dirty="0"/>
          </a:p>
          <a:p>
            <a:pPr marL="0" indent="0">
              <a:lnSpc>
                <a:spcPct val="114999"/>
              </a:lnSpc>
              <a:buNone/>
            </a:pPr>
            <a:r>
              <a:rPr lang="fr-CA" dirty="0"/>
              <a:t>In the vignette </a:t>
            </a:r>
            <a:r>
              <a:rPr lang="fr-CA" dirty="0" err="1"/>
              <a:t>we</a:t>
            </a:r>
            <a:r>
              <a:rPr lang="fr-CA" dirty="0"/>
              <a:t> </a:t>
            </a:r>
            <a:r>
              <a:rPr lang="fr-CA" dirty="0" err="1"/>
              <a:t>see</a:t>
            </a:r>
            <a:r>
              <a:rPr lang="fr-CA" dirty="0"/>
              <a:t> </a:t>
            </a:r>
            <a:r>
              <a:rPr lang="fr-CA" dirty="0" err="1"/>
              <a:t>that</a:t>
            </a:r>
            <a:r>
              <a:rPr lang="fr-CA" dirty="0"/>
              <a:t> </a:t>
            </a:r>
            <a:r>
              <a:rPr lang="fr-CA" dirty="0" err="1"/>
              <a:t>when</a:t>
            </a:r>
            <a:r>
              <a:rPr lang="fr-CA" dirty="0"/>
              <a:t> the </a:t>
            </a:r>
            <a:r>
              <a:rPr lang="fr-CA" dirty="0" err="1"/>
              <a:t>person</a:t>
            </a:r>
            <a:r>
              <a:rPr lang="fr-CA" dirty="0"/>
              <a:t> </a:t>
            </a:r>
            <a:r>
              <a:rPr lang="fr-CA" dirty="0" err="1"/>
              <a:t>communicating</a:t>
            </a:r>
            <a:r>
              <a:rPr lang="fr-CA" dirty="0"/>
              <a:t> </a:t>
            </a:r>
            <a:r>
              <a:rPr lang="fr-CA" dirty="0" err="1"/>
              <a:t>with</a:t>
            </a:r>
            <a:r>
              <a:rPr lang="fr-CA" dirty="0"/>
              <a:t> Maggie </a:t>
            </a:r>
            <a:r>
              <a:rPr lang="fr-CA" dirty="0" err="1"/>
              <a:t>knows</a:t>
            </a:r>
            <a:r>
              <a:rPr lang="fr-CA" dirty="0"/>
              <a:t> </a:t>
            </a:r>
            <a:r>
              <a:rPr lang="fr-CA" dirty="0" err="1"/>
              <a:t>her</a:t>
            </a:r>
            <a:r>
              <a:rPr lang="fr-CA" dirty="0"/>
              <a:t> communication style </a:t>
            </a:r>
            <a:r>
              <a:rPr lang="fr-CA" dirty="0" err="1"/>
              <a:t>well</a:t>
            </a:r>
            <a:r>
              <a:rPr lang="fr-CA" dirty="0"/>
              <a:t>, Maggie </a:t>
            </a:r>
            <a:r>
              <a:rPr lang="fr-CA" dirty="0" err="1"/>
              <a:t>easily</a:t>
            </a:r>
            <a:r>
              <a:rPr lang="fr-CA" dirty="0"/>
              <a:t> </a:t>
            </a:r>
            <a:r>
              <a:rPr lang="fr-CA" dirty="0" err="1"/>
              <a:t>asserts</a:t>
            </a:r>
            <a:r>
              <a:rPr lang="fr-CA" dirty="0"/>
              <a:t> </a:t>
            </a:r>
            <a:r>
              <a:rPr lang="fr-CA" dirty="0" err="1"/>
              <a:t>herself</a:t>
            </a:r>
            <a:r>
              <a:rPr lang="fr-CA" dirty="0"/>
              <a:t>. </a:t>
            </a:r>
            <a:r>
              <a:rPr lang="fr-CA" dirty="0" err="1"/>
              <a:t>Her</a:t>
            </a:r>
            <a:r>
              <a:rPr lang="fr-CA" dirty="0"/>
              <a:t> </a:t>
            </a:r>
            <a:r>
              <a:rPr lang="fr-CA" dirty="0" err="1"/>
              <a:t>other</a:t>
            </a:r>
            <a:r>
              <a:rPr lang="fr-CA" dirty="0"/>
              <a:t> vignettes focus on participation and </a:t>
            </a:r>
            <a:r>
              <a:rPr lang="fr-CA" dirty="0" err="1"/>
              <a:t>relationships</a:t>
            </a:r>
            <a:r>
              <a:rPr lang="fr-CA" dirty="0"/>
              <a:t>. </a:t>
            </a:r>
          </a:p>
          <a:p>
            <a:pPr marL="0" indent="0">
              <a:lnSpc>
                <a:spcPct val="114999"/>
              </a:lnSpc>
              <a:buNone/>
            </a:pPr>
            <a:endParaRPr lang="fr-CA" dirty="0"/>
          </a:p>
        </p:txBody>
      </p:sp>
    </p:spTree>
    <p:extLst>
      <p:ext uri="{BB962C8B-B14F-4D97-AF65-F5344CB8AC3E}">
        <p14:creationId xmlns:p14="http://schemas.microsoft.com/office/powerpoint/2010/main" val="2738809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i="0" u="none" strike="noStrike" cap="none" dirty="0">
                <a:solidFill>
                  <a:srgbClr val="000000"/>
                </a:solidFill>
                <a:effectLst/>
                <a:latin typeface="Arial"/>
                <a:ea typeface="Arial"/>
                <a:cs typeface="Arial"/>
                <a:sym typeface="Arial"/>
              </a:rPr>
              <a:t>Slide 11: What do the result suggest for practice and policy?</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The results show that participation and autonomy are key to a good life and that relationships play a key role in both. I come back to relationships in the next slide.</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For practice</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The findings of this research, including the advocacy efforts of the past, indicate the need to continue exploring methodological approaches that facilitate the participation of people with intellectual disabilities and others who face barriers to communication and cognition in research.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More research should be conducted with PLWID to explore the kinds of relationships people want and how to better facilitate opportunities for such relationships, how to protect existing relationships.</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As researchers, we must pay attention to designing studies that facilitate meaningful participation in research for all, including and perhaps especially people who face significant barriers to cognition and communication.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As practitioners in research, health, education and social services we must be creative with communication supports, there is lots that can be done to facilitate communication and understanding. Free resources exist but you can also create your own like I did to explore a good life. Supporters play an important role in facilitating communication but as practitioners our goal should be to interact directly with participants, patients or service-users.</a:t>
            </a:r>
          </a:p>
          <a:p>
            <a:pPr marL="158750" indent="0">
              <a:buNone/>
            </a:pPr>
            <a:endParaRPr lang="en-US" sz="11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For policy</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There is an urgent need to co-design structures and processes to facilitate the direct participation of PLWID and families in the development of policy and legislation. This includes policy in education, in research, service provider policies among many others.</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Legislation should reflect a relational or interactional understanding of intellectual and developmental disability. The</a:t>
            </a:r>
            <a:r>
              <a:rPr lang="en-US" sz="1100" b="0" i="1" u="none" strike="noStrike" cap="none" dirty="0">
                <a:solidFill>
                  <a:srgbClr val="000000"/>
                </a:solidFill>
                <a:effectLst/>
                <a:latin typeface="Arial"/>
                <a:ea typeface="Arial"/>
                <a:cs typeface="Arial"/>
                <a:sym typeface="Arial"/>
              </a:rPr>
              <a:t> Social Inclusion Act, 2008 </a:t>
            </a:r>
            <a:r>
              <a:rPr lang="en-US" sz="1100" b="0" i="0" u="none" strike="noStrike" cap="none" dirty="0">
                <a:solidFill>
                  <a:srgbClr val="000000"/>
                </a:solidFill>
                <a:effectLst/>
                <a:latin typeface="Arial"/>
                <a:ea typeface="Arial"/>
                <a:cs typeface="Arial"/>
                <a:sym typeface="Arial"/>
              </a:rPr>
              <a:t>must also update its definition of developmental disability to reflect the real environmental barriers people face to cognition, communication and adaptation.</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Policies that support and promote cognitive and communicative access tailored to the individual is necessary for meaningful participation in all aspects of life. This includes access to sufficient human personal assistance.</a:t>
            </a: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Participation, individual choice, independence, rights well-being are recognized in the </a:t>
            </a:r>
            <a:r>
              <a:rPr lang="en-US" sz="1100" b="0" i="1" u="none" strike="noStrike" cap="none" dirty="0">
                <a:solidFill>
                  <a:srgbClr val="000000"/>
                </a:solidFill>
                <a:effectLst/>
                <a:latin typeface="Arial"/>
                <a:ea typeface="Arial"/>
                <a:cs typeface="Arial"/>
                <a:sym typeface="Arial"/>
              </a:rPr>
              <a:t>Social Inclusion Act, 2008</a:t>
            </a:r>
            <a:r>
              <a:rPr lang="en-US" sz="1100" b="0" i="0" u="none" strike="noStrike" cap="none" dirty="0">
                <a:solidFill>
                  <a:srgbClr val="000000"/>
                </a:solidFill>
                <a:effectLst/>
                <a:latin typeface="Arial"/>
                <a:ea typeface="Arial"/>
                <a:cs typeface="Arial"/>
                <a:sym typeface="Arial"/>
              </a:rPr>
              <a:t> but very little guidance and tools are provided to put them into practice. </a:t>
            </a:r>
          </a:p>
          <a:p>
            <a:pPr marL="158750" indent="0">
              <a:buNone/>
            </a:pPr>
            <a:endParaRPr lang="en-US"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There must be a discussion about what these words mean to people with intellectual and developmental disabilities and which other words should be there. This research, among others, suggests that relationships are important.</a:t>
            </a:r>
          </a:p>
        </p:txBody>
      </p:sp>
    </p:spTree>
    <p:extLst>
      <p:ext uri="{BB962C8B-B14F-4D97-AF65-F5344CB8AC3E}">
        <p14:creationId xmlns:p14="http://schemas.microsoft.com/office/powerpoint/2010/main" val="4207082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98d2148a71_3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98d2148a71_3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None/>
            </a:pPr>
            <a:r>
              <a:rPr lang="en-US" sz="1100" b="1" i="0" u="none" strike="noStrike" cap="none" dirty="0">
                <a:solidFill>
                  <a:srgbClr val="000000"/>
                </a:solidFill>
                <a:effectLst/>
                <a:latin typeface="Arial"/>
                <a:ea typeface="Arial"/>
                <a:cs typeface="Arial"/>
                <a:sym typeface="Arial"/>
              </a:rPr>
              <a:t>Slide 12: So, what if we wanted policy to focus on and support relationships?</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Where could we begin? One tool that could help is the Convention on the Rights of Persons with Disabilities. Although the Convention only refers to relationships specifically in Article 23 - Respect for home and the family many other rights protect and promote relationships which, as we saw, are key to other good things considered important like participant and self-determination. Based on this research and the literature, the following are 9 rights that facilitate and protect relationships:</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Article 3 - General Principles (Respect for inherent dignity and individual autonomy) </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Article 19 - Living independently and being included in the community (Access to personal assistance and choice about where you want to live and with whom)</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Article 20 - Personal mobility</a:t>
            </a:r>
          </a:p>
          <a:p>
            <a:pPr marL="158750" indent="0">
              <a:buNone/>
            </a:pPr>
            <a:endParaRPr lang="en-US" sz="1100" b="0" i="0" u="none" strike="noStrike" cap="none" dirty="0">
              <a:solidFill>
                <a:srgbClr val="000000"/>
              </a:solidFill>
              <a:effectLst/>
              <a:latin typeface="Arial"/>
              <a:ea typeface="Arial"/>
              <a:cs typeface="Arial"/>
              <a:sym typeface="Arial"/>
            </a:endParaRPr>
          </a:p>
          <a:p>
            <a:pPr marL="158750" indent="0">
              <a:buNone/>
            </a:pPr>
            <a:r>
              <a:rPr lang="fr-CA" sz="1100" b="0" i="0" u="none" strike="noStrike" cap="none" dirty="0">
                <a:solidFill>
                  <a:srgbClr val="000000"/>
                </a:solidFill>
                <a:effectLst/>
                <a:latin typeface="Arial"/>
                <a:ea typeface="Arial"/>
                <a:cs typeface="Arial"/>
                <a:sym typeface="Arial"/>
              </a:rPr>
              <a:t>Article 21 - </a:t>
            </a:r>
            <a:r>
              <a:rPr lang="fr-CA" sz="1100" b="0" i="0" u="none" strike="noStrike" cap="none" dirty="0" err="1">
                <a:solidFill>
                  <a:srgbClr val="000000"/>
                </a:solidFill>
                <a:effectLst/>
                <a:latin typeface="Arial"/>
                <a:ea typeface="Arial"/>
                <a:cs typeface="Arial"/>
                <a:sym typeface="Arial"/>
              </a:rPr>
              <a:t>Freedom</a:t>
            </a:r>
            <a:r>
              <a:rPr lang="fr-CA" sz="1100" b="0" i="0" u="none" strike="noStrike" cap="none" dirty="0">
                <a:solidFill>
                  <a:srgbClr val="000000"/>
                </a:solidFill>
                <a:effectLst/>
                <a:latin typeface="Arial"/>
                <a:ea typeface="Arial"/>
                <a:cs typeface="Arial"/>
                <a:sym typeface="Arial"/>
              </a:rPr>
              <a:t> of expression and opinion, and </a:t>
            </a:r>
            <a:r>
              <a:rPr lang="fr-CA" sz="1100" b="0" i="0" u="none" strike="noStrike" cap="none" dirty="0" err="1">
                <a:solidFill>
                  <a:srgbClr val="000000"/>
                </a:solidFill>
                <a:effectLst/>
                <a:latin typeface="Arial"/>
                <a:ea typeface="Arial"/>
                <a:cs typeface="Arial"/>
                <a:sym typeface="Arial"/>
              </a:rPr>
              <a:t>access</a:t>
            </a:r>
            <a:r>
              <a:rPr lang="fr-CA" sz="1100" b="0" i="0" u="none" strike="noStrike" cap="none" dirty="0">
                <a:solidFill>
                  <a:srgbClr val="000000"/>
                </a:solidFill>
                <a:effectLst/>
                <a:latin typeface="Arial"/>
                <a:ea typeface="Arial"/>
                <a:cs typeface="Arial"/>
                <a:sym typeface="Arial"/>
              </a:rPr>
              <a:t> to information (all accessible </a:t>
            </a:r>
            <a:r>
              <a:rPr lang="fr-CA" sz="1100" b="0" i="0" u="none" strike="noStrike" cap="none" dirty="0" err="1">
                <a:solidFill>
                  <a:srgbClr val="000000"/>
                </a:solidFill>
                <a:effectLst/>
                <a:latin typeface="Arial"/>
                <a:ea typeface="Arial"/>
                <a:cs typeface="Arial"/>
                <a:sym typeface="Arial"/>
              </a:rPr>
              <a:t>means</a:t>
            </a:r>
            <a:r>
              <a:rPr lang="fr-CA" sz="1100" b="0" i="0" u="none" strike="noStrike" cap="none" dirty="0">
                <a:solidFill>
                  <a:srgbClr val="000000"/>
                </a:solidFill>
                <a:effectLst/>
                <a:latin typeface="Arial"/>
                <a:ea typeface="Arial"/>
                <a:cs typeface="Arial"/>
                <a:sym typeface="Arial"/>
              </a:rPr>
              <a:t>, modes and formats of communication)</a:t>
            </a:r>
          </a:p>
          <a:p>
            <a:pPr marL="158750" indent="0">
              <a:buNone/>
            </a:pPr>
            <a:r>
              <a:rPr lang="en-CA"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Article 22 - Respect for privacy</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Article 23 - Respect for home and the family (respect for all types of relationships)</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Article 24 – Education</a:t>
            </a:r>
          </a:p>
          <a:p>
            <a:pPr marL="158750" indent="0">
              <a:buNone/>
            </a:pP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Article 28 - Adequate standard of living and social protection</a:t>
            </a:r>
          </a:p>
          <a:p>
            <a:pPr marL="158750" indent="0">
              <a:buNone/>
            </a:pP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Article 30 - Participation in cultural life, recreation, leisure and sport</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CA" sz="1100" b="0" i="0" u="none" strike="noStrike" cap="none" dirty="0">
                <a:solidFill>
                  <a:srgbClr val="000000"/>
                </a:solidFill>
                <a:effectLst/>
                <a:latin typeface="Arial"/>
                <a:ea typeface="Arial"/>
                <a:cs typeface="Arial"/>
                <a:sym typeface="Arial"/>
              </a:rPr>
              <a:t>Some of these rights can be protected through the </a:t>
            </a:r>
            <a:r>
              <a:rPr lang="en-CA" sz="1100" b="0" i="1" u="none" strike="noStrike" cap="none" dirty="0">
                <a:solidFill>
                  <a:srgbClr val="000000"/>
                </a:solidFill>
                <a:effectLst/>
                <a:latin typeface="Arial"/>
                <a:ea typeface="Arial"/>
                <a:cs typeface="Arial"/>
                <a:sym typeface="Arial"/>
              </a:rPr>
              <a:t>Social Inclusion Act, 2008</a:t>
            </a:r>
            <a:r>
              <a:rPr lang="en-CA" sz="1100" b="0" i="0" u="none" strike="noStrike" cap="none" dirty="0">
                <a:solidFill>
                  <a:srgbClr val="000000"/>
                </a:solidFill>
                <a:effectLst/>
                <a:latin typeface="Arial"/>
                <a:ea typeface="Arial"/>
                <a:cs typeface="Arial"/>
                <a:sym typeface="Arial"/>
              </a:rPr>
              <a:t>, others would require changes in other laws. The Convention is a useful guide for policy makers, people with intellectual disabilities and their allies to think and work together towards systemic change. </a:t>
            </a:r>
          </a:p>
          <a:p>
            <a:pPr marL="158750" indent="0">
              <a:buNone/>
            </a:pPr>
            <a:r>
              <a:rPr lang="en-US" sz="1100" b="1"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1" i="0" u="none" strike="noStrike" cap="none" dirty="0">
                <a:solidFill>
                  <a:srgbClr val="000000"/>
                </a:solidFill>
                <a:effectLst/>
                <a:latin typeface="Arial"/>
                <a:ea typeface="Arial"/>
                <a:cs typeface="Arial"/>
                <a:sym typeface="Arial"/>
              </a:rPr>
              <a:t>Conclusion:</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 </a:t>
            </a:r>
            <a:endParaRPr lang="fr-CA" sz="1100" b="0" i="0" u="none" strike="noStrike" cap="none" dirty="0">
              <a:solidFill>
                <a:srgbClr val="000000"/>
              </a:solidFill>
              <a:effectLst/>
              <a:latin typeface="Arial"/>
              <a:ea typeface="Arial"/>
              <a:cs typeface="Arial"/>
              <a:sym typeface="Arial"/>
            </a:endParaRPr>
          </a:p>
          <a:p>
            <a:pPr marL="158750" indent="0">
              <a:buNone/>
            </a:pPr>
            <a:r>
              <a:rPr lang="en-US" sz="1100" b="0" i="0" u="none" strike="noStrike" cap="none" dirty="0">
                <a:solidFill>
                  <a:srgbClr val="000000"/>
                </a:solidFill>
                <a:effectLst/>
                <a:latin typeface="Arial"/>
                <a:ea typeface="Arial"/>
                <a:cs typeface="Arial"/>
                <a:sym typeface="Arial"/>
              </a:rPr>
              <a:t>Just as people labelled with an intellectual disability have played leadership roles in creating the Convention, especially Article 12 - Equal recognition before the law, in the Eve Decision about forced sterilization, in Ontario's 1992 </a:t>
            </a:r>
            <a:r>
              <a:rPr lang="en-US" sz="1100" b="0" i="1" u="none" strike="noStrike" cap="none" dirty="0">
                <a:solidFill>
                  <a:srgbClr val="000000"/>
                </a:solidFill>
                <a:effectLst/>
                <a:latin typeface="Arial"/>
                <a:ea typeface="Arial"/>
                <a:cs typeface="Arial"/>
                <a:sym typeface="Arial"/>
              </a:rPr>
              <a:t>Advocacy Act</a:t>
            </a:r>
            <a:r>
              <a:rPr lang="en-US" sz="1100" b="0" i="0" u="none" strike="noStrike" cap="none" dirty="0">
                <a:solidFill>
                  <a:srgbClr val="000000"/>
                </a:solidFill>
                <a:effectLst/>
                <a:latin typeface="Arial"/>
                <a:ea typeface="Arial"/>
                <a:cs typeface="Arial"/>
                <a:sym typeface="Arial"/>
              </a:rPr>
              <a:t>, they have much to contribute about cognitive and communication accommodations that can benefit others who face similar barriers and for the betterment of society as a whole. </a:t>
            </a:r>
            <a:endParaRPr lang="fr-CA"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endParaRPr lang="e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lnSpc>
                <a:spcPct val="115000"/>
              </a:lnSpc>
              <a:buNone/>
            </a:pPr>
            <a:r>
              <a:rPr lang="en" dirty="0"/>
              <a:t>The title of my presentation is Using audio/visual methods to explore a good life with people labelled with an intellectual disability. </a:t>
            </a:r>
          </a:p>
          <a:p>
            <a:pPr marL="0" indent="0">
              <a:lnSpc>
                <a:spcPct val="115000"/>
              </a:lnSpc>
              <a:buNone/>
            </a:pPr>
            <a:endParaRPr lang="en" dirty="0"/>
          </a:p>
          <a:p>
            <a:pPr marL="0" indent="0">
              <a:lnSpc>
                <a:spcPct val="115000"/>
              </a:lnSpc>
              <a:buNone/>
            </a:pPr>
            <a:r>
              <a:rPr lang="en" dirty="0"/>
              <a:t>For my doctoral research, I wanted to learn about a good life from people labelled with an intellectual disability who faced significant barriers to communication. I also wanted to learn about and document what could facilitate their participation in research.</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5ab29affa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5ab29affa5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lnSpc>
                <a:spcPct val="115000"/>
              </a:lnSpc>
              <a:buNone/>
            </a:pPr>
            <a:r>
              <a:rPr lang="en" sz="1200" dirty="0">
                <a:solidFill>
                  <a:schemeClr val="dk1"/>
                </a:solidFill>
              </a:rPr>
              <a:t>As part of my PhD studies, I did a dissertation by articles with 3 small studies. </a:t>
            </a:r>
          </a:p>
          <a:p>
            <a:pPr marL="0" indent="0">
              <a:lnSpc>
                <a:spcPct val="115000"/>
              </a:lnSpc>
              <a:buNone/>
            </a:pPr>
            <a:endParaRPr lang="en" sz="1200" dirty="0">
              <a:solidFill>
                <a:schemeClr val="dk1"/>
              </a:solidFill>
            </a:endParaRPr>
          </a:p>
          <a:p>
            <a:pPr marL="0" indent="0">
              <a:lnSpc>
                <a:spcPct val="115000"/>
              </a:lnSpc>
              <a:buNone/>
            </a:pPr>
            <a:r>
              <a:rPr lang="en" sz="1200" dirty="0">
                <a:solidFill>
                  <a:schemeClr val="dk1"/>
                </a:solidFill>
              </a:rPr>
              <a:t>To learn about what is important for a good life, I decided to look back at advocacy efforts of the past. What had been the focus? </a:t>
            </a:r>
          </a:p>
          <a:p>
            <a:pPr marL="0" indent="0">
              <a:lnSpc>
                <a:spcPct val="114999"/>
              </a:lnSpc>
              <a:buNone/>
            </a:pPr>
            <a:endParaRPr lang="en" dirty="0">
              <a:solidFill>
                <a:schemeClr val="dk1"/>
              </a:solidFill>
            </a:endParaRPr>
          </a:p>
          <a:p>
            <a:pPr marL="0" indent="0">
              <a:lnSpc>
                <a:spcPct val="115000"/>
              </a:lnSpc>
              <a:buClr>
                <a:schemeClr val="dk1"/>
              </a:buClr>
              <a:buNone/>
            </a:pPr>
            <a:r>
              <a:rPr lang="en" dirty="0">
                <a:solidFill>
                  <a:schemeClr val="dk1"/>
                </a:solidFill>
              </a:rPr>
              <a:t>I read old news articles, legal documents and academic and community-based publications. I conducted a focus group with mothers who had been active in advocacy for over 30 years. Through advocacy events like the People First movement, Justin Clark's fight to leave the Rideau Regional Centre, The Eve Decision regarding forced sterilization, Ontario's short-lived Advocacy Act, 1992, the struggle for supported decision-making and the participation of family members and self-advocates in the Partnership Table during the Transformation process of Developmental Services, I noticed three recurring themes:</a:t>
            </a:r>
          </a:p>
          <a:p>
            <a:pPr marL="0" indent="0">
              <a:lnSpc>
                <a:spcPct val="114999"/>
              </a:lnSpc>
              <a:buNone/>
            </a:pPr>
            <a:endParaRPr lang="en" dirty="0">
              <a:solidFill>
                <a:schemeClr val="dk1"/>
              </a:solidFill>
            </a:endParaRPr>
          </a:p>
          <a:p>
            <a:pPr marL="228600" indent="-228600">
              <a:lnSpc>
                <a:spcPct val="114999"/>
              </a:lnSpc>
              <a:buAutoNum type="arabicParenR"/>
            </a:pPr>
            <a:r>
              <a:rPr lang="en" dirty="0">
                <a:solidFill>
                  <a:schemeClr val="dk1"/>
                </a:solidFill>
              </a:rPr>
              <a:t>the fight for autonomy and to make one’s own decisions</a:t>
            </a:r>
          </a:p>
          <a:p>
            <a:pPr marL="228600" indent="-228600">
              <a:lnSpc>
                <a:spcPct val="114999"/>
              </a:lnSpc>
              <a:buAutoNum type="arabicParenR"/>
            </a:pPr>
            <a:r>
              <a:rPr lang="en" dirty="0">
                <a:solidFill>
                  <a:schemeClr val="dk1"/>
                </a:solidFill>
              </a:rPr>
              <a:t>the necessity for supports to exercise autonomy</a:t>
            </a:r>
          </a:p>
          <a:p>
            <a:pPr marL="228600" indent="-228600">
              <a:lnSpc>
                <a:spcPct val="114999"/>
              </a:lnSpc>
              <a:buAutoNum type="arabicParenR"/>
            </a:pPr>
            <a:r>
              <a:rPr lang="en" dirty="0">
                <a:solidFill>
                  <a:schemeClr val="dk1"/>
                </a:solidFill>
              </a:rPr>
              <a:t>the importance of direct participation of people labelled with an intellectual or developmental disability in policymaking.</a:t>
            </a:r>
          </a:p>
          <a:p>
            <a:pPr marL="0" indent="0">
              <a:lnSpc>
                <a:spcPct val="114999"/>
              </a:lnSpc>
              <a:buNone/>
            </a:pPr>
            <a:endParaRPr lang="en" dirty="0">
              <a:solidFill>
                <a:schemeClr val="dk1"/>
              </a:solidFill>
            </a:endParaRPr>
          </a:p>
          <a:p>
            <a:pPr marL="0" indent="0">
              <a:lnSpc>
                <a:spcPct val="114999"/>
              </a:lnSpc>
              <a:buNone/>
            </a:pPr>
            <a:r>
              <a:rPr lang="en" dirty="0">
                <a:solidFill>
                  <a:schemeClr val="dk1"/>
                </a:solidFill>
              </a:rPr>
              <a:t>Silvers and Francis (2009) argue that the need for direct human support to think about and to communicate ideas should be recognized as a legitimate way of arriving at an opinion or making a decision since everyone, regardless of their abilities makes decisions in relation to others and in relation to existing ideas.  </a:t>
            </a:r>
          </a:p>
          <a:p>
            <a:pPr marL="0" indent="0">
              <a:lnSpc>
                <a:spcPct val="114999"/>
              </a:lnSpc>
              <a:buNone/>
            </a:pPr>
            <a:endParaRPr lang="en" dirty="0">
              <a:solidFill>
                <a:schemeClr val="dk1"/>
              </a:solidFill>
            </a:endParaRPr>
          </a:p>
          <a:p>
            <a:pPr marL="0" indent="0">
              <a:lnSpc>
                <a:spcPct val="114999"/>
              </a:lnSpc>
              <a:buNone/>
            </a:pPr>
            <a:r>
              <a:rPr lang="en" dirty="0">
                <a:solidFill>
                  <a:schemeClr val="dk1"/>
                </a:solidFill>
              </a:rPr>
              <a:t>Then, I thought I should ask people with an intellectual or developmental disability who face significant barriers to communication what they think is important for a good life to see how their ideas might inform practice and policy. </a:t>
            </a:r>
            <a:endParaRPr lang="en" dirty="0"/>
          </a:p>
          <a:p>
            <a:pPr indent="0">
              <a:lnSpc>
                <a:spcPct val="115000"/>
              </a:lnSpc>
              <a:buClr>
                <a:schemeClr val="dk1"/>
              </a:buClr>
              <a:buNone/>
            </a:pPr>
            <a:endParaRPr lang="en" sz="1200" dirty="0">
              <a:solidFill>
                <a:schemeClr val="dk1"/>
              </a:solidFill>
            </a:endParaRPr>
          </a:p>
          <a:p>
            <a:pPr marL="457200" lvl="0" indent="0" algn="l" rtl="0">
              <a:lnSpc>
                <a:spcPct val="115000"/>
              </a:lnSpc>
              <a:spcBef>
                <a:spcPts val="0"/>
              </a:spcBef>
              <a:spcAft>
                <a:spcPts val="0"/>
              </a:spcAft>
              <a:buClr>
                <a:schemeClr val="dk1"/>
              </a:buClr>
              <a:buSzPts val="1100"/>
              <a:buFont typeface="Arial"/>
              <a:buNone/>
            </a:pPr>
            <a:endParaRPr lang="en" sz="1200" dirty="0"/>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endParaRPr>
          </a:p>
          <a:p>
            <a:pPr marL="0" indent="0">
              <a:lnSpc>
                <a:spcPct val="115000"/>
              </a:lnSpc>
              <a:buClr>
                <a:schemeClr val="dk1"/>
              </a:buClr>
              <a:buNone/>
            </a:pPr>
            <a:r>
              <a:rPr lang="en" sz="1200" dirty="0">
                <a:solidFill>
                  <a:schemeClr val="dk1"/>
                </a:solidFill>
              </a:rPr>
              <a:t> </a:t>
            </a:r>
            <a:endParaRPr sz="1200" dirty="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5a8161c5d3_1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5a8161c5d3_1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14999"/>
              </a:lnSpc>
              <a:spcBef>
                <a:spcPts val="0"/>
              </a:spcBef>
              <a:spcAft>
                <a:spcPts val="0"/>
              </a:spcAft>
              <a:buClr>
                <a:srgbClr val="000000"/>
              </a:buClr>
              <a:buSzPts val="1100"/>
              <a:buFont typeface="Arial"/>
              <a:buNone/>
              <a:tabLst/>
              <a:defRPr/>
            </a:pPr>
            <a:r>
              <a:rPr lang="en" dirty="0">
                <a:solidFill>
                  <a:schemeClr val="dk1"/>
                </a:solidFill>
              </a:rPr>
              <a:t>I wanted to learn from people who faced barriers to communication since they were the least represented in advocacy and research. Instead, f</a:t>
            </a:r>
            <a:r>
              <a:rPr lang="en" dirty="0"/>
              <a:t>amily members and close staff were often asked to speak for them or to respond for them. </a:t>
            </a:r>
          </a:p>
          <a:p>
            <a:pPr marL="0" marR="0" lvl="0" indent="0" algn="l" defTabSz="914400" rtl="0" eaLnBrk="1" fontAlgn="auto" latinLnBrk="0" hangingPunct="1">
              <a:lnSpc>
                <a:spcPct val="114999"/>
              </a:lnSpc>
              <a:spcBef>
                <a:spcPts val="0"/>
              </a:spcBef>
              <a:spcAft>
                <a:spcPts val="0"/>
              </a:spcAft>
              <a:buClr>
                <a:srgbClr val="000000"/>
              </a:buClr>
              <a:buSzPts val="1100"/>
              <a:buFont typeface="Arial"/>
              <a:buNone/>
              <a:tabLst/>
              <a:defRPr/>
            </a:pPr>
            <a:endParaRPr lang="en" dirty="0"/>
          </a:p>
          <a:p>
            <a:pPr marL="0" marR="0" lvl="0" indent="0" algn="l" defTabSz="914400" rtl="0" eaLnBrk="1" fontAlgn="auto" latinLnBrk="0" hangingPunct="1">
              <a:lnSpc>
                <a:spcPct val="114999"/>
              </a:lnSpc>
              <a:spcBef>
                <a:spcPts val="0"/>
              </a:spcBef>
              <a:spcAft>
                <a:spcPts val="0"/>
              </a:spcAft>
              <a:buClr>
                <a:srgbClr val="000000"/>
              </a:buClr>
              <a:buSzPts val="1100"/>
              <a:buFont typeface="Arial"/>
              <a:buNone/>
              <a:tabLst/>
              <a:defRPr/>
            </a:pPr>
            <a:r>
              <a:rPr lang="en" dirty="0"/>
              <a:t>Since my understanding of cognition and communication is informed by a relational perspective, in other words, thinking and communicating happens in relationship with the environment including the abilities, attitudes and beliefs of others, I asked myself “How can I design my study so that people who face significant barriers to communication can actively take part in the research process?''</a:t>
            </a:r>
            <a:endParaRPr lang="en-US" sz="1200" b="1" dirty="0">
              <a:solidFill>
                <a:schemeClr val="dk1"/>
              </a:solidFill>
            </a:endParaRPr>
          </a:p>
          <a:p>
            <a:pPr marL="0" indent="0">
              <a:lnSpc>
                <a:spcPct val="115000"/>
              </a:lnSpc>
              <a:buNone/>
            </a:pPr>
            <a:endParaRPr lang="en" sz="1200" b="1" dirty="0">
              <a:solidFill>
                <a:schemeClr val="dk1"/>
              </a:solidFill>
            </a:endParaRPr>
          </a:p>
          <a:p>
            <a:pPr marL="0" indent="0">
              <a:lnSpc>
                <a:spcPct val="115000"/>
              </a:lnSpc>
              <a:buClr>
                <a:schemeClr val="dk1"/>
              </a:buClr>
              <a:buNone/>
            </a:pPr>
            <a:r>
              <a:rPr lang="en" sz="1200" dirty="0">
                <a:solidFill>
                  <a:schemeClr val="dk1"/>
                </a:solidFill>
              </a:rPr>
              <a:t>To find participants, I made short recruitment videos &amp; posters using an easy read format.</a:t>
            </a:r>
          </a:p>
          <a:p>
            <a:pPr marL="0" indent="0">
              <a:lnSpc>
                <a:spcPct val="115000"/>
              </a:lnSpc>
              <a:buClr>
                <a:schemeClr val="dk1"/>
              </a:buClr>
              <a:buNone/>
            </a:pPr>
            <a:endParaRPr lang="en" sz="1200" dirty="0">
              <a:solidFill>
                <a:schemeClr val="dk1"/>
              </a:solidFill>
            </a:endParaRPr>
          </a:p>
          <a:p>
            <a:pPr marL="0" indent="0">
              <a:lnSpc>
                <a:spcPct val="115000"/>
              </a:lnSpc>
              <a:buClr>
                <a:schemeClr val="dk1"/>
              </a:buClr>
              <a:buNone/>
            </a:pPr>
            <a:r>
              <a:rPr lang="en" sz="1200" dirty="0">
                <a:solidFill>
                  <a:schemeClr val="dk1"/>
                </a:solidFill>
              </a:rPr>
              <a:t>I designed my consent forms in easy read format and incorporated a step-by-step approach to consent (</a:t>
            </a:r>
            <a:r>
              <a:rPr lang="en-CA" sz="1100" b="0" i="0" u="none" strike="noStrike" cap="none" dirty="0">
                <a:solidFill>
                  <a:srgbClr val="000000"/>
                </a:solidFill>
                <a:effectLst/>
                <a:latin typeface="Arial"/>
                <a:ea typeface="Arial"/>
                <a:cs typeface="Arial"/>
                <a:sym typeface="Arial"/>
              </a:rPr>
              <a:t>Cox et al., 2014</a:t>
            </a:r>
            <a:r>
              <a:rPr lang="fr-CA" sz="1200" b="0" i="0" u="none" strike="noStrike" cap="none" dirty="0">
                <a:solidFill>
                  <a:srgbClr val="000000"/>
                </a:solidFill>
                <a:effectLst/>
                <a:latin typeface="Arial"/>
                <a:ea typeface="Arial"/>
                <a:cs typeface="Arial"/>
                <a:sym typeface="Arial"/>
              </a:rPr>
              <a:t>).</a:t>
            </a:r>
            <a:endParaRPr lang="en" sz="1200" dirty="0">
              <a:solidFill>
                <a:schemeClr val="dk1"/>
              </a:solidFill>
            </a:endParaRPr>
          </a:p>
          <a:p>
            <a:pPr marL="0" indent="0">
              <a:lnSpc>
                <a:spcPct val="114999"/>
              </a:lnSpc>
              <a:buNone/>
            </a:pPr>
            <a:endParaRPr lang="en" sz="1200" dirty="0">
              <a:solidFill>
                <a:schemeClr val="dk1"/>
              </a:solidFill>
            </a:endParaRPr>
          </a:p>
          <a:p>
            <a:pPr marL="0" indent="0">
              <a:lnSpc>
                <a:spcPct val="114999"/>
              </a:lnSpc>
              <a:buNone/>
            </a:pPr>
            <a:r>
              <a:rPr lang="en" sz="1200" dirty="0">
                <a:solidFill>
                  <a:schemeClr val="dk1"/>
                </a:solidFill>
              </a:rPr>
              <a:t>I made a simple visual tool to facilitate decision-making inspired by </a:t>
            </a:r>
            <a:r>
              <a:rPr lang="en-CA" sz="1100" b="0" i="0" u="none" strike="noStrike" cap="none" dirty="0" err="1">
                <a:solidFill>
                  <a:srgbClr val="000000"/>
                </a:solidFill>
                <a:effectLst/>
                <a:latin typeface="Arial"/>
                <a:ea typeface="Arial"/>
                <a:cs typeface="Arial"/>
                <a:sym typeface="Arial"/>
              </a:rPr>
              <a:t>Teachman’s</a:t>
            </a:r>
            <a:r>
              <a:rPr lang="en-CA" sz="1100" b="0" i="0" u="none" strike="noStrike" cap="none" dirty="0">
                <a:solidFill>
                  <a:srgbClr val="000000"/>
                </a:solidFill>
                <a:effectLst/>
                <a:latin typeface="Arial"/>
                <a:ea typeface="Arial"/>
                <a:cs typeface="Arial"/>
                <a:sym typeface="Arial"/>
              </a:rPr>
              <a:t> (2016) Visual Consent Display.</a:t>
            </a:r>
            <a:r>
              <a:rPr lang="en" sz="1200" dirty="0">
                <a:solidFill>
                  <a:schemeClr val="dk1"/>
                </a:solidFill>
              </a:rPr>
              <a:t> </a:t>
            </a:r>
          </a:p>
          <a:p>
            <a:pPr marL="0" indent="0">
              <a:lnSpc>
                <a:spcPct val="114999"/>
              </a:lnSpc>
              <a:buNone/>
            </a:pPr>
            <a:endParaRPr lang="en" sz="1200" dirty="0">
              <a:solidFill>
                <a:schemeClr val="dk1"/>
              </a:solidFill>
            </a:endParaRPr>
          </a:p>
          <a:p>
            <a:pPr marL="0" indent="0">
              <a:lnSpc>
                <a:spcPct val="114999"/>
              </a:lnSpc>
              <a:buNone/>
            </a:pPr>
            <a:r>
              <a:rPr lang="en" sz="1200" dirty="0">
                <a:solidFill>
                  <a:schemeClr val="dk1"/>
                </a:solidFill>
              </a:rPr>
              <a:t>To further reduce barriers, I offered to help with organizing transportation, taking pictures or video, including visiting locations for the purpose of taking pictures or video. I also had access to video cameras for participants from the Creative Practices Centre at the School of Rehabilitation Sciences.</a:t>
            </a: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5ab29affa5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5ab29affa5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lnSpc>
                <a:spcPct val="114999"/>
              </a:lnSpc>
              <a:buNone/>
            </a:pPr>
            <a:r>
              <a:rPr lang="en" dirty="0"/>
              <a:t>To provide options for participants, I decided to conduct group sessions and individual sessions to explore a good life with participants. This way, participants could join the group workshop if they felt comfortable and liked the idea or, they could just take part in the individual sessions if that's what they preferred. </a:t>
            </a:r>
            <a:endParaRPr lang="en-US" dirty="0"/>
          </a:p>
          <a:p>
            <a:pPr marL="0" indent="0">
              <a:lnSpc>
                <a:spcPct val="114999"/>
              </a:lnSpc>
              <a:buNone/>
            </a:pPr>
            <a:endParaRPr lang="en-US" dirty="0"/>
          </a:p>
          <a:p>
            <a:pPr marL="0" indent="0">
              <a:lnSpc>
                <a:spcPct val="114999"/>
              </a:lnSpc>
              <a:buNone/>
            </a:pPr>
            <a:r>
              <a:rPr lang="en" dirty="0"/>
              <a:t>2 women and 3 men from the Ottawa area participated in this study. 2 communicated in English, one was bilingual French and English, the other French and Arabic and another participant communicated in ASL. 9 supporters also took part in the study. </a:t>
            </a:r>
            <a:endParaRPr lang="en-US" dirty="0"/>
          </a:p>
          <a:p>
            <a:pPr marL="0" indent="0">
              <a:lnSpc>
                <a:spcPct val="114999"/>
              </a:lnSpc>
              <a:buNone/>
            </a:pPr>
            <a:endParaRPr lang="en-US" dirty="0"/>
          </a:p>
          <a:p>
            <a:pPr marL="0" indent="0">
              <a:lnSpc>
                <a:spcPct val="114999"/>
              </a:lnSpc>
              <a:buNone/>
            </a:pPr>
            <a:r>
              <a:rPr lang="en" dirty="0"/>
              <a:t>Very broadly, the methods we used to collect data throughout our process were:</a:t>
            </a:r>
            <a:endParaRPr lang="en-US" dirty="0"/>
          </a:p>
          <a:p>
            <a:pPr indent="0">
              <a:lnSpc>
                <a:spcPct val="114999"/>
              </a:lnSpc>
              <a:buNone/>
            </a:pPr>
            <a:r>
              <a:rPr lang="en" dirty="0"/>
              <a:t>○Drawing (storyboard sketches)</a:t>
            </a:r>
            <a:endParaRPr lang="en-US" dirty="0"/>
          </a:p>
          <a:p>
            <a:pPr indent="0">
              <a:lnSpc>
                <a:spcPct val="114999"/>
              </a:lnSpc>
              <a:buNone/>
            </a:pPr>
            <a:r>
              <a:rPr lang="en" dirty="0"/>
              <a:t>○Video (new &amp; old)</a:t>
            </a:r>
            <a:endParaRPr lang="en-US" dirty="0"/>
          </a:p>
          <a:p>
            <a:pPr indent="0">
              <a:lnSpc>
                <a:spcPct val="114999"/>
              </a:lnSpc>
              <a:buNone/>
            </a:pPr>
            <a:r>
              <a:rPr lang="en" dirty="0"/>
              <a:t>○Photography (new &amp; old)</a:t>
            </a:r>
            <a:endParaRPr lang="en-US" dirty="0"/>
          </a:p>
          <a:p>
            <a:pPr indent="0">
              <a:lnSpc>
                <a:spcPct val="114999"/>
              </a:lnSpc>
              <a:buNone/>
            </a:pPr>
            <a:r>
              <a:rPr lang="en" dirty="0"/>
              <a:t>○Writing (new &amp; old)</a:t>
            </a:r>
            <a:r>
              <a:rPr lang="en" sz="1200" dirty="0">
                <a:solidFill>
                  <a:schemeClr val="dk1"/>
                </a:solidFill>
              </a:rPr>
              <a:t>These are video stills of our workshops during which we explored what was part of a good life.</a:t>
            </a:r>
            <a:endParaRPr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lang="en"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rPr>
              <a:t>The </a:t>
            </a:r>
            <a:r>
              <a:rPr lang="en" sz="1200" dirty="0" err="1">
                <a:solidFill>
                  <a:schemeClr val="dk1"/>
                </a:solidFill>
              </a:rPr>
              <a:t>pictur</a:t>
            </a:r>
            <a:r>
              <a:rPr lang="fr-CA" sz="1200" dirty="0">
                <a:solidFill>
                  <a:schemeClr val="dk1"/>
                </a:solidFill>
              </a:rPr>
              <a:t>e</a:t>
            </a:r>
            <a:r>
              <a:rPr lang="en" sz="1200" dirty="0">
                <a:solidFill>
                  <a:schemeClr val="dk1"/>
                </a:solidFill>
              </a:rPr>
              <a:t> on the left shows us during the first workshop. I asked participants to bring photographs and objects that were meaningful to them and to share them with the group. This marked the </a:t>
            </a:r>
            <a:r>
              <a:rPr lang="en" sz="1200" dirty="0" err="1">
                <a:solidFill>
                  <a:schemeClr val="dk1"/>
                </a:solidFill>
              </a:rPr>
              <a:t>beginnin</a:t>
            </a:r>
            <a:r>
              <a:rPr lang="fr-CA" sz="1200" dirty="0">
                <a:solidFill>
                  <a:schemeClr val="dk1"/>
                </a:solidFill>
              </a:rPr>
              <a:t>g</a:t>
            </a:r>
            <a:r>
              <a:rPr lang="en" sz="1200" dirty="0">
                <a:solidFill>
                  <a:schemeClr val="dk1"/>
                </a:solidFill>
              </a:rPr>
              <a:t> of our exploration.</a:t>
            </a:r>
          </a:p>
          <a:p>
            <a:pPr marL="0" lvl="0" indent="0" algn="l" rtl="0">
              <a:lnSpc>
                <a:spcPct val="115000"/>
              </a:lnSpc>
              <a:spcBef>
                <a:spcPts val="0"/>
              </a:spcBef>
              <a:spcAft>
                <a:spcPts val="0"/>
              </a:spcAft>
              <a:buClr>
                <a:schemeClr val="dk1"/>
              </a:buClr>
              <a:buSzPts val="1100"/>
              <a:buFont typeface="Arial"/>
              <a:buNone/>
            </a:pPr>
            <a:endParaRPr lang="en" sz="12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rPr>
              <a:t>The picture on the right shows an individual session with Philippe and his mother who is supporting him to type. Based on pictures and video Philippe had chosen with his mother, I then asked him to tell me why it was important or what he liked about it.</a:t>
            </a:r>
          </a:p>
          <a:p>
            <a:pPr marL="0" indent="0">
              <a:lnSpc>
                <a:spcPct val="114999"/>
              </a:lnSpc>
              <a:buNone/>
            </a:pPr>
            <a:endParaRPr lang="en" b="1" dirty="0"/>
          </a:p>
          <a:p>
            <a:pPr marL="0" indent="0">
              <a:buNone/>
            </a:pPr>
            <a:endParaRPr lang="en-US" dirty="0"/>
          </a:p>
          <a:p>
            <a:pPr marL="0" indent="0">
              <a:buNone/>
            </a:pPr>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lvl="0" indent="0" algn="l">
              <a:lnSpc>
                <a:spcPct val="114999"/>
              </a:lnSpc>
              <a:buNone/>
            </a:pPr>
            <a:r>
              <a:rPr lang="en-CA" dirty="0">
                <a:solidFill>
                  <a:schemeClr val="tx1"/>
                </a:solidFill>
              </a:rPr>
              <a:t>To facilitate exploring ideas, making decisions and communicating them, I incorporated techniques and approaches from Augmentative and alternative communication (AAC), Supported Conversation with Adults with Aphasia (</a:t>
            </a:r>
            <a:r>
              <a:rPr lang="en" dirty="0" err="1">
                <a:solidFill>
                  <a:schemeClr val="tx1"/>
                </a:solidFill>
              </a:rPr>
              <a:t>SCA</a:t>
            </a:r>
            <a:r>
              <a:rPr lang="en" baseline="30000" dirty="0" err="1">
                <a:solidFill>
                  <a:schemeClr val="tx1"/>
                </a:solidFill>
              </a:rPr>
              <a:t>tm</a:t>
            </a:r>
            <a:r>
              <a:rPr lang="en-CA" dirty="0">
                <a:solidFill>
                  <a:schemeClr val="tx1"/>
                </a:solidFill>
              </a:rPr>
              <a:t>) and supported decision-making.</a:t>
            </a:r>
          </a:p>
          <a:p>
            <a:pPr marL="158750" indent="0">
              <a:lnSpc>
                <a:spcPct val="114999"/>
              </a:lnSpc>
              <a:buNone/>
            </a:pPr>
            <a:endParaRPr lang="en-CA" dirty="0">
              <a:solidFill>
                <a:schemeClr val="tx1"/>
              </a:solidFill>
            </a:endParaRPr>
          </a:p>
          <a:p>
            <a:pPr marL="158750" indent="0">
              <a:lnSpc>
                <a:spcPct val="114999"/>
              </a:lnSpc>
              <a:buNone/>
            </a:pPr>
            <a:r>
              <a:rPr lang="en-CA" dirty="0">
                <a:solidFill>
                  <a:schemeClr val="tx1"/>
                </a:solidFill>
              </a:rPr>
              <a:t>This meant getting to know each participant and using the approaches that best suited their communication style and needs. Examples are gestures, facial expressions, using short sentences, observing non-verbal cues, pausing, drawings, writing keywords, writing questions, using pictograms, rephrasing, summarizing, proposing alternatives, asking the same question on different occasions, </a:t>
            </a:r>
            <a:r>
              <a:rPr lang="en-US" dirty="0">
                <a:solidFill>
                  <a:schemeClr val="tx1"/>
                </a:solidFill>
              </a:rPr>
              <a:t>checking with supporters and collaborating with them. </a:t>
            </a:r>
          </a:p>
          <a:p>
            <a:pPr marL="0" marR="0" lvl="0" indent="0" algn="l" defTabSz="914400" rtl="0" eaLnBrk="1" fontAlgn="auto" latinLnBrk="0" hangingPunct="1">
              <a:lnSpc>
                <a:spcPct val="114999"/>
              </a:lnSpc>
              <a:spcBef>
                <a:spcPts val="0"/>
              </a:spcBef>
              <a:spcAft>
                <a:spcPts val="0"/>
              </a:spcAft>
              <a:buClr>
                <a:srgbClr val="000000"/>
              </a:buClr>
              <a:buSzPts val="1100"/>
              <a:buFont typeface="Arial"/>
              <a:buNone/>
              <a:tabLst/>
              <a:defRPr/>
            </a:pPr>
            <a:endParaRPr lang="en-CA" sz="1100" b="0" i="0" u="none" strike="noStrike" cap="none" dirty="0">
              <a:solidFill>
                <a:srgbClr val="000000"/>
              </a:solidFill>
              <a:effectLst/>
              <a:latin typeface="Arial"/>
              <a:ea typeface="Arial"/>
              <a:cs typeface="Arial"/>
              <a:sym typeface="Arial"/>
            </a:endParaRPr>
          </a:p>
          <a:p>
            <a:pPr marL="0" marR="0" lvl="0" indent="0" algn="l" defTabSz="914400" rtl="0" eaLnBrk="1" fontAlgn="auto" latinLnBrk="0" hangingPunct="1">
              <a:lnSpc>
                <a:spcPct val="114999"/>
              </a:lnSpc>
              <a:spcBef>
                <a:spcPts val="0"/>
              </a:spcBef>
              <a:spcAft>
                <a:spcPts val="0"/>
              </a:spcAft>
              <a:buClr>
                <a:srgbClr val="000000"/>
              </a:buClr>
              <a:buSzPts val="1100"/>
              <a:buFont typeface="Arial"/>
              <a:buNone/>
              <a:tabLst/>
              <a:defRPr/>
            </a:pPr>
            <a:r>
              <a:rPr lang="en-CA" sz="1100" b="0" i="0" u="none" strike="noStrike" cap="none" dirty="0">
                <a:solidFill>
                  <a:srgbClr val="000000"/>
                </a:solidFill>
                <a:effectLst/>
                <a:latin typeface="Arial"/>
                <a:ea typeface="Arial"/>
                <a:cs typeface="Arial"/>
                <a:sym typeface="Arial"/>
              </a:rPr>
              <a:t>As a sibling, I had used many of these approaches when communicating with my brother and others with communication disabilities. Based on their knowledge of the participant, the supporters in this study also used many of these approaches.</a:t>
            </a:r>
            <a:endParaRPr lang="fr-CA"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365146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5a6696522a_9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5a6696522a_9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lnSpc>
                <a:spcPct val="115000"/>
              </a:lnSpc>
              <a:buClr>
                <a:schemeClr val="dk1"/>
              </a:buClr>
              <a:buNone/>
            </a:pPr>
            <a:r>
              <a:rPr lang="en" sz="1200" dirty="0">
                <a:solidFill>
                  <a:schemeClr val="dk1"/>
                </a:solidFill>
              </a:rPr>
              <a:t>I apologize for the busy-ness of this slide. These are visual supports I made to help with thinking and talking about a good life.</a:t>
            </a:r>
          </a:p>
          <a:p>
            <a:pPr marL="0" indent="0">
              <a:lnSpc>
                <a:spcPct val="115000"/>
              </a:lnSpc>
              <a:buClr>
                <a:schemeClr val="dk1"/>
              </a:buClr>
              <a:buNone/>
            </a:pPr>
            <a:endParaRPr lang="en" sz="1200" dirty="0">
              <a:solidFill>
                <a:schemeClr val="dk1"/>
              </a:solidFill>
            </a:endParaRPr>
          </a:p>
          <a:p>
            <a:pPr marL="0" indent="0">
              <a:lnSpc>
                <a:spcPct val="114999"/>
              </a:lnSpc>
              <a:buNone/>
            </a:pPr>
            <a:r>
              <a:rPr lang="en" sz="1200" dirty="0">
                <a:solidFill>
                  <a:schemeClr val="dk1"/>
                </a:solidFill>
              </a:rPr>
              <a:t>At the center is what I called the Good life wheel. </a:t>
            </a:r>
            <a:r>
              <a:rPr lang="en" sz="1200" dirty="0"/>
              <a:t>It illustrates the eight quality of life domains linked to articles of the Convention on the rights of persons with disabilities (CRPD). The illustration was inspired from a table in an article by Verdugo et al. (2012).</a:t>
            </a:r>
            <a:endParaRPr lang="en" sz="1200" dirty="0">
              <a:solidFill>
                <a:schemeClr val="dk1"/>
              </a:solidFill>
            </a:endParaRPr>
          </a:p>
          <a:p>
            <a:pPr marL="0" indent="0">
              <a:lnSpc>
                <a:spcPct val="114999"/>
              </a:lnSpc>
              <a:buNone/>
            </a:pPr>
            <a:endParaRPr lang="en" sz="1200" dirty="0">
              <a:solidFill>
                <a:schemeClr val="dk1"/>
              </a:solidFill>
            </a:endParaRPr>
          </a:p>
          <a:p>
            <a:pPr marL="0" indent="0">
              <a:buNone/>
            </a:pPr>
            <a:r>
              <a:rPr lang="en" dirty="0"/>
              <a:t>To the left and to the right, are examples of individual pictogram sheets I made to further think about each domain of life. On left are pictograms related to participation. On the right, are pictograms related to different types of relationships. I tried to include as many examples as possible, they proved to be an excellent tool. They simple to make using a free online website called </a:t>
            </a:r>
            <a:r>
              <a:rPr lang="en" dirty="0" err="1"/>
              <a:t>Pictoselector</a:t>
            </a:r>
            <a:r>
              <a:rPr lang="en" dirty="0"/>
              <a:t> managed by a father.</a:t>
            </a:r>
          </a:p>
          <a:p>
            <a:pPr marL="0" indent="0">
              <a:buNone/>
            </a:pPr>
            <a:endParaRPr lang="en"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sz="1100" dirty="0">
                <a:solidFill>
                  <a:schemeClr val="dk1"/>
                </a:solidFill>
              </a:rPr>
              <a:t>This is how the quality of life framework and the CRPD articles served as springboards to explore a good life with participants.</a:t>
            </a:r>
            <a:endParaRPr lang="en-US" sz="1100" dirty="0">
              <a:solidFill>
                <a:schemeClr val="dk1"/>
              </a:solidFill>
            </a:endParaRPr>
          </a:p>
          <a:p>
            <a:pPr marL="0" indent="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r>
              <a:rPr lang="en-US" dirty="0"/>
              <a:t>Participants played a directorial role in the production of the video vignettes. Supporters and I assisted by taking pictures, recording video and searching for images. I assembled the video and images using video editing software. Participants had the opportunity on many occasions to watch the vignettes and request changes.</a:t>
            </a:r>
          </a:p>
          <a:p>
            <a:pPr marL="0" indent="0">
              <a:buNone/>
            </a:pPr>
            <a:endParaRPr lang="en-US" dirty="0"/>
          </a:p>
          <a:p>
            <a:pPr marL="0" indent="0">
              <a:buNone/>
            </a:pPr>
            <a:r>
              <a:rPr lang="en-US" dirty="0"/>
              <a:t>Following this collaborative and back and forth process, we produced a total of 34 video vignettes revealing that participants value participation in creative activities such as dance, painting, digital art, writing, drawing, baking and sports like soccer, gymnastics, basketball, swimming, rowing and cycling. </a:t>
            </a:r>
          </a:p>
          <a:p>
            <a:pPr marL="0" indent="0">
              <a:buNone/>
            </a:pPr>
            <a:endParaRPr lang="en-US" dirty="0"/>
          </a:p>
          <a:p>
            <a:pPr marL="0" indent="0">
              <a:buNone/>
            </a:pPr>
            <a:r>
              <a:rPr lang="en-US" dirty="0"/>
              <a:t>The video vignettes also showed that relationships were key to a good life. Participants mentioned family, friends, support workers, an intimate relationship and a pet as important to their good life. </a:t>
            </a:r>
          </a:p>
          <a:p>
            <a:pPr marL="0" indent="0">
              <a:buNone/>
            </a:pPr>
            <a:endParaRPr lang="en-US" dirty="0"/>
          </a:p>
          <a:p>
            <a:pPr marL="0" indent="0">
              <a:buNone/>
            </a:pPr>
            <a:r>
              <a:rPr lang="en-US" dirty="0"/>
              <a:t>There were important relational aspects to participation in the activities appearing in the video vignettes and important relational aspects to participating in the research process. </a:t>
            </a:r>
          </a:p>
          <a:p>
            <a:pPr marL="0" indent="0">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CA" dirty="0"/>
              <a:t>The </a:t>
            </a:r>
            <a:r>
              <a:rPr lang="fr-CA" dirty="0" err="1"/>
              <a:t>results</a:t>
            </a:r>
            <a:r>
              <a:rPr lang="fr-CA" dirty="0"/>
              <a:t> show </a:t>
            </a:r>
            <a:r>
              <a:rPr lang="fr-CA" dirty="0" err="1"/>
              <a:t>that</a:t>
            </a:r>
            <a:r>
              <a:rPr lang="fr-CA" dirty="0"/>
              <a:t> participation </a:t>
            </a:r>
            <a:r>
              <a:rPr lang="fr-CA" dirty="0" err="1"/>
              <a:t>is</a:t>
            </a:r>
            <a:r>
              <a:rPr lang="fr-CA" dirty="0"/>
              <a:t> key to a good life but </a:t>
            </a:r>
            <a:r>
              <a:rPr lang="fr-CA" dirty="0" err="1"/>
              <a:t>that</a:t>
            </a:r>
            <a:r>
              <a:rPr lang="fr-CA" dirty="0"/>
              <a:t> </a:t>
            </a:r>
            <a:r>
              <a:rPr lang="fr-CA" dirty="0" err="1"/>
              <a:t>relationships</a:t>
            </a:r>
            <a:r>
              <a:rPr lang="fr-CA" dirty="0"/>
              <a:t> </a:t>
            </a:r>
            <a:r>
              <a:rPr lang="fr-CA" dirty="0" err="1"/>
              <a:t>make</a:t>
            </a:r>
            <a:r>
              <a:rPr lang="fr-CA" dirty="0"/>
              <a:t> </a:t>
            </a:r>
            <a:r>
              <a:rPr lang="fr-CA" dirty="0" err="1"/>
              <a:t>it</a:t>
            </a:r>
            <a:r>
              <a:rPr lang="fr-CA" dirty="0"/>
              <a:t> possible and </a:t>
            </a:r>
            <a:r>
              <a:rPr lang="fr-CA" dirty="0" err="1"/>
              <a:t>meaningful</a:t>
            </a:r>
            <a:r>
              <a:rPr lang="fr-CA" dirty="0"/>
              <a:t>.</a:t>
            </a:r>
          </a:p>
          <a:p>
            <a:pPr marL="0" indent="0">
              <a:buNone/>
            </a:pPr>
            <a:endParaRPr lang="en-US" dirty="0"/>
          </a:p>
          <a:p>
            <a:pPr marL="158750" indent="0">
              <a:buNone/>
            </a:pPr>
            <a:r>
              <a:rPr lang="en-US" sz="1100" b="0" i="0" u="none" strike="noStrike" cap="none" dirty="0">
                <a:solidFill>
                  <a:srgbClr val="000000"/>
                </a:solidFill>
                <a:effectLst/>
                <a:latin typeface="Arial"/>
                <a:ea typeface="Arial"/>
                <a:cs typeface="Arial"/>
                <a:sym typeface="Arial"/>
              </a:rPr>
              <a:t>In many vignettes, participants communicate that taking part in activities they enjoy </a:t>
            </a:r>
            <a:r>
              <a:rPr lang="en-US" sz="1100" b="0" i="1" u="none" strike="noStrike" cap="none" dirty="0">
                <a:solidFill>
                  <a:srgbClr val="000000"/>
                </a:solidFill>
                <a:effectLst/>
                <a:latin typeface="Arial"/>
                <a:ea typeface="Arial"/>
                <a:cs typeface="Arial"/>
                <a:sym typeface="Arial"/>
              </a:rPr>
              <a:t>with</a:t>
            </a:r>
            <a:r>
              <a:rPr lang="en-US" sz="1100" b="0" i="0" u="none" strike="noStrike" cap="none" dirty="0">
                <a:solidFill>
                  <a:srgbClr val="000000"/>
                </a:solidFill>
                <a:effectLst/>
                <a:latin typeface="Arial"/>
                <a:ea typeface="Arial"/>
                <a:cs typeface="Arial"/>
                <a:sym typeface="Arial"/>
              </a:rPr>
              <a:t> people they care about is often as important as the activity itself.</a:t>
            </a:r>
            <a:endParaRPr lang="fr-CA" sz="1100" b="0" i="0" u="none" strike="noStrike" cap="none" dirty="0">
              <a:solidFill>
                <a:srgbClr val="000000"/>
              </a:solidFill>
              <a:effectLst/>
              <a:latin typeface="Arial"/>
              <a:ea typeface="Arial"/>
              <a:cs typeface="Arial"/>
              <a:sym typeface="Arial"/>
            </a:endParaRPr>
          </a:p>
          <a:p>
            <a:pPr marL="0" indent="0">
              <a:buNone/>
            </a:pPr>
            <a:endParaRPr lang="en-US" dirty="0"/>
          </a:p>
          <a:p>
            <a:pPr marL="0" indent="0">
              <a:buNone/>
            </a:pPr>
            <a:r>
              <a:rPr lang="en-US" dirty="0"/>
              <a:t>Outside the frame of the video vignettes, participation in sports and creative activities was facilitated by relationships with family members, friends and support workers who assisted with tasks such as researching opportunities, organizing or providing transportation, communicating with services, providing direct assistance, managing individualized Passport funding using the funds to pay for activities and/or supplementing with their own funds if they could.</a:t>
            </a:r>
          </a:p>
          <a:p>
            <a:pPr marL="0" indent="0">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0" i="0" u="none" strike="noStrike" cap="none" dirty="0">
                <a:solidFill>
                  <a:srgbClr val="000000"/>
                </a:solidFill>
                <a:effectLst/>
                <a:latin typeface="Arial"/>
                <a:ea typeface="Arial"/>
                <a:cs typeface="Arial"/>
                <a:sym typeface="Arial"/>
              </a:rPr>
              <a:t>Academic literature (Fulford &amp; </a:t>
            </a:r>
            <a:r>
              <a:rPr lang="en-US" sz="1100" b="0" i="0" u="none" strike="noStrike" cap="none" dirty="0" err="1">
                <a:solidFill>
                  <a:srgbClr val="000000"/>
                </a:solidFill>
                <a:effectLst/>
                <a:latin typeface="Arial"/>
                <a:ea typeface="Arial"/>
                <a:cs typeface="Arial"/>
                <a:sym typeface="Arial"/>
              </a:rPr>
              <a:t>Cobigo</a:t>
            </a:r>
            <a:r>
              <a:rPr lang="en-US" sz="1100" b="0" i="0" u="none" strike="noStrike" cap="none" dirty="0">
                <a:solidFill>
                  <a:srgbClr val="000000"/>
                </a:solidFill>
                <a:effectLst/>
                <a:latin typeface="Arial"/>
                <a:ea typeface="Arial"/>
                <a:cs typeface="Arial"/>
                <a:sym typeface="Arial"/>
              </a:rPr>
              <a:t>, 2018, </a:t>
            </a:r>
            <a:r>
              <a:rPr lang="en-CA" sz="1100" b="0" i="0" u="none" strike="noStrike" cap="none" dirty="0" err="1">
                <a:solidFill>
                  <a:srgbClr val="000000"/>
                </a:solidFill>
                <a:effectLst/>
                <a:latin typeface="Arial"/>
                <a:ea typeface="Arial"/>
                <a:cs typeface="Arial"/>
                <a:sym typeface="Arial"/>
              </a:rPr>
              <a:t>Ignagni</a:t>
            </a:r>
            <a:r>
              <a:rPr lang="en-CA" sz="1100" b="0" i="0" u="none" strike="noStrike" cap="none" dirty="0">
                <a:solidFill>
                  <a:srgbClr val="000000"/>
                </a:solidFill>
                <a:effectLst/>
                <a:latin typeface="Arial"/>
                <a:ea typeface="Arial"/>
                <a:cs typeface="Arial"/>
                <a:sym typeface="Arial"/>
              </a:rPr>
              <a:t> et al., 2016, Johnson et al., 2010, Gladstone, 2014,) </a:t>
            </a:r>
            <a:r>
              <a:rPr lang="en-US" sz="1100" b="0" i="0" u="none" strike="noStrike" cap="none" dirty="0">
                <a:solidFill>
                  <a:srgbClr val="000000"/>
                </a:solidFill>
                <a:effectLst/>
                <a:latin typeface="Arial"/>
                <a:ea typeface="Arial"/>
                <a:cs typeface="Arial"/>
                <a:sym typeface="Arial"/>
              </a:rPr>
              <a:t>and publications by families (</a:t>
            </a:r>
            <a:r>
              <a:rPr lang="en-CA" sz="1100" b="0" i="0" u="none" strike="noStrike" cap="none" dirty="0">
                <a:solidFill>
                  <a:srgbClr val="000000"/>
                </a:solidFill>
                <a:effectLst/>
                <a:latin typeface="Arial"/>
                <a:ea typeface="Arial"/>
                <a:cs typeface="Arial"/>
                <a:sym typeface="Arial"/>
              </a:rPr>
              <a:t>Community Living British Columbia, 2011, </a:t>
            </a:r>
            <a:r>
              <a:rPr lang="en-CA" sz="1100" b="0" i="0" u="none" strike="noStrike" cap="none" dirty="0" err="1">
                <a:solidFill>
                  <a:srgbClr val="000000"/>
                </a:solidFill>
                <a:effectLst/>
                <a:latin typeface="Arial"/>
                <a:ea typeface="Arial"/>
                <a:cs typeface="Arial"/>
                <a:sym typeface="Arial"/>
              </a:rPr>
              <a:t>Etmanski</a:t>
            </a:r>
            <a:r>
              <a:rPr lang="en-CA" sz="1100" b="0" i="0" u="none" strike="noStrike" cap="none" dirty="0">
                <a:solidFill>
                  <a:srgbClr val="000000"/>
                </a:solidFill>
                <a:effectLst/>
                <a:latin typeface="Arial"/>
                <a:ea typeface="Arial"/>
                <a:cs typeface="Arial"/>
                <a:sym typeface="Arial"/>
              </a:rPr>
              <a:t>, 2000) </a:t>
            </a:r>
            <a:r>
              <a:rPr lang="en-US" sz="1100" b="0" i="0" u="none" strike="noStrike" cap="none" dirty="0">
                <a:solidFill>
                  <a:srgbClr val="000000"/>
                </a:solidFill>
                <a:effectLst/>
                <a:latin typeface="Arial"/>
                <a:ea typeface="Arial"/>
                <a:cs typeface="Arial"/>
                <a:sym typeface="Arial"/>
              </a:rPr>
              <a:t>and self-advocates (</a:t>
            </a:r>
            <a:r>
              <a:rPr lang="en-CA" sz="1100" b="0" i="0" u="none" strike="noStrike" cap="none" dirty="0">
                <a:solidFill>
                  <a:srgbClr val="000000"/>
                </a:solidFill>
                <a:effectLst/>
                <a:latin typeface="Arial"/>
                <a:ea typeface="Arial"/>
                <a:cs typeface="Arial"/>
                <a:sym typeface="Arial"/>
              </a:rPr>
              <a:t>Bloomfield, 2010) </a:t>
            </a:r>
            <a:r>
              <a:rPr lang="en-US" sz="1100" b="0" i="0" u="none" strike="noStrike" cap="none" dirty="0">
                <a:solidFill>
                  <a:srgbClr val="000000"/>
                </a:solidFill>
                <a:effectLst/>
                <a:latin typeface="Arial"/>
                <a:ea typeface="Arial"/>
                <a:cs typeface="Arial"/>
                <a:sym typeface="Arial"/>
              </a:rPr>
              <a:t>supports the importance of relationships. A recent video publication by Respecting Rights (2021) self-advocates reaffirms the importance of having the freedom to choose and being supported in their relationships. </a:t>
            </a:r>
            <a:r>
              <a:rPr lang="en-CA" sz="1100" b="0" i="0" u="none" strike="noStrike" cap="none" dirty="0">
                <a:solidFill>
                  <a:srgbClr val="000000"/>
                </a:solidFill>
                <a:effectLst/>
                <a:latin typeface="Arial"/>
                <a:ea typeface="Arial"/>
                <a:cs typeface="Arial"/>
                <a:sym typeface="Arial"/>
              </a:rPr>
              <a:t>These relationships are considered a “primary vehicle” for inclusion (Lord &amp; Hutchison, 2007, p. 13).</a:t>
            </a:r>
            <a:endParaRPr lang="fr-CA" sz="1100" b="0" i="0" u="none" strike="noStrike" cap="none" dirty="0">
              <a:solidFill>
                <a:srgbClr val="000000"/>
              </a:solidFill>
              <a:effectLst/>
              <a:latin typeface="Arial"/>
              <a:ea typeface="Arial"/>
              <a:cs typeface="Arial"/>
              <a:sym typeface="Arial"/>
            </a:endParaRPr>
          </a:p>
          <a:p>
            <a:pPr marL="0" indent="0">
              <a:buNone/>
            </a:pPr>
            <a:endParaRPr lang="en-US" dirty="0"/>
          </a:p>
          <a:p>
            <a:pPr marL="0" indent="0">
              <a:buNone/>
            </a:pPr>
            <a:r>
              <a:rPr lang="en-US" dirty="0"/>
              <a:t> </a:t>
            </a:r>
          </a:p>
          <a:p>
            <a:pPr marL="0" indent="0">
              <a:buNone/>
            </a:pPr>
            <a:r>
              <a:rPr lang="en-US" dirty="0"/>
              <a:t> </a:t>
            </a:r>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174276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5a8161c5d3_1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5a8161c5d3_1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lang="fr-CA" dirty="0">
              <a:solidFill>
                <a:schemeClr val="dk1"/>
              </a:solidFill>
            </a:endParaRPr>
          </a:p>
          <a:p>
            <a:pPr marL="0" indent="0">
              <a:lnSpc>
                <a:spcPct val="115000"/>
              </a:lnSpc>
              <a:buClr>
                <a:schemeClr val="dk1"/>
              </a:buClr>
              <a:buNone/>
            </a:pPr>
            <a:r>
              <a:rPr lang="fr-CA" sz="1100" dirty="0" err="1">
                <a:solidFill>
                  <a:schemeClr val="dk1"/>
                </a:solidFill>
              </a:rPr>
              <a:t>Each</a:t>
            </a:r>
            <a:r>
              <a:rPr lang="fr-CA" sz="1100" dirty="0">
                <a:solidFill>
                  <a:schemeClr val="dk1"/>
                </a:solidFill>
              </a:rPr>
              <a:t> participant </a:t>
            </a:r>
            <a:r>
              <a:rPr lang="fr-CA" dirty="0" err="1">
                <a:solidFill>
                  <a:schemeClr val="dk1"/>
                </a:solidFill>
              </a:rPr>
              <a:t>had</a:t>
            </a:r>
            <a:r>
              <a:rPr lang="fr-CA" dirty="0">
                <a:solidFill>
                  <a:schemeClr val="dk1"/>
                </a:solidFill>
              </a:rPr>
              <a:t> </a:t>
            </a:r>
            <a:r>
              <a:rPr lang="fr-CA" dirty="0" err="1">
                <a:solidFill>
                  <a:schemeClr val="dk1"/>
                </a:solidFill>
              </a:rPr>
              <a:t>between</a:t>
            </a:r>
            <a:r>
              <a:rPr lang="fr-CA" dirty="0">
                <a:solidFill>
                  <a:schemeClr val="dk1"/>
                </a:solidFill>
              </a:rPr>
              <a:t> </a:t>
            </a:r>
            <a:r>
              <a:rPr lang="fr-CA" sz="1100" dirty="0">
                <a:solidFill>
                  <a:schemeClr val="dk1"/>
                </a:solidFill>
              </a:rPr>
              <a:t>5 </a:t>
            </a:r>
            <a:r>
              <a:rPr lang="fr-CA" dirty="0">
                <a:solidFill>
                  <a:schemeClr val="dk1"/>
                </a:solidFill>
              </a:rPr>
              <a:t>and 8</a:t>
            </a:r>
            <a:r>
              <a:rPr lang="fr-CA" sz="1100" dirty="0">
                <a:solidFill>
                  <a:schemeClr val="dk1"/>
                </a:solidFill>
              </a:rPr>
              <a:t> </a:t>
            </a:r>
            <a:r>
              <a:rPr lang="fr-CA" sz="1100" dirty="0" err="1">
                <a:solidFill>
                  <a:schemeClr val="dk1"/>
                </a:solidFill>
              </a:rPr>
              <a:t>video</a:t>
            </a:r>
            <a:r>
              <a:rPr lang="fr-CA" sz="1100" dirty="0">
                <a:solidFill>
                  <a:schemeClr val="dk1"/>
                </a:solidFill>
              </a:rPr>
              <a:t> vignettes.</a:t>
            </a:r>
            <a:r>
              <a:rPr lang="fr-CA" dirty="0">
                <a:solidFill>
                  <a:schemeClr val="dk1"/>
                </a:solidFill>
              </a:rPr>
              <a:t> </a:t>
            </a:r>
            <a:endParaRPr lang="fr-CA" sz="1100" dirty="0">
              <a:solidFill>
                <a:schemeClr val="dk1"/>
              </a:solidFill>
            </a:endParaRPr>
          </a:p>
          <a:p>
            <a:pPr marL="0" indent="0">
              <a:lnSpc>
                <a:spcPct val="114999"/>
              </a:lnSpc>
              <a:buNone/>
            </a:pPr>
            <a:endParaRPr lang="fr-CA" dirty="0"/>
          </a:p>
          <a:p>
            <a:pPr marL="0" indent="0">
              <a:lnSpc>
                <a:spcPct val="114999"/>
              </a:lnSpc>
              <a:buNone/>
            </a:pPr>
            <a:r>
              <a:rPr lang="fr-CA" dirty="0"/>
              <a:t>I </a:t>
            </a:r>
            <a:r>
              <a:rPr lang="fr-CA" dirty="0" err="1"/>
              <a:t>thought</a:t>
            </a:r>
            <a:r>
              <a:rPr lang="fr-CA" dirty="0"/>
              <a:t> </a:t>
            </a:r>
            <a:r>
              <a:rPr lang="fr-CA" dirty="0" err="1"/>
              <a:t>you</a:t>
            </a:r>
            <a:r>
              <a:rPr lang="fr-CA" dirty="0"/>
              <a:t> </a:t>
            </a:r>
            <a:r>
              <a:rPr lang="fr-CA" dirty="0" err="1"/>
              <a:t>might</a:t>
            </a:r>
            <a:r>
              <a:rPr lang="fr-CA" dirty="0"/>
              <a:t> </a:t>
            </a:r>
            <a:r>
              <a:rPr lang="fr-CA" dirty="0" err="1"/>
              <a:t>be</a:t>
            </a:r>
            <a:r>
              <a:rPr lang="fr-CA" dirty="0"/>
              <a:t> </a:t>
            </a:r>
            <a:r>
              <a:rPr lang="fr-CA" dirty="0" err="1"/>
              <a:t>curious</a:t>
            </a:r>
            <a:r>
              <a:rPr lang="fr-CA" dirty="0"/>
              <a:t> to </a:t>
            </a:r>
            <a:r>
              <a:rPr lang="fr-CA" dirty="0" err="1"/>
              <a:t>watch</a:t>
            </a:r>
            <a:r>
              <a:rPr lang="fr-CA" dirty="0"/>
              <a:t> a vignette </a:t>
            </a:r>
            <a:r>
              <a:rPr lang="fr-CA" dirty="0" err="1"/>
              <a:t>so</a:t>
            </a:r>
            <a:r>
              <a:rPr lang="fr-CA" dirty="0"/>
              <a:t> </a:t>
            </a:r>
            <a:r>
              <a:rPr lang="fr-CA" dirty="0" err="1"/>
              <a:t>let’s</a:t>
            </a:r>
            <a:r>
              <a:rPr lang="fr-CA" dirty="0"/>
              <a:t> have a look at </a:t>
            </a:r>
            <a:r>
              <a:rPr lang="fr-CA" dirty="0" err="1"/>
              <a:t>Julia's</a:t>
            </a:r>
            <a:r>
              <a:rPr lang="fr-CA" dirty="0"/>
              <a:t> </a:t>
            </a:r>
            <a:r>
              <a:rPr lang="fr-CA" dirty="0" err="1"/>
              <a:t>video</a:t>
            </a:r>
            <a:r>
              <a:rPr lang="fr-CA" dirty="0"/>
              <a:t> vignette about rowing </a:t>
            </a:r>
            <a:r>
              <a:rPr lang="fr-CA" dirty="0" err="1"/>
              <a:t>which</a:t>
            </a:r>
            <a:r>
              <a:rPr lang="fr-CA" dirty="0"/>
              <a:t> </a:t>
            </a:r>
            <a:r>
              <a:rPr lang="fr-CA" dirty="0" err="1"/>
              <a:t>is</a:t>
            </a:r>
            <a:r>
              <a:rPr lang="fr-CA" dirty="0"/>
              <a:t> </a:t>
            </a:r>
            <a:r>
              <a:rPr lang="fr-CA" dirty="0" err="1"/>
              <a:t>related</a:t>
            </a:r>
            <a:r>
              <a:rPr lang="fr-CA" dirty="0"/>
              <a:t> to participation. </a:t>
            </a:r>
          </a:p>
          <a:p>
            <a:pPr marL="0" indent="0">
              <a:lnSpc>
                <a:spcPct val="114999"/>
              </a:lnSpc>
              <a:buNone/>
            </a:pPr>
            <a:endParaRPr lang="fr-CA" dirty="0"/>
          </a:p>
          <a:p>
            <a:pPr marL="0" indent="0">
              <a:lnSpc>
                <a:spcPct val="114999"/>
              </a:lnSpc>
              <a:buNone/>
            </a:pPr>
            <a:r>
              <a:rPr lang="fr-CA" dirty="0" err="1"/>
              <a:t>We</a:t>
            </a:r>
            <a:r>
              <a:rPr lang="fr-CA" dirty="0"/>
              <a:t> </a:t>
            </a:r>
            <a:r>
              <a:rPr lang="fr-CA" dirty="0" err="1"/>
              <a:t>see</a:t>
            </a:r>
            <a:r>
              <a:rPr lang="fr-CA" dirty="0"/>
              <a:t> </a:t>
            </a:r>
            <a:r>
              <a:rPr lang="fr-CA" dirty="0" err="1"/>
              <a:t>that</a:t>
            </a:r>
            <a:r>
              <a:rPr lang="fr-CA" dirty="0"/>
              <a:t> Julia loves the </a:t>
            </a:r>
            <a:r>
              <a:rPr lang="fr-CA" dirty="0" err="1"/>
              <a:t>competition</a:t>
            </a:r>
            <a:r>
              <a:rPr lang="fr-CA" dirty="0"/>
              <a:t> and the speed of rowing but </a:t>
            </a:r>
            <a:r>
              <a:rPr lang="fr-CA" dirty="0" err="1"/>
              <a:t>also</a:t>
            </a:r>
            <a:r>
              <a:rPr lang="fr-CA" dirty="0"/>
              <a:t> the </a:t>
            </a:r>
            <a:r>
              <a:rPr lang="fr-CA" dirty="0" err="1"/>
              <a:t>company</a:t>
            </a:r>
            <a:r>
              <a:rPr lang="fr-CA" dirty="0"/>
              <a:t> of </a:t>
            </a:r>
            <a:r>
              <a:rPr lang="fr-CA" dirty="0" err="1"/>
              <a:t>her</a:t>
            </a:r>
            <a:r>
              <a:rPr lang="fr-CA" dirty="0"/>
              <a:t> </a:t>
            </a:r>
            <a:r>
              <a:rPr lang="fr-CA" dirty="0" err="1"/>
              <a:t>sister</a:t>
            </a:r>
            <a:r>
              <a:rPr lang="fr-CA" dirty="0"/>
              <a:t> and </a:t>
            </a:r>
            <a:r>
              <a:rPr lang="fr-CA" dirty="0" err="1"/>
              <a:t>having</a:t>
            </a:r>
            <a:r>
              <a:rPr lang="fr-CA" dirty="0"/>
              <a:t> fun </a:t>
            </a:r>
            <a:r>
              <a:rPr lang="fr-CA" dirty="0" err="1"/>
              <a:t>with</a:t>
            </a:r>
            <a:r>
              <a:rPr lang="fr-CA" dirty="0"/>
              <a:t> </a:t>
            </a:r>
            <a:r>
              <a:rPr lang="fr-CA" dirty="0" err="1"/>
              <a:t>her</a:t>
            </a:r>
            <a:r>
              <a:rPr lang="fr-CA" dirty="0"/>
              <a:t> </a:t>
            </a:r>
            <a:r>
              <a:rPr lang="fr-CA" dirty="0" err="1"/>
              <a:t>teammates</a:t>
            </a:r>
            <a:r>
              <a:rPr lang="fr-CA" dirty="0"/>
              <a:t>.</a:t>
            </a:r>
          </a:p>
          <a:p>
            <a:pPr marL="0" lvl="0" indent="0" algn="l">
              <a:lnSpc>
                <a:spcPct val="114999"/>
              </a:lnSpc>
              <a:spcBef>
                <a:spcPts val="0"/>
              </a:spcBef>
              <a:spcAft>
                <a:spcPts val="0"/>
              </a:spcAft>
              <a:buNone/>
            </a:pPr>
            <a:endParaRPr lang="fr-CA" dirty="0"/>
          </a:p>
          <a:p>
            <a:pPr marL="0" indent="0">
              <a:lnSpc>
                <a:spcPct val="114999"/>
              </a:lnSpc>
              <a:buNone/>
            </a:pPr>
            <a:endParaRPr lang="fr-CA" dirty="0"/>
          </a:p>
          <a:p>
            <a:pPr marL="0" indent="0">
              <a:lnSpc>
                <a:spcPct val="114999"/>
              </a:lnSpc>
              <a:buNone/>
            </a:pPr>
            <a:endParaRPr lang="fr-CA" dirty="0"/>
          </a:p>
          <a:p>
            <a:pPr marL="0" indent="0">
              <a:buNone/>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529" cy="2052614"/>
          </a:xfrm>
          <a:prstGeom prst="rect">
            <a:avLst/>
          </a:prstGeom>
        </p:spPr>
        <p:txBody>
          <a:bodyPr spcFirstLastPara="1" wrap="square" lIns="89550" tIns="89550" rIns="89550" bIns="89550" anchor="b" anchorCtr="0">
            <a:noAutofit/>
          </a:bodyPr>
          <a:lstStyle>
            <a:lvl1pPr lvl="0" algn="ctr">
              <a:spcBef>
                <a:spcPts val="0"/>
              </a:spcBef>
              <a:spcAft>
                <a:spcPts val="0"/>
              </a:spcAft>
              <a:buSzPts val="5100"/>
              <a:buNone/>
              <a:defRPr sz="5100"/>
            </a:lvl1pPr>
            <a:lvl2pPr lvl="1" algn="ctr">
              <a:spcBef>
                <a:spcPts val="0"/>
              </a:spcBef>
              <a:spcAft>
                <a:spcPts val="0"/>
              </a:spcAft>
              <a:buSzPts val="5100"/>
              <a:buNone/>
              <a:defRPr sz="5100"/>
            </a:lvl2pPr>
            <a:lvl3pPr lvl="2" algn="ctr">
              <a:spcBef>
                <a:spcPts val="0"/>
              </a:spcBef>
              <a:spcAft>
                <a:spcPts val="0"/>
              </a:spcAft>
              <a:buSzPts val="5100"/>
              <a:buNone/>
              <a:defRPr sz="5100"/>
            </a:lvl3pPr>
            <a:lvl4pPr lvl="3" algn="ctr">
              <a:spcBef>
                <a:spcPts val="0"/>
              </a:spcBef>
              <a:spcAft>
                <a:spcPts val="0"/>
              </a:spcAft>
              <a:buSzPts val="5100"/>
              <a:buNone/>
              <a:defRPr sz="5100"/>
            </a:lvl4pPr>
            <a:lvl5pPr lvl="4" algn="ctr">
              <a:spcBef>
                <a:spcPts val="0"/>
              </a:spcBef>
              <a:spcAft>
                <a:spcPts val="0"/>
              </a:spcAft>
              <a:buSzPts val="5100"/>
              <a:buNone/>
              <a:defRPr sz="5100"/>
            </a:lvl5pPr>
            <a:lvl6pPr lvl="5" algn="ctr">
              <a:spcBef>
                <a:spcPts val="0"/>
              </a:spcBef>
              <a:spcAft>
                <a:spcPts val="0"/>
              </a:spcAft>
              <a:buSzPts val="5100"/>
              <a:buNone/>
              <a:defRPr sz="5100"/>
            </a:lvl6pPr>
            <a:lvl7pPr lvl="6" algn="ctr">
              <a:spcBef>
                <a:spcPts val="0"/>
              </a:spcBef>
              <a:spcAft>
                <a:spcPts val="0"/>
              </a:spcAft>
              <a:buSzPts val="5100"/>
              <a:buNone/>
              <a:defRPr sz="5100"/>
            </a:lvl7pPr>
            <a:lvl8pPr lvl="7" algn="ctr">
              <a:spcBef>
                <a:spcPts val="0"/>
              </a:spcBef>
              <a:spcAft>
                <a:spcPts val="0"/>
              </a:spcAft>
              <a:buSzPts val="5100"/>
              <a:buNone/>
              <a:defRPr sz="5100"/>
            </a:lvl8pPr>
            <a:lvl9pPr lvl="8" algn="ctr">
              <a:spcBef>
                <a:spcPts val="0"/>
              </a:spcBef>
              <a:spcAft>
                <a:spcPts val="0"/>
              </a:spcAft>
              <a:buSzPts val="5100"/>
              <a:buNone/>
              <a:defRPr sz="5100"/>
            </a:lvl9pPr>
          </a:lstStyle>
          <a:p>
            <a:endParaRPr/>
          </a:p>
        </p:txBody>
      </p:sp>
      <p:sp>
        <p:nvSpPr>
          <p:cNvPr id="56" name="Google Shape;56;p14"/>
          <p:cNvSpPr txBox="1">
            <a:spLocks noGrp="1"/>
          </p:cNvSpPr>
          <p:nvPr>
            <p:ph type="subTitle" idx="1"/>
          </p:nvPr>
        </p:nvSpPr>
        <p:spPr>
          <a:xfrm>
            <a:off x="311700" y="2834125"/>
            <a:ext cx="8520529" cy="792665"/>
          </a:xfrm>
          <a:prstGeom prst="rect">
            <a:avLst/>
          </a:prstGeom>
        </p:spPr>
        <p:txBody>
          <a:bodyPr spcFirstLastPara="1" wrap="square" lIns="89550" tIns="89550" rIns="89550" bIns="89550"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529" cy="841756"/>
          </a:xfrm>
          <a:prstGeom prst="rect">
            <a:avLst/>
          </a:prstGeom>
        </p:spPr>
        <p:txBody>
          <a:bodyPr spcFirstLastPara="1" wrap="square" lIns="89550" tIns="89550" rIns="89550" bIns="89550" anchor="ctr" anchorCtr="0">
            <a:noAutofit/>
          </a:bodyPr>
          <a:lstStyle>
            <a:lvl1pPr lvl="0" algn="ctr">
              <a:spcBef>
                <a:spcPts val="0"/>
              </a:spcBef>
              <a:spcAft>
                <a:spcPts val="0"/>
              </a:spcAft>
              <a:buSzPts val="3500"/>
              <a:buNone/>
              <a:defRPr sz="3500"/>
            </a:lvl1pPr>
            <a:lvl2pPr lvl="1" algn="ctr">
              <a:spcBef>
                <a:spcPts val="0"/>
              </a:spcBef>
              <a:spcAft>
                <a:spcPts val="0"/>
              </a:spcAft>
              <a:buSzPts val="3500"/>
              <a:buNone/>
              <a:defRPr sz="3500"/>
            </a:lvl2pPr>
            <a:lvl3pPr lvl="2" algn="ctr">
              <a:spcBef>
                <a:spcPts val="0"/>
              </a:spcBef>
              <a:spcAft>
                <a:spcPts val="0"/>
              </a:spcAft>
              <a:buSzPts val="3500"/>
              <a:buNone/>
              <a:defRPr sz="3500"/>
            </a:lvl3pPr>
            <a:lvl4pPr lvl="3" algn="ctr">
              <a:spcBef>
                <a:spcPts val="0"/>
              </a:spcBef>
              <a:spcAft>
                <a:spcPts val="0"/>
              </a:spcAft>
              <a:buSzPts val="3500"/>
              <a:buNone/>
              <a:defRPr sz="3500"/>
            </a:lvl4pPr>
            <a:lvl5pPr lvl="4" algn="ctr">
              <a:spcBef>
                <a:spcPts val="0"/>
              </a:spcBef>
              <a:spcAft>
                <a:spcPts val="0"/>
              </a:spcAft>
              <a:buSzPts val="3500"/>
              <a:buNone/>
              <a:defRPr sz="3500"/>
            </a:lvl5pPr>
            <a:lvl6pPr lvl="5" algn="ctr">
              <a:spcBef>
                <a:spcPts val="0"/>
              </a:spcBef>
              <a:spcAft>
                <a:spcPts val="0"/>
              </a:spcAft>
              <a:buSzPts val="3500"/>
              <a:buNone/>
              <a:defRPr sz="3500"/>
            </a:lvl6pPr>
            <a:lvl7pPr lvl="6" algn="ctr">
              <a:spcBef>
                <a:spcPts val="0"/>
              </a:spcBef>
              <a:spcAft>
                <a:spcPts val="0"/>
              </a:spcAft>
              <a:buSzPts val="3500"/>
              <a:buNone/>
              <a:defRPr sz="3500"/>
            </a:lvl7pPr>
            <a:lvl8pPr lvl="7" algn="ctr">
              <a:spcBef>
                <a:spcPts val="0"/>
              </a:spcBef>
              <a:spcAft>
                <a:spcPts val="0"/>
              </a:spcAft>
              <a:buSzPts val="3500"/>
              <a:buNone/>
              <a:defRPr sz="3500"/>
            </a:lvl8pPr>
            <a:lvl9pPr lvl="8" algn="ctr">
              <a:spcBef>
                <a:spcPts val="0"/>
              </a:spcBef>
              <a:spcAft>
                <a:spcPts val="0"/>
              </a:spcAft>
              <a:buSzPts val="3500"/>
              <a:buNone/>
              <a:defRPr sz="3500"/>
            </a:lvl9pPr>
          </a:lstStyle>
          <a:p>
            <a:endParaRPr/>
          </a:p>
        </p:txBody>
      </p:sp>
      <p:sp>
        <p:nvSpPr>
          <p:cNvPr id="60" name="Google Shape;60;p15"/>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445025"/>
            <a:ext cx="8520529" cy="572676"/>
          </a:xfrm>
          <a:prstGeom prst="rect">
            <a:avLst/>
          </a:prstGeom>
        </p:spPr>
        <p:txBody>
          <a:bodyPr spcFirstLastPara="1" wrap="square" lIns="89550" tIns="89550" rIns="89550" bIns="89550"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529" cy="3416420"/>
          </a:xfrm>
          <a:prstGeom prst="rect">
            <a:avLst/>
          </a:prstGeom>
        </p:spPr>
        <p:txBody>
          <a:bodyPr spcFirstLastPara="1" wrap="square" lIns="89550" tIns="89550" rIns="89550" bIns="89550" anchor="t" anchorCtr="0">
            <a:noAutofit/>
          </a:bodyPr>
          <a:lstStyle>
            <a:lvl1pPr marL="457200" lvl="0" indent="-336550">
              <a:spcBef>
                <a:spcPts val="0"/>
              </a:spcBef>
              <a:spcAft>
                <a:spcPts val="0"/>
              </a:spcAft>
              <a:buSzPts val="17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64" name="Google Shape;64;p16"/>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445025"/>
            <a:ext cx="8520529" cy="572676"/>
          </a:xfrm>
          <a:prstGeom prst="rect">
            <a:avLst/>
          </a:prstGeom>
        </p:spPr>
        <p:txBody>
          <a:bodyPr spcFirstLastPara="1" wrap="square" lIns="89550" tIns="89550" rIns="89550" bIns="89550"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882" cy="3416420"/>
          </a:xfrm>
          <a:prstGeom prst="rect">
            <a:avLst/>
          </a:prstGeom>
        </p:spPr>
        <p:txBody>
          <a:bodyPr spcFirstLastPara="1" wrap="square" lIns="89550" tIns="89550" rIns="89550" bIns="89550"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882" cy="3416420"/>
          </a:xfrm>
          <a:prstGeom prst="rect">
            <a:avLst/>
          </a:prstGeom>
        </p:spPr>
        <p:txBody>
          <a:bodyPr spcFirstLastPara="1" wrap="square" lIns="89550" tIns="89550" rIns="89550" bIns="89550"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445025"/>
            <a:ext cx="8520529" cy="572676"/>
          </a:xfrm>
          <a:prstGeom prst="rect">
            <a:avLst/>
          </a:prstGeom>
        </p:spPr>
        <p:txBody>
          <a:bodyPr spcFirstLastPara="1" wrap="square" lIns="89550" tIns="89550" rIns="89550" bIns="89550"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693"/>
          </a:xfrm>
          <a:prstGeom prst="rect">
            <a:avLst/>
          </a:prstGeom>
        </p:spPr>
        <p:txBody>
          <a:bodyPr spcFirstLastPara="1" wrap="square" lIns="89550" tIns="89550" rIns="89550" bIns="89550"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3"/>
          </a:xfrm>
          <a:prstGeom prst="rect">
            <a:avLst/>
          </a:prstGeom>
        </p:spPr>
        <p:txBody>
          <a:bodyPr spcFirstLastPara="1" wrap="square" lIns="89550" tIns="89550" rIns="89550" bIns="89550"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941" cy="4090807"/>
          </a:xfrm>
          <a:prstGeom prst="rect">
            <a:avLst/>
          </a:prstGeom>
        </p:spPr>
        <p:txBody>
          <a:bodyPr spcFirstLastPara="1" wrap="square" lIns="89550" tIns="89550" rIns="89550" bIns="89550" anchor="ctr" anchorCtr="0">
            <a:noAutofit/>
          </a:bodyPr>
          <a:lstStyle>
            <a:lvl1pPr lvl="0">
              <a:spcBef>
                <a:spcPts val="0"/>
              </a:spcBef>
              <a:spcAft>
                <a:spcPts val="0"/>
              </a:spcAft>
              <a:buSzPts val="4700"/>
              <a:buNone/>
              <a:defRPr sz="4700"/>
            </a:lvl1pPr>
            <a:lvl2pPr lvl="1">
              <a:spcBef>
                <a:spcPts val="0"/>
              </a:spcBef>
              <a:spcAft>
                <a:spcPts val="0"/>
              </a:spcAft>
              <a:buSzPts val="4700"/>
              <a:buNone/>
              <a:defRPr sz="4700"/>
            </a:lvl2pPr>
            <a:lvl3pPr lvl="2">
              <a:spcBef>
                <a:spcPts val="0"/>
              </a:spcBef>
              <a:spcAft>
                <a:spcPts val="0"/>
              </a:spcAft>
              <a:buSzPts val="4700"/>
              <a:buNone/>
              <a:defRPr sz="4700"/>
            </a:lvl3pPr>
            <a:lvl4pPr lvl="3">
              <a:spcBef>
                <a:spcPts val="0"/>
              </a:spcBef>
              <a:spcAft>
                <a:spcPts val="0"/>
              </a:spcAft>
              <a:buSzPts val="4700"/>
              <a:buNone/>
              <a:defRPr sz="4700"/>
            </a:lvl4pPr>
            <a:lvl5pPr lvl="4">
              <a:spcBef>
                <a:spcPts val="0"/>
              </a:spcBef>
              <a:spcAft>
                <a:spcPts val="0"/>
              </a:spcAft>
              <a:buSzPts val="4700"/>
              <a:buNone/>
              <a:defRPr sz="4700"/>
            </a:lvl5pPr>
            <a:lvl6pPr lvl="5">
              <a:spcBef>
                <a:spcPts val="0"/>
              </a:spcBef>
              <a:spcAft>
                <a:spcPts val="0"/>
              </a:spcAft>
              <a:buSzPts val="4700"/>
              <a:buNone/>
              <a:defRPr sz="4700"/>
            </a:lvl6pPr>
            <a:lvl7pPr lvl="6">
              <a:spcBef>
                <a:spcPts val="0"/>
              </a:spcBef>
              <a:spcAft>
                <a:spcPts val="0"/>
              </a:spcAft>
              <a:buSzPts val="4700"/>
              <a:buNone/>
              <a:defRPr sz="4700"/>
            </a:lvl7pPr>
            <a:lvl8pPr lvl="7">
              <a:spcBef>
                <a:spcPts val="0"/>
              </a:spcBef>
              <a:spcAft>
                <a:spcPts val="0"/>
              </a:spcAft>
              <a:buSzPts val="4700"/>
              <a:buNone/>
              <a:defRPr sz="4700"/>
            </a:lvl8pPr>
            <a:lvl9pPr lvl="8">
              <a:spcBef>
                <a:spcPts val="0"/>
              </a:spcBef>
              <a:spcAft>
                <a:spcPts val="0"/>
              </a:spcAft>
              <a:buSzPts val="4700"/>
              <a:buNone/>
              <a:defRPr sz="4700"/>
            </a:lvl9pPr>
          </a:lstStyle>
          <a:p>
            <a:endParaRPr/>
          </a:p>
        </p:txBody>
      </p:sp>
      <p:sp>
        <p:nvSpPr>
          <p:cNvPr id="79" name="Google Shape;79;p20"/>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89550" tIns="89550" rIns="89550" bIns="89550" anchor="ctr" anchorCtr="0">
            <a:noAutofit/>
          </a:bodyPr>
          <a:lstStyle/>
          <a:p>
            <a:pPr marL="0" lvl="0" indent="0" algn="l" rtl="0">
              <a:spcBef>
                <a:spcPts val="0"/>
              </a:spcBef>
              <a:spcAft>
                <a:spcPts val="0"/>
              </a:spcAft>
              <a:buNone/>
            </a:pPr>
            <a:endParaRPr/>
          </a:p>
        </p:txBody>
      </p:sp>
      <p:sp>
        <p:nvSpPr>
          <p:cNvPr id="82" name="Google Shape;82;p21"/>
          <p:cNvSpPr txBox="1">
            <a:spLocks noGrp="1"/>
          </p:cNvSpPr>
          <p:nvPr>
            <p:ph type="title"/>
          </p:nvPr>
        </p:nvSpPr>
        <p:spPr>
          <a:xfrm>
            <a:off x="265500" y="1233175"/>
            <a:ext cx="4045059" cy="1482392"/>
          </a:xfrm>
          <a:prstGeom prst="rect">
            <a:avLst/>
          </a:prstGeom>
        </p:spPr>
        <p:txBody>
          <a:bodyPr spcFirstLastPara="1" wrap="square" lIns="89550" tIns="89550" rIns="89550" bIns="89550" anchor="b" anchorCtr="0">
            <a:noAutofit/>
          </a:bodyPr>
          <a:lstStyle>
            <a:lvl1pPr lvl="0" algn="ctr">
              <a:spcBef>
                <a:spcPts val="0"/>
              </a:spcBef>
              <a:spcAft>
                <a:spcPts val="0"/>
              </a:spcAft>
              <a:buSzPts val="4100"/>
              <a:buNone/>
              <a:defRPr sz="4100"/>
            </a:lvl1pPr>
            <a:lvl2pPr lvl="1" algn="ctr">
              <a:spcBef>
                <a:spcPts val="0"/>
              </a:spcBef>
              <a:spcAft>
                <a:spcPts val="0"/>
              </a:spcAft>
              <a:buSzPts val="4100"/>
              <a:buNone/>
              <a:defRPr sz="4100"/>
            </a:lvl2pPr>
            <a:lvl3pPr lvl="2" algn="ctr">
              <a:spcBef>
                <a:spcPts val="0"/>
              </a:spcBef>
              <a:spcAft>
                <a:spcPts val="0"/>
              </a:spcAft>
              <a:buSzPts val="4100"/>
              <a:buNone/>
              <a:defRPr sz="4100"/>
            </a:lvl3pPr>
            <a:lvl4pPr lvl="3" algn="ctr">
              <a:spcBef>
                <a:spcPts val="0"/>
              </a:spcBef>
              <a:spcAft>
                <a:spcPts val="0"/>
              </a:spcAft>
              <a:buSzPts val="4100"/>
              <a:buNone/>
              <a:defRPr sz="4100"/>
            </a:lvl4pPr>
            <a:lvl5pPr lvl="4" algn="ctr">
              <a:spcBef>
                <a:spcPts val="0"/>
              </a:spcBef>
              <a:spcAft>
                <a:spcPts val="0"/>
              </a:spcAft>
              <a:buSzPts val="4100"/>
              <a:buNone/>
              <a:defRPr sz="4100"/>
            </a:lvl5pPr>
            <a:lvl6pPr lvl="5" algn="ctr">
              <a:spcBef>
                <a:spcPts val="0"/>
              </a:spcBef>
              <a:spcAft>
                <a:spcPts val="0"/>
              </a:spcAft>
              <a:buSzPts val="4100"/>
              <a:buNone/>
              <a:defRPr sz="4100"/>
            </a:lvl6pPr>
            <a:lvl7pPr lvl="6" algn="ctr">
              <a:spcBef>
                <a:spcPts val="0"/>
              </a:spcBef>
              <a:spcAft>
                <a:spcPts val="0"/>
              </a:spcAft>
              <a:buSzPts val="4100"/>
              <a:buNone/>
              <a:defRPr sz="4100"/>
            </a:lvl7pPr>
            <a:lvl8pPr lvl="7" algn="ctr">
              <a:spcBef>
                <a:spcPts val="0"/>
              </a:spcBef>
              <a:spcAft>
                <a:spcPts val="0"/>
              </a:spcAft>
              <a:buSzPts val="4100"/>
              <a:buNone/>
              <a:defRPr sz="4100"/>
            </a:lvl8pPr>
            <a:lvl9pPr lvl="8" algn="ctr">
              <a:spcBef>
                <a:spcPts val="0"/>
              </a:spcBef>
              <a:spcAft>
                <a:spcPts val="0"/>
              </a:spcAft>
              <a:buSzPts val="4100"/>
              <a:buNone/>
              <a:defRPr sz="4100"/>
            </a:lvl9pPr>
          </a:lstStyle>
          <a:p>
            <a:endParaRPr/>
          </a:p>
        </p:txBody>
      </p:sp>
      <p:sp>
        <p:nvSpPr>
          <p:cNvPr id="83" name="Google Shape;83;p21"/>
          <p:cNvSpPr txBox="1">
            <a:spLocks noGrp="1"/>
          </p:cNvSpPr>
          <p:nvPr>
            <p:ph type="subTitle" idx="1"/>
          </p:nvPr>
        </p:nvSpPr>
        <p:spPr>
          <a:xfrm>
            <a:off x="265500" y="2803075"/>
            <a:ext cx="4045059" cy="1235097"/>
          </a:xfrm>
          <a:prstGeom prst="rect">
            <a:avLst/>
          </a:prstGeom>
        </p:spPr>
        <p:txBody>
          <a:bodyPr spcFirstLastPara="1" wrap="square" lIns="89550" tIns="89550" rIns="89550" bIns="89550"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65"/>
          </a:xfrm>
          <a:prstGeom prst="rect">
            <a:avLst/>
          </a:prstGeom>
        </p:spPr>
        <p:txBody>
          <a:bodyPr spcFirstLastPara="1" wrap="square" lIns="89550" tIns="89550" rIns="89550" bIns="89550" anchor="ctr" anchorCtr="0">
            <a:noAutofit/>
          </a:bodyPr>
          <a:lstStyle>
            <a:lvl1pPr marL="457200" lvl="0" indent="-336550">
              <a:spcBef>
                <a:spcPts val="0"/>
              </a:spcBef>
              <a:spcAft>
                <a:spcPts val="0"/>
              </a:spcAft>
              <a:buSzPts val="17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941" cy="605045"/>
          </a:xfrm>
          <a:prstGeom prst="rect">
            <a:avLst/>
          </a:prstGeom>
        </p:spPr>
        <p:txBody>
          <a:bodyPr spcFirstLastPara="1" wrap="square" lIns="89550" tIns="89550" rIns="89550" bIns="89550" anchor="ctr" anchorCtr="0">
            <a:noAutofit/>
          </a:bodyPr>
          <a:lstStyle>
            <a:lvl1pPr marL="457200" lvl="0" indent="-228600">
              <a:lnSpc>
                <a:spcPct val="100000"/>
              </a:lnSpc>
              <a:spcBef>
                <a:spcPts val="0"/>
              </a:spcBef>
              <a:spcAft>
                <a:spcPts val="0"/>
              </a:spcAft>
              <a:buSzPts val="1700"/>
              <a:buNone/>
              <a:defRPr/>
            </a:lvl1pPr>
          </a:lstStyle>
          <a:p>
            <a:endParaRPr/>
          </a:p>
        </p:txBody>
      </p:sp>
      <p:sp>
        <p:nvSpPr>
          <p:cNvPr id="88" name="Google Shape;88;p22"/>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529" cy="1963483"/>
          </a:xfrm>
          <a:prstGeom prst="rect">
            <a:avLst/>
          </a:prstGeom>
        </p:spPr>
        <p:txBody>
          <a:bodyPr spcFirstLastPara="1" wrap="square" lIns="89550" tIns="89550" rIns="89550" bIns="89550" anchor="b" anchorCtr="0">
            <a:noAutofit/>
          </a:bodyPr>
          <a:lstStyle>
            <a:lvl1pPr lvl="0" algn="ctr">
              <a:spcBef>
                <a:spcPts val="0"/>
              </a:spcBef>
              <a:spcAft>
                <a:spcPts val="0"/>
              </a:spcAft>
              <a:buSzPts val="11800"/>
              <a:buNone/>
              <a:defRPr sz="11800"/>
            </a:lvl1pPr>
            <a:lvl2pPr lvl="1" algn="ctr">
              <a:spcBef>
                <a:spcPts val="0"/>
              </a:spcBef>
              <a:spcAft>
                <a:spcPts val="0"/>
              </a:spcAft>
              <a:buSzPts val="11800"/>
              <a:buNone/>
              <a:defRPr sz="11800"/>
            </a:lvl2pPr>
            <a:lvl3pPr lvl="2" algn="ctr">
              <a:spcBef>
                <a:spcPts val="0"/>
              </a:spcBef>
              <a:spcAft>
                <a:spcPts val="0"/>
              </a:spcAft>
              <a:buSzPts val="11800"/>
              <a:buNone/>
              <a:defRPr sz="11800"/>
            </a:lvl3pPr>
            <a:lvl4pPr lvl="3" algn="ctr">
              <a:spcBef>
                <a:spcPts val="0"/>
              </a:spcBef>
              <a:spcAft>
                <a:spcPts val="0"/>
              </a:spcAft>
              <a:buSzPts val="11800"/>
              <a:buNone/>
              <a:defRPr sz="11800"/>
            </a:lvl4pPr>
            <a:lvl5pPr lvl="4" algn="ctr">
              <a:spcBef>
                <a:spcPts val="0"/>
              </a:spcBef>
              <a:spcAft>
                <a:spcPts val="0"/>
              </a:spcAft>
              <a:buSzPts val="11800"/>
              <a:buNone/>
              <a:defRPr sz="11800"/>
            </a:lvl5pPr>
            <a:lvl6pPr lvl="5" algn="ctr">
              <a:spcBef>
                <a:spcPts val="0"/>
              </a:spcBef>
              <a:spcAft>
                <a:spcPts val="0"/>
              </a:spcAft>
              <a:buSzPts val="11800"/>
              <a:buNone/>
              <a:defRPr sz="11800"/>
            </a:lvl6pPr>
            <a:lvl7pPr lvl="6" algn="ctr">
              <a:spcBef>
                <a:spcPts val="0"/>
              </a:spcBef>
              <a:spcAft>
                <a:spcPts val="0"/>
              </a:spcAft>
              <a:buSzPts val="11800"/>
              <a:buNone/>
              <a:defRPr sz="11800"/>
            </a:lvl7pPr>
            <a:lvl8pPr lvl="7" algn="ctr">
              <a:spcBef>
                <a:spcPts val="0"/>
              </a:spcBef>
              <a:spcAft>
                <a:spcPts val="0"/>
              </a:spcAft>
              <a:buSzPts val="11800"/>
              <a:buNone/>
              <a:defRPr sz="11800"/>
            </a:lvl8pPr>
            <a:lvl9pPr lvl="8" algn="ctr">
              <a:spcBef>
                <a:spcPts val="0"/>
              </a:spcBef>
              <a:spcAft>
                <a:spcPts val="0"/>
              </a:spcAft>
              <a:buSzPts val="11800"/>
              <a:buNone/>
              <a:defRPr sz="11800"/>
            </a:lvl9pPr>
          </a:lstStyle>
          <a:p>
            <a:r>
              <a:t>xx%</a:t>
            </a:r>
          </a:p>
        </p:txBody>
      </p:sp>
      <p:sp>
        <p:nvSpPr>
          <p:cNvPr id="91" name="Google Shape;91;p23"/>
          <p:cNvSpPr txBox="1">
            <a:spLocks noGrp="1"/>
          </p:cNvSpPr>
          <p:nvPr>
            <p:ph type="body" idx="1"/>
          </p:nvPr>
        </p:nvSpPr>
        <p:spPr>
          <a:xfrm>
            <a:off x="311700" y="3152225"/>
            <a:ext cx="8520529" cy="1300756"/>
          </a:xfrm>
          <a:prstGeom prst="rect">
            <a:avLst/>
          </a:prstGeom>
        </p:spPr>
        <p:txBody>
          <a:bodyPr spcFirstLastPara="1" wrap="square" lIns="89550" tIns="89550" rIns="89550" bIns="89550" anchor="t" anchorCtr="0">
            <a:noAutofit/>
          </a:bodyPr>
          <a:lstStyle>
            <a:lvl1pPr marL="457200" lvl="0" indent="-336550" algn="ctr">
              <a:spcBef>
                <a:spcPts val="0"/>
              </a:spcBef>
              <a:spcAft>
                <a:spcPts val="0"/>
              </a:spcAft>
              <a:buSzPts val="17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647" cy="393648"/>
          </a:xfrm>
          <a:prstGeom prst="rect">
            <a:avLst/>
          </a:prstGeom>
        </p:spPr>
        <p:txBody>
          <a:bodyPr spcFirstLastPara="1" wrap="square" lIns="89550" tIns="89550" rIns="89550" bIns="8955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529" cy="572676"/>
          </a:xfrm>
          <a:prstGeom prst="rect">
            <a:avLst/>
          </a:prstGeom>
          <a:noFill/>
          <a:ln>
            <a:noFill/>
          </a:ln>
        </p:spPr>
        <p:txBody>
          <a:bodyPr spcFirstLastPara="1" wrap="square" lIns="89550" tIns="89550" rIns="89550" bIns="89550"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529" cy="3416420"/>
          </a:xfrm>
          <a:prstGeom prst="rect">
            <a:avLst/>
          </a:prstGeom>
          <a:noFill/>
          <a:ln>
            <a:noFill/>
          </a:ln>
        </p:spPr>
        <p:txBody>
          <a:bodyPr spcFirstLastPara="1" wrap="square" lIns="89550" tIns="89550" rIns="89550" bIns="89550" anchor="t" anchorCtr="0">
            <a:noAutofit/>
          </a:bodyPr>
          <a:lstStyle>
            <a:lvl1pPr marL="457200" lvl="0" indent="-336550">
              <a:lnSpc>
                <a:spcPct val="115000"/>
              </a:lnSpc>
              <a:spcBef>
                <a:spcPts val="0"/>
              </a:spcBef>
              <a:spcAft>
                <a:spcPts val="0"/>
              </a:spcAft>
              <a:buClr>
                <a:schemeClr val="dk2"/>
              </a:buClr>
              <a:buSzPts val="1700"/>
              <a:buChar char="●"/>
              <a:defRPr sz="1700">
                <a:solidFill>
                  <a:schemeClr val="dk2"/>
                </a:solidFill>
              </a:defRPr>
            </a:lvl1pPr>
            <a:lvl2pPr marL="914400" lvl="1" indent="-317500">
              <a:lnSpc>
                <a:spcPct val="115000"/>
              </a:lnSpc>
              <a:spcBef>
                <a:spcPts val="1600"/>
              </a:spcBef>
              <a:spcAft>
                <a:spcPts val="0"/>
              </a:spcAft>
              <a:buClr>
                <a:schemeClr val="dk2"/>
              </a:buClr>
              <a:buSzPts val="1400"/>
              <a:buChar char="○"/>
              <a:defRPr sz="1400">
                <a:solidFill>
                  <a:schemeClr val="dk2"/>
                </a:solidFill>
              </a:defRPr>
            </a:lvl2pPr>
            <a:lvl3pPr marL="1371600" lvl="2" indent="-317500">
              <a:lnSpc>
                <a:spcPct val="115000"/>
              </a:lnSpc>
              <a:spcBef>
                <a:spcPts val="1600"/>
              </a:spcBef>
              <a:spcAft>
                <a:spcPts val="0"/>
              </a:spcAft>
              <a:buClr>
                <a:schemeClr val="dk2"/>
              </a:buClr>
              <a:buSzPts val="1400"/>
              <a:buChar char="■"/>
              <a:defRPr sz="1400">
                <a:solidFill>
                  <a:schemeClr val="dk2"/>
                </a:solidFill>
              </a:defRPr>
            </a:lvl3pPr>
            <a:lvl4pPr marL="1828800" lvl="3" indent="-317500">
              <a:lnSpc>
                <a:spcPct val="115000"/>
              </a:lnSpc>
              <a:spcBef>
                <a:spcPts val="1600"/>
              </a:spcBef>
              <a:spcAft>
                <a:spcPts val="0"/>
              </a:spcAft>
              <a:buClr>
                <a:schemeClr val="dk2"/>
              </a:buClr>
              <a:buSzPts val="1400"/>
              <a:buChar char="●"/>
              <a:defRPr sz="1400">
                <a:solidFill>
                  <a:schemeClr val="dk2"/>
                </a:solidFill>
              </a:defRPr>
            </a:lvl4pPr>
            <a:lvl5pPr marL="2286000" lvl="4" indent="-317500">
              <a:lnSpc>
                <a:spcPct val="115000"/>
              </a:lnSpc>
              <a:spcBef>
                <a:spcPts val="1600"/>
              </a:spcBef>
              <a:spcAft>
                <a:spcPts val="0"/>
              </a:spcAft>
              <a:buClr>
                <a:schemeClr val="dk2"/>
              </a:buClr>
              <a:buSzPts val="1400"/>
              <a:buChar char="○"/>
              <a:defRPr sz="1400">
                <a:solidFill>
                  <a:schemeClr val="dk2"/>
                </a:solidFill>
              </a:defRPr>
            </a:lvl5pPr>
            <a:lvl6pPr marL="2743200" lvl="5" indent="-317500">
              <a:lnSpc>
                <a:spcPct val="115000"/>
              </a:lnSpc>
              <a:spcBef>
                <a:spcPts val="1600"/>
              </a:spcBef>
              <a:spcAft>
                <a:spcPts val="0"/>
              </a:spcAft>
              <a:buClr>
                <a:schemeClr val="dk2"/>
              </a:buClr>
              <a:buSzPts val="1400"/>
              <a:buChar char="■"/>
              <a:defRPr sz="1400">
                <a:solidFill>
                  <a:schemeClr val="dk2"/>
                </a:solidFill>
              </a:defRPr>
            </a:lvl6pPr>
            <a:lvl7pPr marL="3200400" lvl="6" indent="-317500">
              <a:lnSpc>
                <a:spcPct val="115000"/>
              </a:lnSpc>
              <a:spcBef>
                <a:spcPts val="1600"/>
              </a:spcBef>
              <a:spcAft>
                <a:spcPts val="0"/>
              </a:spcAft>
              <a:buClr>
                <a:schemeClr val="dk2"/>
              </a:buClr>
              <a:buSzPts val="1400"/>
              <a:buChar char="●"/>
              <a:defRPr sz="1400">
                <a:solidFill>
                  <a:schemeClr val="dk2"/>
                </a:solidFill>
              </a:defRPr>
            </a:lvl7pPr>
            <a:lvl8pPr marL="3657600" lvl="7" indent="-317500">
              <a:lnSpc>
                <a:spcPct val="115000"/>
              </a:lnSpc>
              <a:spcBef>
                <a:spcPts val="1600"/>
              </a:spcBef>
              <a:spcAft>
                <a:spcPts val="0"/>
              </a:spcAft>
              <a:buClr>
                <a:schemeClr val="dk2"/>
              </a:buClr>
              <a:buSzPts val="1400"/>
              <a:buChar char="○"/>
              <a:defRPr sz="1400">
                <a:solidFill>
                  <a:schemeClr val="dk2"/>
                </a:solidFill>
              </a:defRPr>
            </a:lvl8pPr>
            <a:lvl9pPr marL="4114800" lvl="8" indent="-317500">
              <a:lnSpc>
                <a:spcPct val="115000"/>
              </a:lnSpc>
              <a:spcBef>
                <a:spcPts val="1600"/>
              </a:spcBef>
              <a:spcAft>
                <a:spcPts val="1600"/>
              </a:spcAft>
              <a:buClr>
                <a:schemeClr val="dk2"/>
              </a:buClr>
              <a:buSzPts val="1400"/>
              <a:buChar char="■"/>
              <a:defRPr sz="1400">
                <a:solidFill>
                  <a:schemeClr val="dk2"/>
                </a:solidFill>
              </a:defRPr>
            </a:lvl9pPr>
          </a:lstStyle>
          <a:p>
            <a:endParaRPr/>
          </a:p>
        </p:txBody>
      </p:sp>
      <p:sp>
        <p:nvSpPr>
          <p:cNvPr id="53" name="Google Shape;53;p13"/>
          <p:cNvSpPr txBox="1">
            <a:spLocks noGrp="1"/>
          </p:cNvSpPr>
          <p:nvPr>
            <p:ph type="sldNum" idx="12"/>
          </p:nvPr>
        </p:nvSpPr>
        <p:spPr>
          <a:xfrm>
            <a:off x="8472458" y="4663217"/>
            <a:ext cx="548647" cy="393648"/>
          </a:xfrm>
          <a:prstGeom prst="rect">
            <a:avLst/>
          </a:prstGeom>
          <a:noFill/>
          <a:ln>
            <a:noFill/>
          </a:ln>
        </p:spPr>
        <p:txBody>
          <a:bodyPr spcFirstLastPara="1" wrap="square" lIns="89550" tIns="89550" rIns="89550" bIns="89550"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‹n°›</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osee.boulanger@uottawa.ca"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sites.google.com/view/maggie-hart/accueil"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35.jpe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3" Type="http://schemas.openxmlformats.org/officeDocument/2006/relationships/image" Target="../media/image37.png"/><Relationship Id="rId7" Type="http://schemas.openxmlformats.org/officeDocument/2006/relationships/image" Target="../media/image40.png"/><Relationship Id="rId12"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jpg"/><Relationship Id="rId10" Type="http://schemas.openxmlformats.org/officeDocument/2006/relationships/image" Target="../media/image43.png"/><Relationship Id="rId4" Type="http://schemas.microsoft.com/office/2007/relationships/hdphoto" Target="../media/hdphoto1.wdp"/><Relationship Id="rId9" Type="http://schemas.openxmlformats.org/officeDocument/2006/relationships/image" Target="../media/image42.jpg"/></Relationships>
</file>

<file path=ppt/slides/_rels/slide12.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6.pn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50.png"/><Relationship Id="rId11" Type="http://schemas.openxmlformats.org/officeDocument/2006/relationships/image" Target="../media/image42.jpg"/><Relationship Id="rId5" Type="http://schemas.openxmlformats.org/officeDocument/2006/relationships/image" Target="../media/image49.jpeg"/><Relationship Id="rId15" Type="http://schemas.openxmlformats.org/officeDocument/2006/relationships/image" Target="../media/image58.png"/><Relationship Id="rId10" Type="http://schemas.openxmlformats.org/officeDocument/2006/relationships/image" Target="../media/image54.png"/><Relationship Id="rId4" Type="http://schemas.openxmlformats.org/officeDocument/2006/relationships/image" Target="../media/image48.jpeg"/><Relationship Id="rId9" Type="http://schemas.openxmlformats.org/officeDocument/2006/relationships/image" Target="../media/image53.png"/><Relationship Id="rId14" Type="http://schemas.openxmlformats.org/officeDocument/2006/relationships/image" Target="../media/image5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jp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image" Target="../media/image5.jpg"/><Relationship Id="rId11" Type="http://schemas.openxmlformats.org/officeDocument/2006/relationships/image" Target="../media/image10.jpg"/><Relationship Id="rId5" Type="http://schemas.openxmlformats.org/officeDocument/2006/relationships/image" Target="../media/image4.png"/><Relationship Id="rId10" Type="http://schemas.openxmlformats.org/officeDocument/2006/relationships/image" Target="../media/image9.jpg"/><Relationship Id="rId4" Type="http://schemas.openxmlformats.org/officeDocument/2006/relationships/image" Target="../media/image3.jpg"/><Relationship Id="rId9"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4.emf"/><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jp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sites.google.com/view/julia-tuschak/home"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4.jpe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3B10B3-0F77-AC4D-8498-62A86899550E}"/>
              </a:ext>
            </a:extLst>
          </p:cNvPr>
          <p:cNvSpPr>
            <a:spLocks noGrp="1"/>
          </p:cNvSpPr>
          <p:nvPr>
            <p:ph type="title"/>
          </p:nvPr>
        </p:nvSpPr>
        <p:spPr>
          <a:xfrm>
            <a:off x="311700" y="755624"/>
            <a:ext cx="8520600" cy="4387876"/>
          </a:xfrm>
        </p:spPr>
        <p:txBody>
          <a:bodyPr/>
          <a:lstStyle/>
          <a:p>
            <a:pPr algn="l"/>
            <a:br>
              <a:rPr lang="fr-CA" sz="1800" dirty="0"/>
            </a:br>
            <a:r>
              <a:rPr lang="en-US" sz="1800" dirty="0"/>
              <a:t>1. My name is </a:t>
            </a:r>
            <a:r>
              <a:rPr lang="en-US" sz="1800" dirty="0" err="1"/>
              <a:t>Josée</a:t>
            </a:r>
            <a:r>
              <a:rPr lang="en-US" sz="1800" dirty="0"/>
              <a:t> Boulanger, I have long reddish wavy hair, I am wearing glasses and I use the pronouns she-her. I am a PhD candidate at the School of Rehabilitation Sciences at the University of Ottawa and much of my work has been inspired by my younger brother Stéphane who was labelled as having an intellectual disability and who loved to connect with people and used whatever techniques necessary to communicate with people.</a:t>
            </a:r>
            <a:br>
              <a:rPr lang="en-US" sz="1800" dirty="0"/>
            </a:br>
            <a:br>
              <a:rPr lang="en-US" sz="1800" dirty="0"/>
            </a:br>
            <a:r>
              <a:rPr lang="en-US" sz="1800" dirty="0"/>
              <a:t>Today I am talking to you from Rockland, Ontario, a small town east of Ottawa located within the unceded </a:t>
            </a:r>
            <a:r>
              <a:rPr lang="en-US" sz="1800" dirty="0" err="1"/>
              <a:t>unsurrendered</a:t>
            </a:r>
            <a:r>
              <a:rPr lang="en-US" sz="1800" dirty="0"/>
              <a:t> Algonquin, Anishinabek territory. </a:t>
            </a:r>
            <a:br>
              <a:rPr lang="en-US" sz="1800" dirty="0"/>
            </a:br>
            <a:r>
              <a:rPr lang="en-US" sz="1800" dirty="0"/>
              <a:t> </a:t>
            </a:r>
            <a:br>
              <a:rPr lang="en-US" sz="1800" dirty="0"/>
            </a:br>
            <a:r>
              <a:rPr lang="en-US" sz="1800" dirty="0"/>
              <a:t>If you have any questions about my presentation or ideas for collaborating, you can reach me at </a:t>
            </a:r>
            <a:r>
              <a:rPr lang="en-US" sz="1800" u="sng" dirty="0">
                <a:hlinkClick r:id="rId3"/>
              </a:rPr>
              <a:t>josee.boulanger@uottawa.ca</a:t>
            </a:r>
            <a:r>
              <a:rPr lang="en-US" sz="1800" dirty="0"/>
              <a:t> I am also happy to share with you any of the material I will soon discuss. I have provided a verbatim transcript of this presentation to the organizers as well as a description of the video vignettes I have chosen to present.</a:t>
            </a:r>
            <a:br>
              <a:rPr lang="en-US" sz="1800" dirty="0"/>
            </a:br>
            <a:br>
              <a:rPr lang="en-US" sz="1800" dirty="0"/>
            </a:br>
            <a:r>
              <a:rPr lang="en-US" sz="1800" dirty="0"/>
              <a:t>Please feel free to get up and move around during my presentation.</a:t>
            </a:r>
            <a:br>
              <a:rPr lang="fr-CA" sz="1800" dirty="0"/>
            </a:br>
            <a:br>
              <a:rPr lang="fr-CA" sz="1800" dirty="0"/>
            </a:br>
            <a:r>
              <a:rPr lang="fr-CA" sz="1800" dirty="0"/>
              <a:t> </a:t>
            </a:r>
            <a:br>
              <a:rPr lang="fr-CA" sz="1800" dirty="0"/>
            </a:br>
            <a:br>
              <a:rPr lang="fr-CA" sz="1800" dirty="0"/>
            </a:br>
            <a:r>
              <a:rPr lang="fr-CA" sz="1800" dirty="0"/>
              <a:t> </a:t>
            </a:r>
            <a:endParaRPr lang="en-US" dirty="0"/>
          </a:p>
        </p:txBody>
      </p:sp>
    </p:spTree>
    <p:extLst>
      <p:ext uri="{BB962C8B-B14F-4D97-AF65-F5344CB8AC3E}">
        <p14:creationId xmlns:p14="http://schemas.microsoft.com/office/powerpoint/2010/main" val="40771774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D488194-8D0B-5B46-867A-D73480D5BDFC}"/>
              </a:ext>
            </a:extLst>
          </p:cNvPr>
          <p:cNvSpPr>
            <a:spLocks noGrp="1"/>
          </p:cNvSpPr>
          <p:nvPr>
            <p:ph type="title"/>
          </p:nvPr>
        </p:nvSpPr>
        <p:spPr>
          <a:xfrm>
            <a:off x="311700" y="216424"/>
            <a:ext cx="3059029" cy="2065655"/>
          </a:xfrm>
        </p:spPr>
        <p:txBody>
          <a:bodyPr/>
          <a:lstStyle/>
          <a:p>
            <a:r>
              <a:rPr lang="fr-FR" sz="2400" dirty="0"/>
              <a:t>10. </a:t>
            </a:r>
            <a:r>
              <a:rPr lang="fr-FR" sz="2400" dirty="0" err="1"/>
              <a:t>Results</a:t>
            </a:r>
            <a:r>
              <a:rPr lang="fr-FR" sz="2400" dirty="0"/>
              <a:t> </a:t>
            </a:r>
            <a:r>
              <a:rPr lang="fr-FR" sz="2400" dirty="0" err="1"/>
              <a:t>Maggie’s</a:t>
            </a:r>
            <a:r>
              <a:rPr lang="fr-FR" sz="2400" dirty="0"/>
              <a:t> </a:t>
            </a:r>
            <a:r>
              <a:rPr lang="fr-FR" sz="2400" dirty="0" err="1"/>
              <a:t>video</a:t>
            </a:r>
            <a:r>
              <a:rPr lang="fr-FR" sz="2400" dirty="0"/>
              <a:t> vignettes</a:t>
            </a:r>
            <a:br>
              <a:rPr lang="fr-FR" sz="2000" dirty="0"/>
            </a:br>
            <a:br>
              <a:rPr lang="fr-FR" sz="2000" dirty="0"/>
            </a:br>
            <a:r>
              <a:rPr lang="fr-FR" sz="2000" dirty="0">
                <a:hlinkClick r:id="rId3"/>
              </a:rPr>
              <a:t>https://sites.google.com/view/maggie-hart/accueil</a:t>
            </a:r>
            <a:br>
              <a:rPr lang="fr-FR" sz="2000" dirty="0"/>
            </a:br>
            <a:endParaRPr lang="fr-FR" sz="2000" dirty="0"/>
          </a:p>
        </p:txBody>
      </p:sp>
      <p:pic>
        <p:nvPicPr>
          <p:cNvPr id="4" name="Image 3" descr="Picture of Maggie, her support worker, her mother and I during an individual session to identify what she values in a good life.">
            <a:extLst>
              <a:ext uri="{FF2B5EF4-FFF2-40B4-BE49-F238E27FC236}">
                <a16:creationId xmlns:a16="http://schemas.microsoft.com/office/drawing/2014/main" id="{110F7C2F-31B9-074A-97F1-3392872FF2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700" y="2282079"/>
            <a:ext cx="3525194" cy="2644099"/>
          </a:xfrm>
          <a:prstGeom prst="rect">
            <a:avLst/>
          </a:prstGeom>
        </p:spPr>
      </p:pic>
      <p:pic>
        <p:nvPicPr>
          <p:cNvPr id="6" name="Image 5" descr="Screenshot of Maggie's video vignette website.">
            <a:extLst>
              <a:ext uri="{FF2B5EF4-FFF2-40B4-BE49-F238E27FC236}">
                <a16:creationId xmlns:a16="http://schemas.microsoft.com/office/drawing/2014/main" id="{270BC71C-6DAE-7647-B32F-C4D787406B69}"/>
              </a:ext>
            </a:extLst>
          </p:cNvPr>
          <p:cNvPicPr>
            <a:picLocks noChangeAspect="1"/>
          </p:cNvPicPr>
          <p:nvPr/>
        </p:nvPicPr>
        <p:blipFill>
          <a:blip r:embed="rId5"/>
          <a:stretch>
            <a:fillRect/>
          </a:stretch>
        </p:blipFill>
        <p:spPr>
          <a:xfrm>
            <a:off x="4264717" y="0"/>
            <a:ext cx="4043566" cy="5143500"/>
          </a:xfrm>
          <a:prstGeom prst="rect">
            <a:avLst/>
          </a:prstGeom>
        </p:spPr>
      </p:pic>
    </p:spTree>
    <p:extLst>
      <p:ext uri="{BB962C8B-B14F-4D97-AF65-F5344CB8AC3E}">
        <p14:creationId xmlns:p14="http://schemas.microsoft.com/office/powerpoint/2010/main" val="570925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alpha val="44000"/>
          </a:schemeClr>
        </a:solidFill>
        <a:effectLst/>
      </p:bgPr>
    </p:bg>
    <p:spTree>
      <p:nvGrpSpPr>
        <p:cNvPr id="1" name=""/>
        <p:cNvGrpSpPr/>
        <p:nvPr/>
      </p:nvGrpSpPr>
      <p:grpSpPr>
        <a:xfrm>
          <a:off x="0" y="0"/>
          <a:ext cx="0" cy="0"/>
          <a:chOff x="0" y="0"/>
          <a:chExt cx="0" cy="0"/>
        </a:xfrm>
      </p:grpSpPr>
      <p:pic>
        <p:nvPicPr>
          <p:cNvPr id="34" name="Image 33" descr="A research participant with his support worker during a bicycle ride.">
            <a:extLst>
              <a:ext uri="{FF2B5EF4-FFF2-40B4-BE49-F238E27FC236}">
                <a16:creationId xmlns:a16="http://schemas.microsoft.com/office/drawing/2014/main" id="{02E0FC84-A4F5-CF49-B524-C664D0083FB2}"/>
              </a:ext>
            </a:extLst>
          </p:cNvPr>
          <p:cNvPicPr>
            <a:picLocks/>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1425343" y="3574804"/>
            <a:ext cx="2242290" cy="1299126"/>
          </a:xfrm>
          <a:prstGeom prst="rect">
            <a:avLst/>
          </a:prstGeom>
        </p:spPr>
      </p:pic>
      <p:grpSp>
        <p:nvGrpSpPr>
          <p:cNvPr id="35" name="Groupe 34" descr="Map of Ontario with 9 boxes in the developmental services areas. Each box contains the words &quot;Committee/Table/Council?&quot;">
            <a:extLst>
              <a:ext uri="{FF2B5EF4-FFF2-40B4-BE49-F238E27FC236}">
                <a16:creationId xmlns:a16="http://schemas.microsoft.com/office/drawing/2014/main" id="{0824A71A-98B5-F848-91D8-41211157D129}"/>
              </a:ext>
            </a:extLst>
          </p:cNvPr>
          <p:cNvGrpSpPr/>
          <p:nvPr/>
        </p:nvGrpSpPr>
        <p:grpSpPr>
          <a:xfrm>
            <a:off x="4421382" y="415088"/>
            <a:ext cx="4899080" cy="4728412"/>
            <a:chOff x="4421382" y="415088"/>
            <a:chExt cx="4899080" cy="4728412"/>
          </a:xfrm>
        </p:grpSpPr>
        <p:pic>
          <p:nvPicPr>
            <p:cNvPr id="4" name="Google Shape;78;p15" descr="Ontario_relief_location_map.jpeg">
              <a:extLst>
                <a:ext uri="{FF2B5EF4-FFF2-40B4-BE49-F238E27FC236}">
                  <a16:creationId xmlns:a16="http://schemas.microsoft.com/office/drawing/2014/main" id="{6BE63D59-5C69-A849-8652-0CCD7B294DAA}"/>
                </a:ext>
              </a:extLst>
            </p:cNvPr>
            <p:cNvPicPr preferRelativeResize="0"/>
            <p:nvPr/>
          </p:nvPicPr>
          <p:blipFill>
            <a:blip r:embed="rId5">
              <a:alphaModFix/>
            </a:blip>
            <a:stretch>
              <a:fillRect/>
            </a:stretch>
          </p:blipFill>
          <p:spPr>
            <a:xfrm>
              <a:off x="4421382" y="415088"/>
              <a:ext cx="4899080" cy="4728412"/>
            </a:xfrm>
            <a:prstGeom prst="rect">
              <a:avLst/>
            </a:prstGeom>
            <a:noFill/>
            <a:ln>
              <a:noFill/>
            </a:ln>
          </p:spPr>
        </p:pic>
        <p:sp>
          <p:nvSpPr>
            <p:cNvPr id="9" name="Google Shape;83;p15">
              <a:extLst>
                <a:ext uri="{FF2B5EF4-FFF2-40B4-BE49-F238E27FC236}">
                  <a16:creationId xmlns:a16="http://schemas.microsoft.com/office/drawing/2014/main" id="{0C9426E9-AD74-E448-9199-EE54939B6943}"/>
                </a:ext>
              </a:extLst>
            </p:cNvPr>
            <p:cNvSpPr/>
            <p:nvPr/>
          </p:nvSpPr>
          <p:spPr>
            <a:xfrm>
              <a:off x="4597296" y="1789710"/>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sp>
          <p:nvSpPr>
            <p:cNvPr id="13" name="Google Shape;83;p15">
              <a:extLst>
                <a:ext uri="{FF2B5EF4-FFF2-40B4-BE49-F238E27FC236}">
                  <a16:creationId xmlns:a16="http://schemas.microsoft.com/office/drawing/2014/main" id="{E534B6B0-FB4A-6348-8F72-338EE30B79BF}"/>
                </a:ext>
              </a:extLst>
            </p:cNvPr>
            <p:cNvSpPr/>
            <p:nvPr/>
          </p:nvSpPr>
          <p:spPr>
            <a:xfrm>
              <a:off x="6005976" y="2430605"/>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sp>
          <p:nvSpPr>
            <p:cNvPr id="14" name="Google Shape;83;p15">
              <a:extLst>
                <a:ext uri="{FF2B5EF4-FFF2-40B4-BE49-F238E27FC236}">
                  <a16:creationId xmlns:a16="http://schemas.microsoft.com/office/drawing/2014/main" id="{643B3866-8C23-734E-B182-7AA0B2683FC1}"/>
                </a:ext>
              </a:extLst>
            </p:cNvPr>
            <p:cNvSpPr/>
            <p:nvPr/>
          </p:nvSpPr>
          <p:spPr>
            <a:xfrm>
              <a:off x="7706916" y="3150447"/>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sp>
          <p:nvSpPr>
            <p:cNvPr id="5" name="Google Shape;79;p15">
              <a:extLst>
                <a:ext uri="{FF2B5EF4-FFF2-40B4-BE49-F238E27FC236}">
                  <a16:creationId xmlns:a16="http://schemas.microsoft.com/office/drawing/2014/main" id="{86762E8A-7075-2640-9B24-27F330933BB5}"/>
                </a:ext>
              </a:extLst>
            </p:cNvPr>
            <p:cNvSpPr txBox="1"/>
            <p:nvPr/>
          </p:nvSpPr>
          <p:spPr>
            <a:xfrm>
              <a:off x="6036764" y="1288719"/>
              <a:ext cx="3107236" cy="966199"/>
            </a:xfrm>
            <a:prstGeom prst="rect">
              <a:avLst/>
            </a:prstGeom>
            <a:solidFill>
              <a:srgbClr val="00FFFF">
                <a:alpha val="31910"/>
              </a:srgb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t>Regional Peer Advocacy Committees/Partnership Tables/Citizens’ Councils?</a:t>
              </a:r>
              <a:endParaRPr sz="1800" dirty="0"/>
            </a:p>
            <a:p>
              <a:pPr marL="0" lvl="0" indent="0" algn="ctr" rtl="0">
                <a:spcBef>
                  <a:spcPts val="0"/>
                </a:spcBef>
                <a:spcAft>
                  <a:spcPts val="0"/>
                </a:spcAft>
                <a:buNone/>
              </a:pPr>
              <a:endParaRPr sz="1800" dirty="0"/>
            </a:p>
          </p:txBody>
        </p:sp>
        <p:sp>
          <p:nvSpPr>
            <p:cNvPr id="15" name="Google Shape;83;p15">
              <a:extLst>
                <a:ext uri="{FF2B5EF4-FFF2-40B4-BE49-F238E27FC236}">
                  <a16:creationId xmlns:a16="http://schemas.microsoft.com/office/drawing/2014/main" id="{2BB4251E-B9B2-F44C-A15A-8B51B91D5F96}"/>
                </a:ext>
              </a:extLst>
            </p:cNvPr>
            <p:cNvSpPr/>
            <p:nvPr/>
          </p:nvSpPr>
          <p:spPr>
            <a:xfrm>
              <a:off x="7844356" y="3777214"/>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sp>
          <p:nvSpPr>
            <p:cNvPr id="16" name="Google Shape;83;p15">
              <a:extLst>
                <a:ext uri="{FF2B5EF4-FFF2-40B4-BE49-F238E27FC236}">
                  <a16:creationId xmlns:a16="http://schemas.microsoft.com/office/drawing/2014/main" id="{02E23B96-1E18-1746-8BE2-1EF8242EA881}"/>
                </a:ext>
              </a:extLst>
            </p:cNvPr>
            <p:cNvSpPr/>
            <p:nvPr/>
          </p:nvSpPr>
          <p:spPr>
            <a:xfrm>
              <a:off x="6298235" y="4585132"/>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sp>
          <p:nvSpPr>
            <p:cNvPr id="17" name="Google Shape;83;p15">
              <a:extLst>
                <a:ext uri="{FF2B5EF4-FFF2-40B4-BE49-F238E27FC236}">
                  <a16:creationId xmlns:a16="http://schemas.microsoft.com/office/drawing/2014/main" id="{110ECCFB-AD3A-8A45-BCED-316A5F3ED43A}"/>
                </a:ext>
              </a:extLst>
            </p:cNvPr>
            <p:cNvSpPr/>
            <p:nvPr/>
          </p:nvSpPr>
          <p:spPr>
            <a:xfrm>
              <a:off x="8014776" y="4429045"/>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sp>
          <p:nvSpPr>
            <p:cNvPr id="18" name="Google Shape;83;p15">
              <a:extLst>
                <a:ext uri="{FF2B5EF4-FFF2-40B4-BE49-F238E27FC236}">
                  <a16:creationId xmlns:a16="http://schemas.microsoft.com/office/drawing/2014/main" id="{8353CF12-3278-2D42-BA82-39A29D75FCD7}"/>
                </a:ext>
              </a:extLst>
            </p:cNvPr>
            <p:cNvSpPr/>
            <p:nvPr/>
          </p:nvSpPr>
          <p:spPr>
            <a:xfrm>
              <a:off x="6956753" y="4072953"/>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sp>
          <p:nvSpPr>
            <p:cNvPr id="19" name="Google Shape;83;p15">
              <a:extLst>
                <a:ext uri="{FF2B5EF4-FFF2-40B4-BE49-F238E27FC236}">
                  <a16:creationId xmlns:a16="http://schemas.microsoft.com/office/drawing/2014/main" id="{9159B35D-8168-5E4F-B359-F0B8E6093CEC}"/>
                </a:ext>
              </a:extLst>
            </p:cNvPr>
            <p:cNvSpPr/>
            <p:nvPr/>
          </p:nvSpPr>
          <p:spPr>
            <a:xfrm>
              <a:off x="6601397" y="3406536"/>
              <a:ext cx="1105519" cy="512179"/>
            </a:xfrm>
            <a:prstGeom prst="roundRect">
              <a:avLst>
                <a:gd name="adj" fmla="val 16667"/>
              </a:avLst>
            </a:prstGeom>
            <a:solidFill>
              <a:schemeClr val="lt2"/>
            </a:solidFill>
            <a:ln w="38100"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1000" dirty="0">
                  <a:solidFill>
                    <a:schemeClr val="dk1"/>
                  </a:solidFill>
                </a:rPr>
                <a:t>Committee/</a:t>
              </a:r>
            </a:p>
            <a:p>
              <a:pPr marL="0" lvl="0" indent="0" algn="ctr" rtl="0">
                <a:spcBef>
                  <a:spcPts val="0"/>
                </a:spcBef>
                <a:spcAft>
                  <a:spcPts val="0"/>
                </a:spcAft>
                <a:buClr>
                  <a:schemeClr val="dk1"/>
                </a:buClr>
                <a:buSzPts val="1100"/>
                <a:buFont typeface="Arial"/>
                <a:buNone/>
              </a:pPr>
              <a:r>
                <a:rPr lang="en" sz="1000" dirty="0">
                  <a:solidFill>
                    <a:schemeClr val="dk1"/>
                  </a:solidFill>
                </a:rPr>
                <a:t>Table/Council?</a:t>
              </a:r>
              <a:endParaRPr dirty="0"/>
            </a:p>
          </p:txBody>
        </p:sp>
      </p:grpSp>
      <p:pic>
        <p:nvPicPr>
          <p:cNvPr id="21" name="Google Shape;289;p34" descr="A simple visual support to help with communication and decision-making.">
            <a:extLst>
              <a:ext uri="{FF2B5EF4-FFF2-40B4-BE49-F238E27FC236}">
                <a16:creationId xmlns:a16="http://schemas.microsoft.com/office/drawing/2014/main" id="{B2D5719D-5277-E546-8F80-E80BB819A248}"/>
              </a:ext>
            </a:extLst>
          </p:cNvPr>
          <p:cNvPicPr preferRelativeResize="0"/>
          <p:nvPr/>
        </p:nvPicPr>
        <p:blipFill rotWithShape="1">
          <a:blip r:embed="rId6">
            <a:alphaModFix/>
          </a:blip>
          <a:srcRect r="2448"/>
          <a:stretch/>
        </p:blipFill>
        <p:spPr>
          <a:xfrm rot="20806381">
            <a:off x="-127566" y="3160697"/>
            <a:ext cx="1623233" cy="1971832"/>
          </a:xfrm>
          <a:prstGeom prst="rect">
            <a:avLst/>
          </a:prstGeom>
          <a:noFill/>
          <a:ln>
            <a:noFill/>
          </a:ln>
        </p:spPr>
      </p:pic>
      <p:pic>
        <p:nvPicPr>
          <p:cNvPr id="22" name="Google Shape;317;p37" descr="Pictogramme sheet with 12 images of different sports activities.">
            <a:extLst>
              <a:ext uri="{FF2B5EF4-FFF2-40B4-BE49-F238E27FC236}">
                <a16:creationId xmlns:a16="http://schemas.microsoft.com/office/drawing/2014/main" id="{09A2AE22-2937-3342-8A4F-E653A1C925AD}"/>
              </a:ext>
            </a:extLst>
          </p:cNvPr>
          <p:cNvPicPr preferRelativeResize="0"/>
          <p:nvPr/>
        </p:nvPicPr>
        <p:blipFill rotWithShape="1">
          <a:blip r:embed="rId7">
            <a:alphaModFix/>
          </a:blip>
          <a:srcRect r="3334"/>
          <a:stretch/>
        </p:blipFill>
        <p:spPr>
          <a:xfrm rot="1274591">
            <a:off x="3151495" y="1257234"/>
            <a:ext cx="1188302" cy="1566988"/>
          </a:xfrm>
          <a:prstGeom prst="rect">
            <a:avLst/>
          </a:prstGeom>
          <a:noFill/>
          <a:ln w="38100" cap="flat" cmpd="sng">
            <a:solidFill>
              <a:schemeClr val="dk2"/>
            </a:solidFill>
            <a:prstDash val="solid"/>
            <a:round/>
            <a:headEnd type="none" w="sm" len="sm"/>
            <a:tailEnd type="none" w="sm" len="sm"/>
          </a:ln>
        </p:spPr>
      </p:pic>
      <p:grpSp>
        <p:nvGrpSpPr>
          <p:cNvPr id="23" name="Google Shape;126;p19" descr="hand holding a pictogramme of people kissing">
            <a:extLst>
              <a:ext uri="{FF2B5EF4-FFF2-40B4-BE49-F238E27FC236}">
                <a16:creationId xmlns:a16="http://schemas.microsoft.com/office/drawing/2014/main" id="{12D4C2B3-B9FA-4B45-B6F6-76738DFD7189}"/>
              </a:ext>
            </a:extLst>
          </p:cNvPr>
          <p:cNvGrpSpPr/>
          <p:nvPr/>
        </p:nvGrpSpPr>
        <p:grpSpPr>
          <a:xfrm>
            <a:off x="269779" y="1139582"/>
            <a:ext cx="1675319" cy="1024033"/>
            <a:chOff x="385092" y="4408413"/>
            <a:chExt cx="2022902" cy="1471414"/>
          </a:xfrm>
        </p:grpSpPr>
        <p:pic>
          <p:nvPicPr>
            <p:cNvPr id="24" name="Google Shape;127;p19" descr="cue card.png">
              <a:extLst>
                <a:ext uri="{FF2B5EF4-FFF2-40B4-BE49-F238E27FC236}">
                  <a16:creationId xmlns:a16="http://schemas.microsoft.com/office/drawing/2014/main" id="{5EAB2CEF-4866-8B41-853E-ABE7E184C52B}"/>
                </a:ext>
              </a:extLst>
            </p:cNvPr>
            <p:cNvPicPr preferRelativeResize="0"/>
            <p:nvPr/>
          </p:nvPicPr>
          <p:blipFill rotWithShape="1">
            <a:blip r:embed="rId8">
              <a:alphaModFix/>
            </a:blip>
            <a:srcRect l="25486" r="-7" b="12724"/>
            <a:stretch/>
          </p:blipFill>
          <p:spPr>
            <a:xfrm>
              <a:off x="385092" y="4408413"/>
              <a:ext cx="2022902" cy="1471414"/>
            </a:xfrm>
            <a:prstGeom prst="rect">
              <a:avLst/>
            </a:prstGeom>
            <a:noFill/>
            <a:ln>
              <a:noFill/>
            </a:ln>
          </p:spPr>
        </p:pic>
        <p:pic>
          <p:nvPicPr>
            <p:cNvPr id="25" name="Google Shape;128;p19" descr="kiss love.jpeg">
              <a:extLst>
                <a:ext uri="{FF2B5EF4-FFF2-40B4-BE49-F238E27FC236}">
                  <a16:creationId xmlns:a16="http://schemas.microsoft.com/office/drawing/2014/main" id="{778FFD82-B292-3544-8D85-24666828E67E}"/>
                </a:ext>
              </a:extLst>
            </p:cNvPr>
            <p:cNvPicPr preferRelativeResize="0"/>
            <p:nvPr/>
          </p:nvPicPr>
          <p:blipFill rotWithShape="1">
            <a:blip r:embed="rId9">
              <a:alphaModFix/>
            </a:blip>
            <a:srcRect b="11158"/>
            <a:stretch/>
          </p:blipFill>
          <p:spPr>
            <a:xfrm rot="-826231">
              <a:off x="1452923" y="4530912"/>
              <a:ext cx="702553" cy="643925"/>
            </a:xfrm>
            <a:prstGeom prst="rect">
              <a:avLst/>
            </a:prstGeom>
            <a:noFill/>
            <a:ln>
              <a:noFill/>
            </a:ln>
          </p:spPr>
        </p:pic>
      </p:grpSp>
      <p:pic>
        <p:nvPicPr>
          <p:cNvPr id="26" name="Google Shape;129;p19" descr="video camera">
            <a:extLst>
              <a:ext uri="{FF2B5EF4-FFF2-40B4-BE49-F238E27FC236}">
                <a16:creationId xmlns:a16="http://schemas.microsoft.com/office/drawing/2014/main" id="{EBD1DE68-2723-2744-97F4-8A3B53B1A33F}"/>
              </a:ext>
            </a:extLst>
          </p:cNvPr>
          <p:cNvPicPr preferRelativeResize="0"/>
          <p:nvPr/>
        </p:nvPicPr>
        <p:blipFill>
          <a:blip r:embed="rId10">
            <a:alphaModFix/>
          </a:blip>
          <a:stretch>
            <a:fillRect/>
          </a:stretch>
        </p:blipFill>
        <p:spPr>
          <a:xfrm rot="21091873">
            <a:off x="5959" y="2228666"/>
            <a:ext cx="968236" cy="796962"/>
          </a:xfrm>
          <a:prstGeom prst="rect">
            <a:avLst/>
          </a:prstGeom>
          <a:noFill/>
          <a:ln>
            <a:noFill/>
          </a:ln>
        </p:spPr>
      </p:pic>
      <p:pic>
        <p:nvPicPr>
          <p:cNvPr id="27" name="Google Shape;209;p23" descr="an ear">
            <a:extLst>
              <a:ext uri="{FF2B5EF4-FFF2-40B4-BE49-F238E27FC236}">
                <a16:creationId xmlns:a16="http://schemas.microsoft.com/office/drawing/2014/main" id="{A3C659CC-8C53-7545-8C77-FB20AF2FA55A}"/>
              </a:ext>
            </a:extLst>
          </p:cNvPr>
          <p:cNvPicPr preferRelativeResize="0"/>
          <p:nvPr/>
        </p:nvPicPr>
        <p:blipFill>
          <a:blip r:embed="rId11">
            <a:alphaModFix/>
          </a:blip>
          <a:stretch>
            <a:fillRect/>
          </a:stretch>
        </p:blipFill>
        <p:spPr>
          <a:xfrm rot="1705152">
            <a:off x="2336268" y="1145064"/>
            <a:ext cx="485774" cy="607682"/>
          </a:xfrm>
          <a:prstGeom prst="rect">
            <a:avLst/>
          </a:prstGeom>
          <a:noFill/>
          <a:ln>
            <a:noFill/>
          </a:ln>
        </p:spPr>
      </p:pic>
      <p:pic>
        <p:nvPicPr>
          <p:cNvPr id="20" name="Image 19">
            <a:extLst>
              <a:ext uri="{FF2B5EF4-FFF2-40B4-BE49-F238E27FC236}">
                <a16:creationId xmlns:a16="http://schemas.microsoft.com/office/drawing/2014/main" id="{9DDE5706-585F-834E-9644-6A590232BB7B}"/>
              </a:ext>
            </a:extLst>
          </p:cNvPr>
          <p:cNvPicPr>
            <a:picLocks noChangeAspect="1"/>
          </p:cNvPicPr>
          <p:nvPr/>
        </p:nvPicPr>
        <p:blipFill>
          <a:blip r:embed="rId12"/>
          <a:stretch>
            <a:fillRect/>
          </a:stretch>
        </p:blipFill>
        <p:spPr>
          <a:xfrm>
            <a:off x="1287903" y="1679613"/>
            <a:ext cx="1957772" cy="1957772"/>
          </a:xfrm>
          <a:prstGeom prst="rect">
            <a:avLst/>
          </a:prstGeom>
          <a:effectLst>
            <a:softEdge rad="236724"/>
          </a:effectLst>
        </p:spPr>
      </p:pic>
      <p:pic>
        <p:nvPicPr>
          <p:cNvPr id="28" name="Google Shape;277;p27" descr="A young man taking a picture.">
            <a:extLst>
              <a:ext uri="{FF2B5EF4-FFF2-40B4-BE49-F238E27FC236}">
                <a16:creationId xmlns:a16="http://schemas.microsoft.com/office/drawing/2014/main" id="{BB9FD45D-DC48-F047-B47D-FE5B478EA2A5}"/>
              </a:ext>
            </a:extLst>
          </p:cNvPr>
          <p:cNvPicPr preferRelativeResize="0"/>
          <p:nvPr/>
        </p:nvPicPr>
        <p:blipFill>
          <a:blip r:embed="rId13">
            <a:alphaModFix/>
          </a:blip>
          <a:stretch>
            <a:fillRect/>
          </a:stretch>
        </p:blipFill>
        <p:spPr>
          <a:xfrm>
            <a:off x="3408377" y="3092580"/>
            <a:ext cx="1009956" cy="1299126"/>
          </a:xfrm>
          <a:prstGeom prst="rect">
            <a:avLst/>
          </a:prstGeom>
          <a:noFill/>
          <a:ln>
            <a:noFill/>
          </a:ln>
        </p:spPr>
      </p:pic>
      <p:sp>
        <p:nvSpPr>
          <p:cNvPr id="2" name="Text Placeholder 1">
            <a:extLst>
              <a:ext uri="{FF2B5EF4-FFF2-40B4-BE49-F238E27FC236}">
                <a16:creationId xmlns:a16="http://schemas.microsoft.com/office/drawing/2014/main" id="{1E5C7B30-4C9A-97D7-5359-59748C629806}"/>
              </a:ext>
            </a:extLst>
          </p:cNvPr>
          <p:cNvSpPr>
            <a:spLocks noGrp="1"/>
          </p:cNvSpPr>
          <p:nvPr>
            <p:ph type="body" idx="1"/>
          </p:nvPr>
        </p:nvSpPr>
        <p:spPr>
          <a:xfrm>
            <a:off x="-124535" y="-8540"/>
            <a:ext cx="9393070" cy="605100"/>
          </a:xfrm>
          <a:solidFill>
            <a:schemeClr val="lt1"/>
          </a:solidFill>
        </p:spPr>
        <p:txBody>
          <a:bodyPr/>
          <a:lstStyle/>
          <a:p>
            <a:r>
              <a:rPr lang="en-US" sz="2200" b="1" dirty="0"/>
              <a:t>11. What does this research suggest for practice and policy?</a:t>
            </a:r>
          </a:p>
        </p:txBody>
      </p:sp>
      <p:sp>
        <p:nvSpPr>
          <p:cNvPr id="29" name="ZoneTexte 28">
            <a:extLst>
              <a:ext uri="{FF2B5EF4-FFF2-40B4-BE49-F238E27FC236}">
                <a16:creationId xmlns:a16="http://schemas.microsoft.com/office/drawing/2014/main" id="{514B0485-1009-9F4A-84FA-D859F41F946F}"/>
              </a:ext>
            </a:extLst>
          </p:cNvPr>
          <p:cNvSpPr txBox="1"/>
          <p:nvPr/>
        </p:nvSpPr>
        <p:spPr>
          <a:xfrm>
            <a:off x="5485035" y="682204"/>
            <a:ext cx="3327400" cy="307777"/>
          </a:xfrm>
          <a:prstGeom prst="rect">
            <a:avLst/>
          </a:prstGeom>
          <a:solidFill>
            <a:schemeClr val="bg1"/>
          </a:solidFill>
        </p:spPr>
        <p:txBody>
          <a:bodyPr wrap="square" rtlCol="0">
            <a:spAutoFit/>
          </a:bodyPr>
          <a:lstStyle/>
          <a:p>
            <a:r>
              <a:rPr lang="fr-FR" b="1" dirty="0"/>
              <a:t>Direct participation in </a:t>
            </a:r>
            <a:r>
              <a:rPr lang="fr-FR" b="1" dirty="0" err="1"/>
              <a:t>policymaking</a:t>
            </a:r>
            <a:endParaRPr lang="fr-FR" b="1" dirty="0"/>
          </a:p>
        </p:txBody>
      </p:sp>
      <p:sp>
        <p:nvSpPr>
          <p:cNvPr id="32" name="ZoneTexte 31">
            <a:extLst>
              <a:ext uri="{FF2B5EF4-FFF2-40B4-BE49-F238E27FC236}">
                <a16:creationId xmlns:a16="http://schemas.microsoft.com/office/drawing/2014/main" id="{513568B6-8AFF-DB4A-9A40-2625F642A7B1}"/>
              </a:ext>
            </a:extLst>
          </p:cNvPr>
          <p:cNvSpPr txBox="1"/>
          <p:nvPr/>
        </p:nvSpPr>
        <p:spPr>
          <a:xfrm>
            <a:off x="1107438" y="612160"/>
            <a:ext cx="2943435" cy="307777"/>
          </a:xfrm>
          <a:prstGeom prst="rect">
            <a:avLst/>
          </a:prstGeom>
          <a:solidFill>
            <a:schemeClr val="bg1"/>
          </a:solidFill>
        </p:spPr>
        <p:txBody>
          <a:bodyPr wrap="square" rtlCol="0">
            <a:spAutoFit/>
          </a:bodyPr>
          <a:lstStyle/>
          <a:p>
            <a:r>
              <a:rPr lang="fr-FR" b="1" dirty="0" err="1"/>
              <a:t>Designing</a:t>
            </a:r>
            <a:r>
              <a:rPr lang="fr-FR" b="1" dirty="0"/>
              <a:t> for participation</a:t>
            </a:r>
          </a:p>
        </p:txBody>
      </p:sp>
    </p:spTree>
    <p:extLst>
      <p:ext uri="{BB962C8B-B14F-4D97-AF65-F5344CB8AC3E}">
        <p14:creationId xmlns:p14="http://schemas.microsoft.com/office/powerpoint/2010/main" val="759980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42"/>
          <p:cNvSpPr/>
          <p:nvPr/>
        </p:nvSpPr>
        <p:spPr>
          <a:xfrm>
            <a:off x="3931951" y="1978500"/>
            <a:ext cx="355941" cy="491983"/>
          </a:xfrm>
          <a:prstGeom prst="triangle">
            <a:avLst>
              <a:gd name="adj" fmla="val 50423"/>
            </a:avLst>
          </a:prstGeom>
          <a:solidFill>
            <a:srgbClr val="FFD966">
              <a:alpha val="82690"/>
            </a:srgbClr>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03" name="Google Shape;403;p42" descr="A wheel with 9 sections. Each section contains an article from the Convention on the rights of persona with disabilities that supports relationships. "/>
          <p:cNvSpPr/>
          <p:nvPr/>
        </p:nvSpPr>
        <p:spPr>
          <a:xfrm>
            <a:off x="1745945" y="172721"/>
            <a:ext cx="5535529" cy="4679284"/>
          </a:xfrm>
          <a:prstGeom prst="ellipse">
            <a:avLst/>
          </a:prstGeom>
          <a:solidFill>
            <a:srgbClr val="FFFFFF"/>
          </a:solidFill>
          <a:ln w="76200" cap="flat" cmpd="sng">
            <a:solidFill>
              <a:srgbClr val="999999"/>
            </a:solidFill>
            <a:prstDash val="solid"/>
            <a:round/>
            <a:headEnd type="none" w="sm" len="sm"/>
            <a:tailEnd type="none" w="sm" len="sm"/>
          </a:ln>
        </p:spPr>
        <p:txBody>
          <a:bodyPr spcFirstLastPara="1" wrap="square" lIns="51425" tIns="51425" rIns="51425" bIns="51425" anchor="ctr" anchorCtr="0">
            <a:noAutofit/>
          </a:bodyPr>
          <a:lstStyle/>
          <a:p>
            <a:pPr marL="0" lvl="0" indent="0" algn="l" rtl="0">
              <a:spcBef>
                <a:spcPts val="0"/>
              </a:spcBef>
              <a:spcAft>
                <a:spcPts val="0"/>
              </a:spcAft>
              <a:buNone/>
            </a:pPr>
            <a:endParaRPr dirty="0"/>
          </a:p>
        </p:txBody>
      </p:sp>
      <p:sp>
        <p:nvSpPr>
          <p:cNvPr id="404" name="Google Shape;404;p42"/>
          <p:cNvSpPr/>
          <p:nvPr/>
        </p:nvSpPr>
        <p:spPr>
          <a:xfrm rot="-7904243">
            <a:off x="4011251" y="2578676"/>
            <a:ext cx="400276" cy="457926"/>
          </a:xfrm>
          <a:prstGeom prst="triangle">
            <a:avLst>
              <a:gd name="adj" fmla="val 52871"/>
            </a:avLst>
          </a:prstGeom>
          <a:solidFill>
            <a:srgbClr val="C27BA0"/>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05" name="Google Shape;405;p42"/>
          <p:cNvSpPr/>
          <p:nvPr/>
        </p:nvSpPr>
        <p:spPr>
          <a:xfrm rot="8074192">
            <a:off x="4604917" y="2595193"/>
            <a:ext cx="394292" cy="462359"/>
          </a:xfrm>
          <a:prstGeom prst="triangle">
            <a:avLst>
              <a:gd name="adj" fmla="val 36362"/>
            </a:avLst>
          </a:prstGeom>
          <a:solidFill>
            <a:srgbClr val="45818E"/>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06" name="Google Shape;406;p42"/>
          <p:cNvSpPr/>
          <p:nvPr/>
        </p:nvSpPr>
        <p:spPr>
          <a:xfrm rot="-2997017">
            <a:off x="4030843" y="2090082"/>
            <a:ext cx="400414" cy="438442"/>
          </a:xfrm>
          <a:prstGeom prst="triangle">
            <a:avLst>
              <a:gd name="adj" fmla="val 60575"/>
            </a:avLst>
          </a:prstGeom>
          <a:solidFill>
            <a:srgbClr val="9FC5E8"/>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07" name="Google Shape;407;p42"/>
          <p:cNvSpPr/>
          <p:nvPr/>
        </p:nvSpPr>
        <p:spPr>
          <a:xfrm rot="3228368">
            <a:off x="4627376" y="2063895"/>
            <a:ext cx="395963" cy="488567"/>
          </a:xfrm>
          <a:prstGeom prst="triangle">
            <a:avLst>
              <a:gd name="adj" fmla="val 29647"/>
            </a:avLst>
          </a:prstGeom>
          <a:solidFill>
            <a:srgbClr val="6AA84F"/>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08" name="Google Shape;408;p42"/>
          <p:cNvSpPr/>
          <p:nvPr/>
        </p:nvSpPr>
        <p:spPr>
          <a:xfrm rot="5400000">
            <a:off x="4873088" y="2231869"/>
            <a:ext cx="284420" cy="658588"/>
          </a:xfrm>
          <a:prstGeom prst="triangle">
            <a:avLst>
              <a:gd name="adj" fmla="val 49561"/>
            </a:avLst>
          </a:prstGeom>
          <a:solidFill>
            <a:srgbClr val="EA9999">
              <a:alpha val="74230"/>
            </a:srgbClr>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09" name="Google Shape;409;p42"/>
          <p:cNvSpPr/>
          <p:nvPr/>
        </p:nvSpPr>
        <p:spPr>
          <a:xfrm rot="10800000">
            <a:off x="4355796" y="2702016"/>
            <a:ext cx="336706" cy="450102"/>
          </a:xfrm>
          <a:prstGeom prst="triangle">
            <a:avLst>
              <a:gd name="adj" fmla="val 51704"/>
            </a:avLst>
          </a:prstGeom>
          <a:solidFill>
            <a:srgbClr val="B4A7D6">
              <a:alpha val="64230"/>
            </a:srgbClr>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cxnSp>
        <p:nvCxnSpPr>
          <p:cNvPr id="411" name="Google Shape;411;p42"/>
          <p:cNvCxnSpPr>
            <a:endCxn id="403" idx="1"/>
          </p:cNvCxnSpPr>
          <p:nvPr/>
        </p:nvCxnSpPr>
        <p:spPr>
          <a:xfrm rot="10800000">
            <a:off x="2556604" y="857986"/>
            <a:ext cx="1581600" cy="1342500"/>
          </a:xfrm>
          <a:prstGeom prst="straightConnector1">
            <a:avLst/>
          </a:prstGeom>
          <a:noFill/>
          <a:ln w="76200" cap="flat" cmpd="sng">
            <a:solidFill>
              <a:srgbClr val="9FC5E8"/>
            </a:solidFill>
            <a:prstDash val="solid"/>
            <a:round/>
            <a:headEnd type="none" w="med" len="med"/>
            <a:tailEnd type="none" w="med" len="med"/>
          </a:ln>
        </p:spPr>
      </p:cxnSp>
      <p:cxnSp>
        <p:nvCxnSpPr>
          <p:cNvPr id="412" name="Google Shape;412;p42"/>
          <p:cNvCxnSpPr>
            <a:cxnSpLocks/>
          </p:cNvCxnSpPr>
          <p:nvPr/>
        </p:nvCxnSpPr>
        <p:spPr>
          <a:xfrm flipH="1">
            <a:off x="3927063" y="3034864"/>
            <a:ext cx="396881" cy="1777867"/>
          </a:xfrm>
          <a:prstGeom prst="straightConnector1">
            <a:avLst/>
          </a:prstGeom>
          <a:noFill/>
          <a:ln w="76200" cap="flat" cmpd="sng">
            <a:solidFill>
              <a:srgbClr val="B4A7D6"/>
            </a:solidFill>
            <a:prstDash val="solid"/>
            <a:round/>
            <a:headEnd type="none" w="med" len="med"/>
            <a:tailEnd type="none" w="med" len="med"/>
          </a:ln>
        </p:spPr>
      </p:cxnSp>
      <p:pic>
        <p:nvPicPr>
          <p:cNvPr id="413" name="Google Shape;413;p42" descr="question-2004314_640.jpg"/>
          <p:cNvPicPr preferRelativeResize="0"/>
          <p:nvPr/>
        </p:nvPicPr>
        <p:blipFill rotWithShape="1">
          <a:blip r:embed="rId3">
            <a:alphaModFix/>
          </a:blip>
          <a:srcRect l="40525"/>
          <a:stretch/>
        </p:blipFill>
        <p:spPr>
          <a:xfrm rot="-135664">
            <a:off x="3256990" y="2014639"/>
            <a:ext cx="477975" cy="419714"/>
          </a:xfrm>
          <a:prstGeom prst="rect">
            <a:avLst/>
          </a:prstGeom>
          <a:noFill/>
          <a:ln>
            <a:noFill/>
          </a:ln>
        </p:spPr>
      </p:pic>
      <p:pic>
        <p:nvPicPr>
          <p:cNvPr id="414" name="Google Shape;414;p42" descr="participation team work.jpeg"/>
          <p:cNvPicPr preferRelativeResize="0"/>
          <p:nvPr/>
        </p:nvPicPr>
        <p:blipFill rotWithShape="1">
          <a:blip r:embed="rId4">
            <a:alphaModFix/>
          </a:blip>
          <a:srcRect l="23504" r="21667"/>
          <a:stretch/>
        </p:blipFill>
        <p:spPr>
          <a:xfrm rot="-136679">
            <a:off x="4635705" y="1345784"/>
            <a:ext cx="619074" cy="508223"/>
          </a:xfrm>
          <a:prstGeom prst="rect">
            <a:avLst/>
          </a:prstGeom>
          <a:noFill/>
          <a:ln>
            <a:noFill/>
          </a:ln>
        </p:spPr>
      </p:pic>
      <p:cxnSp>
        <p:nvCxnSpPr>
          <p:cNvPr id="416" name="Google Shape;416;p42"/>
          <p:cNvCxnSpPr>
            <a:cxnSpLocks/>
          </p:cNvCxnSpPr>
          <p:nvPr/>
        </p:nvCxnSpPr>
        <p:spPr>
          <a:xfrm flipH="1">
            <a:off x="2166920" y="2878240"/>
            <a:ext cx="1919084" cy="870422"/>
          </a:xfrm>
          <a:prstGeom prst="straightConnector1">
            <a:avLst/>
          </a:prstGeom>
          <a:noFill/>
          <a:ln w="76200" cap="flat" cmpd="sng">
            <a:solidFill>
              <a:srgbClr val="C27BA0"/>
            </a:solidFill>
            <a:prstDash val="solid"/>
            <a:round/>
            <a:headEnd type="none" w="med" len="med"/>
            <a:tailEnd type="none" w="med" len="med"/>
          </a:ln>
        </p:spPr>
      </p:cxnSp>
      <p:pic>
        <p:nvPicPr>
          <p:cNvPr id="417" name="Google Shape;417;p42" descr="healthy-food.jpeg"/>
          <p:cNvPicPr preferRelativeResize="0"/>
          <p:nvPr/>
        </p:nvPicPr>
        <p:blipFill>
          <a:blip r:embed="rId5">
            <a:alphaModFix/>
          </a:blip>
          <a:stretch>
            <a:fillRect/>
          </a:stretch>
        </p:blipFill>
        <p:spPr>
          <a:xfrm rot="-163486">
            <a:off x="4359542" y="3272589"/>
            <a:ext cx="657226" cy="652956"/>
          </a:xfrm>
          <a:prstGeom prst="rect">
            <a:avLst/>
          </a:prstGeom>
          <a:noFill/>
          <a:ln>
            <a:noFill/>
          </a:ln>
        </p:spPr>
      </p:pic>
      <p:pic>
        <p:nvPicPr>
          <p:cNvPr id="418" name="Google Shape;418;p42" descr="raisedFist.png"/>
          <p:cNvPicPr preferRelativeResize="0"/>
          <p:nvPr/>
        </p:nvPicPr>
        <p:blipFill>
          <a:blip r:embed="rId6">
            <a:alphaModFix/>
          </a:blip>
          <a:stretch>
            <a:fillRect/>
          </a:stretch>
        </p:blipFill>
        <p:spPr>
          <a:xfrm rot="-364190">
            <a:off x="4007501" y="1626923"/>
            <a:ext cx="271526" cy="363171"/>
          </a:xfrm>
          <a:prstGeom prst="rect">
            <a:avLst/>
          </a:prstGeom>
          <a:noFill/>
          <a:ln>
            <a:noFill/>
          </a:ln>
        </p:spPr>
      </p:pic>
      <p:pic>
        <p:nvPicPr>
          <p:cNvPr id="419" name="Google Shape;419;p42" descr="Free vector graphic: Home, ..."/>
          <p:cNvPicPr preferRelativeResize="0"/>
          <p:nvPr/>
        </p:nvPicPr>
        <p:blipFill>
          <a:blip r:embed="rId7">
            <a:alphaModFix/>
          </a:blip>
          <a:stretch>
            <a:fillRect/>
          </a:stretch>
        </p:blipFill>
        <p:spPr>
          <a:xfrm rot="-80181">
            <a:off x="3754985" y="3079661"/>
            <a:ext cx="469452" cy="427101"/>
          </a:xfrm>
          <a:prstGeom prst="rect">
            <a:avLst/>
          </a:prstGeom>
          <a:noFill/>
          <a:ln>
            <a:noFill/>
          </a:ln>
        </p:spPr>
      </p:pic>
      <p:cxnSp>
        <p:nvCxnSpPr>
          <p:cNvPr id="420" name="Google Shape;420;p42"/>
          <p:cNvCxnSpPr>
            <a:stCxn id="403" idx="0"/>
            <a:endCxn id="421" idx="0"/>
          </p:cNvCxnSpPr>
          <p:nvPr/>
        </p:nvCxnSpPr>
        <p:spPr>
          <a:xfrm>
            <a:off x="4513710" y="172721"/>
            <a:ext cx="65100" cy="2287800"/>
          </a:xfrm>
          <a:prstGeom prst="straightConnector1">
            <a:avLst/>
          </a:prstGeom>
          <a:noFill/>
          <a:ln w="76200" cap="flat" cmpd="sng">
            <a:solidFill>
              <a:srgbClr val="FFD966"/>
            </a:solidFill>
            <a:prstDash val="solid"/>
            <a:round/>
            <a:headEnd type="none" w="med" len="med"/>
            <a:tailEnd type="none" w="med" len="med"/>
          </a:ln>
        </p:spPr>
      </p:cxnSp>
      <p:cxnSp>
        <p:nvCxnSpPr>
          <p:cNvPr id="423" name="Google Shape;423;p42"/>
          <p:cNvCxnSpPr/>
          <p:nvPr/>
        </p:nvCxnSpPr>
        <p:spPr>
          <a:xfrm>
            <a:off x="1767151" y="2548979"/>
            <a:ext cx="2458588" cy="9818"/>
          </a:xfrm>
          <a:prstGeom prst="straightConnector1">
            <a:avLst/>
          </a:prstGeom>
          <a:noFill/>
          <a:ln w="76200" cap="flat" cmpd="sng">
            <a:solidFill>
              <a:srgbClr val="F6B26B"/>
            </a:solidFill>
            <a:prstDash val="solid"/>
            <a:round/>
            <a:headEnd type="none" w="med" len="med"/>
            <a:tailEnd type="none" w="med" len="med"/>
          </a:ln>
        </p:spPr>
      </p:cxnSp>
      <p:cxnSp>
        <p:nvCxnSpPr>
          <p:cNvPr id="424" name="Google Shape;424;p42"/>
          <p:cNvCxnSpPr>
            <a:cxnSpLocks/>
          </p:cNvCxnSpPr>
          <p:nvPr/>
        </p:nvCxnSpPr>
        <p:spPr>
          <a:xfrm>
            <a:off x="4872240" y="3109408"/>
            <a:ext cx="997704" cy="1417816"/>
          </a:xfrm>
          <a:prstGeom prst="straightConnector1">
            <a:avLst/>
          </a:prstGeom>
          <a:noFill/>
          <a:ln w="76200" cap="flat" cmpd="sng">
            <a:solidFill>
              <a:srgbClr val="45818E"/>
            </a:solidFill>
            <a:prstDash val="solid"/>
            <a:round/>
            <a:headEnd type="none" w="med" len="med"/>
            <a:tailEnd type="none" w="med" len="med"/>
          </a:ln>
        </p:spPr>
      </p:cxnSp>
      <p:sp>
        <p:nvSpPr>
          <p:cNvPr id="425" name="Google Shape;425;p42"/>
          <p:cNvSpPr txBox="1"/>
          <p:nvPr/>
        </p:nvSpPr>
        <p:spPr>
          <a:xfrm>
            <a:off x="4633881" y="455830"/>
            <a:ext cx="1713176" cy="451483"/>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sz="1400" dirty="0">
                <a:solidFill>
                  <a:srgbClr val="BF9000"/>
                </a:solidFill>
              </a:rPr>
              <a:t>The right to </a:t>
            </a:r>
            <a:endParaRPr sz="1400" dirty="0">
              <a:solidFill>
                <a:srgbClr val="BF9000"/>
              </a:solidFill>
            </a:endParaRPr>
          </a:p>
          <a:p>
            <a:pPr marL="0" lvl="0" indent="0" algn="l" rtl="0">
              <a:spcBef>
                <a:spcPts val="0"/>
              </a:spcBef>
              <a:spcAft>
                <a:spcPts val="0"/>
              </a:spcAft>
              <a:buNone/>
            </a:pPr>
            <a:r>
              <a:rPr lang="en" sz="1400" dirty="0">
                <a:solidFill>
                  <a:srgbClr val="BF9000"/>
                </a:solidFill>
              </a:rPr>
              <a:t>participation in all aspects of life</a:t>
            </a:r>
            <a:endParaRPr sz="1400" dirty="0">
              <a:solidFill>
                <a:srgbClr val="BF9000"/>
              </a:solidFill>
            </a:endParaRPr>
          </a:p>
          <a:p>
            <a:pPr marL="0" lvl="0" indent="0" algn="l" rtl="0">
              <a:spcBef>
                <a:spcPts val="0"/>
              </a:spcBef>
              <a:spcAft>
                <a:spcPts val="0"/>
              </a:spcAft>
              <a:buNone/>
            </a:pPr>
            <a:r>
              <a:rPr lang="en" sz="1400" dirty="0">
                <a:solidFill>
                  <a:srgbClr val="BF9000"/>
                </a:solidFill>
              </a:rPr>
              <a:t>Article 30</a:t>
            </a:r>
            <a:endParaRPr sz="1400" dirty="0">
              <a:solidFill>
                <a:srgbClr val="BF9000"/>
              </a:solidFill>
            </a:endParaRPr>
          </a:p>
        </p:txBody>
      </p:sp>
      <p:sp>
        <p:nvSpPr>
          <p:cNvPr id="426" name="Google Shape;426;p42"/>
          <p:cNvSpPr txBox="1"/>
          <p:nvPr/>
        </p:nvSpPr>
        <p:spPr>
          <a:xfrm rot="1149">
            <a:off x="4198733" y="3909861"/>
            <a:ext cx="1836706" cy="878125"/>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sz="1200" dirty="0">
                <a:solidFill>
                  <a:srgbClr val="45818E"/>
                </a:solidFill>
              </a:rPr>
              <a:t>An adequate </a:t>
            </a:r>
          </a:p>
          <a:p>
            <a:pPr marL="0" lvl="0" indent="0" algn="l" rtl="0">
              <a:spcBef>
                <a:spcPts val="0"/>
              </a:spcBef>
              <a:spcAft>
                <a:spcPts val="0"/>
              </a:spcAft>
              <a:buNone/>
            </a:pPr>
            <a:r>
              <a:rPr lang="en" sz="1200" dirty="0">
                <a:solidFill>
                  <a:srgbClr val="45818E"/>
                </a:solidFill>
              </a:rPr>
              <a:t>standard of living </a:t>
            </a:r>
          </a:p>
          <a:p>
            <a:pPr marL="0" lvl="0" indent="0" algn="l" rtl="0">
              <a:spcBef>
                <a:spcPts val="0"/>
              </a:spcBef>
              <a:spcAft>
                <a:spcPts val="0"/>
              </a:spcAft>
              <a:buNone/>
            </a:pPr>
            <a:r>
              <a:rPr lang="en" sz="1200" dirty="0">
                <a:solidFill>
                  <a:srgbClr val="45818E"/>
                </a:solidFill>
              </a:rPr>
              <a:t>and social protection</a:t>
            </a:r>
            <a:endParaRPr sz="1200" dirty="0">
              <a:solidFill>
                <a:srgbClr val="45818E"/>
              </a:solidFill>
            </a:endParaRPr>
          </a:p>
          <a:p>
            <a:pPr marL="0" lvl="0" indent="0" algn="l" rtl="0">
              <a:spcBef>
                <a:spcPts val="0"/>
              </a:spcBef>
              <a:spcAft>
                <a:spcPts val="0"/>
              </a:spcAft>
              <a:buNone/>
            </a:pPr>
            <a:r>
              <a:rPr lang="en" sz="1200" dirty="0">
                <a:solidFill>
                  <a:srgbClr val="45818E"/>
                </a:solidFill>
              </a:rPr>
              <a:t>Article 28</a:t>
            </a:r>
            <a:endParaRPr sz="1200" dirty="0">
              <a:solidFill>
                <a:srgbClr val="45818E"/>
              </a:solidFill>
            </a:endParaRPr>
          </a:p>
        </p:txBody>
      </p:sp>
      <p:sp>
        <p:nvSpPr>
          <p:cNvPr id="427" name="Google Shape;427;p42"/>
          <p:cNvSpPr txBox="1"/>
          <p:nvPr/>
        </p:nvSpPr>
        <p:spPr>
          <a:xfrm rot="-16768">
            <a:off x="2147734" y="1262060"/>
            <a:ext cx="1415311" cy="665335"/>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sz="1200" dirty="0">
                <a:solidFill>
                  <a:srgbClr val="E69138"/>
                </a:solidFill>
              </a:rPr>
              <a:t>The right to education</a:t>
            </a:r>
            <a:endParaRPr sz="1200" dirty="0">
              <a:solidFill>
                <a:srgbClr val="E69138"/>
              </a:solidFill>
            </a:endParaRPr>
          </a:p>
          <a:p>
            <a:pPr marL="0" lvl="0" indent="0" algn="l" rtl="0">
              <a:spcBef>
                <a:spcPts val="0"/>
              </a:spcBef>
              <a:spcAft>
                <a:spcPts val="0"/>
              </a:spcAft>
              <a:buNone/>
            </a:pPr>
            <a:r>
              <a:rPr lang="en" sz="1200" dirty="0">
                <a:solidFill>
                  <a:srgbClr val="E69138"/>
                </a:solidFill>
              </a:rPr>
              <a:t>Article 24</a:t>
            </a:r>
            <a:endParaRPr sz="1200" dirty="0">
              <a:solidFill>
                <a:srgbClr val="E69138"/>
              </a:solidFill>
            </a:endParaRPr>
          </a:p>
          <a:p>
            <a:pPr marL="0" lvl="0" indent="0" algn="l" rtl="0">
              <a:spcBef>
                <a:spcPts val="0"/>
              </a:spcBef>
              <a:spcAft>
                <a:spcPts val="0"/>
              </a:spcAft>
              <a:buNone/>
            </a:pPr>
            <a:endParaRPr sz="1200" dirty="0">
              <a:solidFill>
                <a:srgbClr val="E69138"/>
              </a:solidFill>
            </a:endParaRPr>
          </a:p>
        </p:txBody>
      </p:sp>
      <p:pic>
        <p:nvPicPr>
          <p:cNvPr id="429" name="Google Shape;429;p42"/>
          <p:cNvPicPr preferRelativeResize="0"/>
          <p:nvPr/>
        </p:nvPicPr>
        <p:blipFill>
          <a:blip r:embed="rId8">
            <a:alphaModFix/>
          </a:blip>
          <a:stretch>
            <a:fillRect/>
          </a:stretch>
        </p:blipFill>
        <p:spPr>
          <a:xfrm>
            <a:off x="3548112" y="1021446"/>
            <a:ext cx="757902" cy="504484"/>
          </a:xfrm>
          <a:prstGeom prst="rect">
            <a:avLst/>
          </a:prstGeom>
          <a:noFill/>
          <a:ln>
            <a:noFill/>
          </a:ln>
        </p:spPr>
      </p:pic>
      <p:sp>
        <p:nvSpPr>
          <p:cNvPr id="430" name="Google Shape;430;p42"/>
          <p:cNvSpPr txBox="1"/>
          <p:nvPr/>
        </p:nvSpPr>
        <p:spPr>
          <a:xfrm>
            <a:off x="2572597" y="3511099"/>
            <a:ext cx="1581706" cy="965710"/>
          </a:xfrm>
          <a:prstGeom prst="rect">
            <a:avLst/>
          </a:prstGeom>
          <a:noFill/>
          <a:ln>
            <a:noFill/>
          </a:ln>
        </p:spPr>
        <p:txBody>
          <a:bodyPr spcFirstLastPara="1" wrap="square" lIns="51425" tIns="51425" rIns="51425" bIns="51425" anchor="t" anchorCtr="0">
            <a:noAutofit/>
          </a:bodyPr>
          <a:lstStyle/>
          <a:p>
            <a:pPr marL="0" lvl="0" indent="0" algn="ctr" rtl="0">
              <a:spcBef>
                <a:spcPts val="0"/>
              </a:spcBef>
              <a:spcAft>
                <a:spcPts val="0"/>
              </a:spcAft>
              <a:buClr>
                <a:schemeClr val="dk1"/>
              </a:buClr>
              <a:buSzPts val="600"/>
              <a:buFont typeface="Arial"/>
              <a:buNone/>
            </a:pPr>
            <a:r>
              <a:rPr lang="en" sz="1200" dirty="0">
                <a:solidFill>
                  <a:srgbClr val="8E7CC3"/>
                </a:solidFill>
              </a:rPr>
              <a:t>The right to live independently and be included in the community</a:t>
            </a:r>
            <a:endParaRPr sz="1200" dirty="0">
              <a:solidFill>
                <a:srgbClr val="8E7CC3"/>
              </a:solidFill>
            </a:endParaRPr>
          </a:p>
          <a:p>
            <a:pPr marL="0" lvl="0" indent="0" algn="ctr" rtl="0">
              <a:spcBef>
                <a:spcPts val="0"/>
              </a:spcBef>
              <a:spcAft>
                <a:spcPts val="0"/>
              </a:spcAft>
              <a:buClr>
                <a:schemeClr val="dk1"/>
              </a:buClr>
              <a:buSzPts val="600"/>
              <a:buFont typeface="Arial"/>
              <a:buNone/>
            </a:pPr>
            <a:r>
              <a:rPr lang="en" sz="1200" dirty="0">
                <a:solidFill>
                  <a:srgbClr val="8E7CC3"/>
                </a:solidFill>
              </a:rPr>
              <a:t>Article 19</a:t>
            </a:r>
            <a:endParaRPr sz="1200" dirty="0">
              <a:solidFill>
                <a:srgbClr val="8E7CC3"/>
              </a:solidFill>
            </a:endParaRPr>
          </a:p>
          <a:p>
            <a:pPr marL="0" lvl="0" indent="0" algn="l" rtl="0">
              <a:spcBef>
                <a:spcPts val="0"/>
              </a:spcBef>
              <a:spcAft>
                <a:spcPts val="0"/>
              </a:spcAft>
              <a:buNone/>
            </a:pPr>
            <a:endParaRPr sz="800" dirty="0"/>
          </a:p>
        </p:txBody>
      </p:sp>
      <p:pic>
        <p:nvPicPr>
          <p:cNvPr id="431" name="Google Shape;431;p42"/>
          <p:cNvPicPr preferRelativeResize="0"/>
          <p:nvPr/>
        </p:nvPicPr>
        <p:blipFill rotWithShape="1">
          <a:blip r:embed="rId9">
            <a:alphaModFix/>
          </a:blip>
          <a:srcRect l="4440" t="4843" r="6567" b="5470"/>
          <a:stretch/>
        </p:blipFill>
        <p:spPr>
          <a:xfrm>
            <a:off x="5584713" y="2412235"/>
            <a:ext cx="550983" cy="557402"/>
          </a:xfrm>
          <a:prstGeom prst="rect">
            <a:avLst/>
          </a:prstGeom>
          <a:noFill/>
          <a:ln>
            <a:noFill/>
          </a:ln>
        </p:spPr>
      </p:pic>
      <p:sp>
        <p:nvSpPr>
          <p:cNvPr id="432" name="Google Shape;432;p42"/>
          <p:cNvSpPr/>
          <p:nvPr/>
        </p:nvSpPr>
        <p:spPr>
          <a:xfrm rot="-5400000">
            <a:off x="3910953" y="2248509"/>
            <a:ext cx="280585" cy="615176"/>
          </a:xfrm>
          <a:prstGeom prst="triangle">
            <a:avLst>
              <a:gd name="adj" fmla="val 50298"/>
            </a:avLst>
          </a:prstGeom>
          <a:solidFill>
            <a:srgbClr val="F6B26B">
              <a:alpha val="70380"/>
            </a:srgbClr>
          </a:solidFill>
          <a:ln>
            <a:noFill/>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33" name="Google Shape;433;p42"/>
          <p:cNvSpPr/>
          <p:nvPr/>
        </p:nvSpPr>
        <p:spPr>
          <a:xfrm>
            <a:off x="3857191" y="1930968"/>
            <a:ext cx="1415294" cy="1218835"/>
          </a:xfrm>
          <a:prstGeom prst="ellipse">
            <a:avLst/>
          </a:prstGeom>
          <a:solidFill>
            <a:srgbClr val="EA9999"/>
          </a:solidFill>
          <a:ln w="38100" cap="flat" cmpd="sng">
            <a:solidFill>
              <a:srgbClr val="741B47"/>
            </a:solidFill>
            <a:prstDash val="solid"/>
            <a:round/>
            <a:headEnd type="none" w="sm" len="sm"/>
            <a:tailEnd type="none" w="sm" len="sm"/>
          </a:ln>
        </p:spPr>
        <p:txBody>
          <a:bodyPr spcFirstLastPara="1" wrap="square" lIns="51425" tIns="51425" rIns="51425" bIns="51425" anchor="ctr" anchorCtr="0">
            <a:noAutofit/>
          </a:bodyPr>
          <a:lstStyle/>
          <a:p>
            <a:pPr marL="0" lvl="0" indent="0" algn="l" rtl="0">
              <a:spcBef>
                <a:spcPts val="0"/>
              </a:spcBef>
              <a:spcAft>
                <a:spcPts val="0"/>
              </a:spcAft>
              <a:buNone/>
            </a:pPr>
            <a:endParaRPr/>
          </a:p>
        </p:txBody>
      </p:sp>
      <p:sp>
        <p:nvSpPr>
          <p:cNvPr id="434" name="Google Shape;434;p42"/>
          <p:cNvSpPr txBox="1"/>
          <p:nvPr/>
        </p:nvSpPr>
        <p:spPr>
          <a:xfrm rot="9655">
            <a:off x="3940777" y="2127770"/>
            <a:ext cx="1311005" cy="336733"/>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sz="1500" dirty="0"/>
              <a:t>Relationships</a:t>
            </a:r>
            <a:endParaRPr sz="1500" dirty="0"/>
          </a:p>
        </p:txBody>
      </p:sp>
      <p:pic>
        <p:nvPicPr>
          <p:cNvPr id="435" name="Google Shape;435;p42"/>
          <p:cNvPicPr preferRelativeResize="0"/>
          <p:nvPr/>
        </p:nvPicPr>
        <p:blipFill>
          <a:blip r:embed="rId10">
            <a:alphaModFix/>
          </a:blip>
          <a:stretch>
            <a:fillRect/>
          </a:stretch>
        </p:blipFill>
        <p:spPr>
          <a:xfrm>
            <a:off x="4065432" y="2300734"/>
            <a:ext cx="878420" cy="878420"/>
          </a:xfrm>
          <a:prstGeom prst="rect">
            <a:avLst/>
          </a:prstGeom>
          <a:noFill/>
          <a:ln>
            <a:noFill/>
          </a:ln>
        </p:spPr>
      </p:pic>
      <p:sp>
        <p:nvSpPr>
          <p:cNvPr id="436" name="Google Shape;436;p42"/>
          <p:cNvSpPr txBox="1"/>
          <p:nvPr/>
        </p:nvSpPr>
        <p:spPr>
          <a:xfrm>
            <a:off x="5796797" y="1207490"/>
            <a:ext cx="1840482" cy="893700"/>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sz="1100" dirty="0">
                <a:solidFill>
                  <a:srgbClr val="E06666"/>
                </a:solidFill>
              </a:rPr>
              <a:t>Intimate </a:t>
            </a:r>
            <a:endParaRPr sz="1100" dirty="0">
              <a:solidFill>
                <a:srgbClr val="E06666"/>
              </a:solidFill>
            </a:endParaRPr>
          </a:p>
          <a:p>
            <a:pPr marL="0" lvl="0" indent="0" algn="l" rtl="0">
              <a:spcBef>
                <a:spcPts val="0"/>
              </a:spcBef>
              <a:spcAft>
                <a:spcPts val="0"/>
              </a:spcAft>
              <a:buNone/>
            </a:pPr>
            <a:r>
              <a:rPr lang="en" sz="1100" dirty="0">
                <a:solidFill>
                  <a:srgbClr val="E06666"/>
                </a:solidFill>
              </a:rPr>
              <a:t>relationships, </a:t>
            </a:r>
            <a:endParaRPr sz="1100" dirty="0">
              <a:solidFill>
                <a:srgbClr val="E06666"/>
              </a:solidFill>
            </a:endParaRPr>
          </a:p>
          <a:p>
            <a:pPr marL="0" lvl="0" indent="0" algn="l" rtl="0">
              <a:spcBef>
                <a:spcPts val="0"/>
              </a:spcBef>
              <a:spcAft>
                <a:spcPts val="0"/>
              </a:spcAft>
              <a:buNone/>
            </a:pPr>
            <a:r>
              <a:rPr lang="en" sz="1100" dirty="0">
                <a:solidFill>
                  <a:srgbClr val="E06666"/>
                </a:solidFill>
              </a:rPr>
              <a:t>friendships and </a:t>
            </a:r>
            <a:endParaRPr sz="1100" dirty="0">
              <a:solidFill>
                <a:srgbClr val="E06666"/>
              </a:solidFill>
            </a:endParaRPr>
          </a:p>
          <a:p>
            <a:pPr marL="0" lvl="0" indent="0" algn="l" rtl="0">
              <a:spcBef>
                <a:spcPts val="0"/>
              </a:spcBef>
              <a:spcAft>
                <a:spcPts val="0"/>
              </a:spcAft>
              <a:buNone/>
            </a:pPr>
            <a:r>
              <a:rPr lang="fr-CA" sz="1100" dirty="0">
                <a:solidFill>
                  <a:srgbClr val="E06666"/>
                </a:solidFill>
              </a:rPr>
              <a:t>m</a:t>
            </a:r>
            <a:r>
              <a:rPr lang="en" sz="1100" dirty="0" err="1">
                <a:solidFill>
                  <a:srgbClr val="E06666"/>
                </a:solidFill>
              </a:rPr>
              <a:t>arriage</a:t>
            </a:r>
            <a:r>
              <a:rPr lang="en" sz="1100" dirty="0">
                <a:solidFill>
                  <a:srgbClr val="E06666"/>
                </a:solidFill>
              </a:rPr>
              <a:t> - Article 23</a:t>
            </a:r>
            <a:endParaRPr sz="1100" dirty="0">
              <a:solidFill>
                <a:srgbClr val="E06666"/>
              </a:solidFill>
            </a:endParaRPr>
          </a:p>
        </p:txBody>
      </p:sp>
      <p:sp>
        <p:nvSpPr>
          <p:cNvPr id="437" name="Google Shape;437;p42"/>
          <p:cNvSpPr txBox="1"/>
          <p:nvPr/>
        </p:nvSpPr>
        <p:spPr>
          <a:xfrm>
            <a:off x="1939653" y="2581014"/>
            <a:ext cx="1167529" cy="533557"/>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sz="1200" dirty="0">
                <a:solidFill>
                  <a:srgbClr val="A64D79"/>
                </a:solidFill>
              </a:rPr>
              <a:t>The right to personal mobility</a:t>
            </a:r>
            <a:endParaRPr sz="1200" dirty="0">
              <a:solidFill>
                <a:srgbClr val="A64D79"/>
              </a:solidFill>
            </a:endParaRPr>
          </a:p>
          <a:p>
            <a:pPr marL="0" lvl="0" indent="0" algn="l" rtl="0">
              <a:spcBef>
                <a:spcPts val="0"/>
              </a:spcBef>
              <a:spcAft>
                <a:spcPts val="0"/>
              </a:spcAft>
              <a:buNone/>
            </a:pPr>
            <a:r>
              <a:rPr lang="en" sz="1200" dirty="0">
                <a:solidFill>
                  <a:srgbClr val="A64D79"/>
                </a:solidFill>
              </a:rPr>
              <a:t>Article 20</a:t>
            </a:r>
            <a:endParaRPr sz="1200" dirty="0">
              <a:solidFill>
                <a:srgbClr val="A64D79"/>
              </a:solidFill>
            </a:endParaRPr>
          </a:p>
        </p:txBody>
      </p:sp>
      <p:sp>
        <p:nvSpPr>
          <p:cNvPr id="438" name="Google Shape;438;p42"/>
          <p:cNvSpPr txBox="1"/>
          <p:nvPr/>
        </p:nvSpPr>
        <p:spPr>
          <a:xfrm>
            <a:off x="5630461" y="3482608"/>
            <a:ext cx="1010471" cy="654908"/>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dirty="0">
                <a:ln>
                  <a:solidFill>
                    <a:schemeClr val="tx1">
                      <a:lumMod val="50000"/>
                      <a:lumOff val="50000"/>
                    </a:schemeClr>
                  </a:solidFill>
                </a:ln>
                <a:solidFill>
                  <a:srgbClr val="0B5394"/>
                </a:solidFill>
              </a:rPr>
              <a:t>The right to privacy</a:t>
            </a:r>
            <a:endParaRPr dirty="0">
              <a:ln>
                <a:solidFill>
                  <a:schemeClr val="tx1">
                    <a:lumMod val="50000"/>
                    <a:lumOff val="50000"/>
                  </a:schemeClr>
                </a:solidFill>
              </a:ln>
              <a:solidFill>
                <a:srgbClr val="0B5394"/>
              </a:solidFill>
            </a:endParaRPr>
          </a:p>
          <a:p>
            <a:pPr marL="0" lvl="0" indent="0" algn="l" rtl="0">
              <a:spcBef>
                <a:spcPts val="0"/>
              </a:spcBef>
              <a:spcAft>
                <a:spcPts val="0"/>
              </a:spcAft>
              <a:buNone/>
            </a:pPr>
            <a:r>
              <a:rPr lang="en" dirty="0">
                <a:ln>
                  <a:solidFill>
                    <a:schemeClr val="tx1">
                      <a:lumMod val="50000"/>
                      <a:lumOff val="50000"/>
                    </a:schemeClr>
                  </a:solidFill>
                </a:ln>
                <a:solidFill>
                  <a:srgbClr val="0B5394"/>
                </a:solidFill>
              </a:rPr>
              <a:t>Article 22</a:t>
            </a:r>
            <a:endParaRPr dirty="0">
              <a:ln>
                <a:solidFill>
                  <a:schemeClr val="tx1">
                    <a:lumMod val="50000"/>
                    <a:lumOff val="50000"/>
                  </a:schemeClr>
                </a:solidFill>
              </a:ln>
              <a:solidFill>
                <a:srgbClr val="0B5394"/>
              </a:solidFill>
            </a:endParaRPr>
          </a:p>
        </p:txBody>
      </p:sp>
      <p:pic>
        <p:nvPicPr>
          <p:cNvPr id="439" name="Google Shape;439;p42"/>
          <p:cNvPicPr preferRelativeResize="0"/>
          <p:nvPr/>
        </p:nvPicPr>
        <p:blipFill>
          <a:blip r:embed="rId11">
            <a:alphaModFix/>
          </a:blip>
          <a:stretch>
            <a:fillRect/>
          </a:stretch>
        </p:blipFill>
        <p:spPr>
          <a:xfrm>
            <a:off x="5247841" y="1681850"/>
            <a:ext cx="533851" cy="550764"/>
          </a:xfrm>
          <a:prstGeom prst="rect">
            <a:avLst/>
          </a:prstGeom>
          <a:noFill/>
          <a:ln>
            <a:noFill/>
          </a:ln>
        </p:spPr>
      </p:pic>
      <p:pic>
        <p:nvPicPr>
          <p:cNvPr id="440" name="Google Shape;440;p42"/>
          <p:cNvPicPr preferRelativeResize="0"/>
          <p:nvPr/>
        </p:nvPicPr>
        <p:blipFill>
          <a:blip r:embed="rId12">
            <a:alphaModFix/>
          </a:blip>
          <a:stretch>
            <a:fillRect/>
          </a:stretch>
        </p:blipFill>
        <p:spPr>
          <a:xfrm>
            <a:off x="4265310" y="3199215"/>
            <a:ext cx="644859" cy="437935"/>
          </a:xfrm>
          <a:prstGeom prst="rect">
            <a:avLst/>
          </a:prstGeom>
          <a:noFill/>
          <a:ln>
            <a:noFill/>
          </a:ln>
        </p:spPr>
      </p:pic>
      <p:pic>
        <p:nvPicPr>
          <p:cNvPr id="441" name="Google Shape;441;p42"/>
          <p:cNvPicPr preferRelativeResize="0"/>
          <p:nvPr/>
        </p:nvPicPr>
        <p:blipFill>
          <a:blip r:embed="rId13">
            <a:alphaModFix/>
          </a:blip>
          <a:stretch>
            <a:fillRect/>
          </a:stretch>
        </p:blipFill>
        <p:spPr>
          <a:xfrm>
            <a:off x="2678857" y="1867696"/>
            <a:ext cx="540628" cy="595683"/>
          </a:xfrm>
          <a:prstGeom prst="rect">
            <a:avLst/>
          </a:prstGeom>
          <a:noFill/>
          <a:ln>
            <a:noFill/>
          </a:ln>
        </p:spPr>
      </p:pic>
      <p:pic>
        <p:nvPicPr>
          <p:cNvPr id="442" name="Google Shape;442;p42"/>
          <p:cNvPicPr preferRelativeResize="0"/>
          <p:nvPr/>
        </p:nvPicPr>
        <p:blipFill>
          <a:blip r:embed="rId14">
            <a:alphaModFix/>
          </a:blip>
          <a:stretch>
            <a:fillRect/>
          </a:stretch>
        </p:blipFill>
        <p:spPr>
          <a:xfrm flipH="1">
            <a:off x="2855390" y="2622151"/>
            <a:ext cx="749496" cy="459652"/>
          </a:xfrm>
          <a:prstGeom prst="rect">
            <a:avLst/>
          </a:prstGeom>
          <a:noFill/>
          <a:ln>
            <a:noFill/>
          </a:ln>
        </p:spPr>
      </p:pic>
      <p:pic>
        <p:nvPicPr>
          <p:cNvPr id="443" name="Google Shape;443;p42"/>
          <p:cNvPicPr preferRelativeResize="0"/>
          <p:nvPr/>
        </p:nvPicPr>
        <p:blipFill>
          <a:blip r:embed="rId15">
            <a:alphaModFix/>
          </a:blip>
          <a:stretch>
            <a:fillRect/>
          </a:stretch>
        </p:blipFill>
        <p:spPr>
          <a:xfrm>
            <a:off x="5192199" y="3247751"/>
            <a:ext cx="542586" cy="288782"/>
          </a:xfrm>
          <a:prstGeom prst="rect">
            <a:avLst/>
          </a:prstGeom>
          <a:noFill/>
          <a:ln>
            <a:noFill/>
          </a:ln>
        </p:spPr>
      </p:pic>
      <p:sp>
        <p:nvSpPr>
          <p:cNvPr id="444" name="Google Shape;444;p42"/>
          <p:cNvSpPr txBox="1"/>
          <p:nvPr/>
        </p:nvSpPr>
        <p:spPr>
          <a:xfrm>
            <a:off x="7247676" y="3231338"/>
            <a:ext cx="2020656" cy="1777867"/>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t>Articles of the Convention on the rights of persons with disabilities (CRPD) that support the development and/or maintenance of relationships.</a:t>
            </a:r>
            <a:endParaRPr dirty="0"/>
          </a:p>
        </p:txBody>
      </p:sp>
      <p:sp>
        <p:nvSpPr>
          <p:cNvPr id="2" name="TextBox 1">
            <a:extLst>
              <a:ext uri="{FF2B5EF4-FFF2-40B4-BE49-F238E27FC236}">
                <a16:creationId xmlns:a16="http://schemas.microsoft.com/office/drawing/2014/main" id="{E8951833-7FD3-E810-71C1-84132CCC7129}"/>
              </a:ext>
            </a:extLst>
          </p:cNvPr>
          <p:cNvSpPr txBox="1"/>
          <p:nvPr/>
        </p:nvSpPr>
        <p:spPr>
          <a:xfrm>
            <a:off x="224287" y="272810"/>
            <a:ext cx="274320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t>12. Centering relationships</a:t>
            </a:r>
          </a:p>
        </p:txBody>
      </p:sp>
      <p:cxnSp>
        <p:nvCxnSpPr>
          <p:cNvPr id="410" name="Google Shape;410;p42"/>
          <p:cNvCxnSpPr>
            <a:cxnSpLocks/>
          </p:cNvCxnSpPr>
          <p:nvPr/>
        </p:nvCxnSpPr>
        <p:spPr>
          <a:xfrm flipV="1">
            <a:off x="5254126" y="1992895"/>
            <a:ext cx="1986217" cy="376639"/>
          </a:xfrm>
          <a:prstGeom prst="straightConnector1">
            <a:avLst/>
          </a:prstGeom>
          <a:noFill/>
          <a:ln w="76200" cap="flat" cmpd="sng">
            <a:solidFill>
              <a:srgbClr val="0B5394"/>
            </a:solidFill>
            <a:prstDash val="solid"/>
            <a:round/>
            <a:headEnd type="none" w="med" len="med"/>
            <a:tailEnd type="none" w="med" len="med"/>
          </a:ln>
        </p:spPr>
      </p:cxnSp>
      <p:cxnSp>
        <p:nvCxnSpPr>
          <p:cNvPr id="415" name="Google Shape;415;p42"/>
          <p:cNvCxnSpPr>
            <a:cxnSpLocks/>
          </p:cNvCxnSpPr>
          <p:nvPr/>
        </p:nvCxnSpPr>
        <p:spPr>
          <a:xfrm flipV="1">
            <a:off x="4924072" y="725309"/>
            <a:ext cx="1323162" cy="1281496"/>
          </a:xfrm>
          <a:prstGeom prst="straightConnector1">
            <a:avLst/>
          </a:prstGeom>
          <a:noFill/>
          <a:ln w="76200" cap="flat" cmpd="sng">
            <a:solidFill>
              <a:srgbClr val="EA9999"/>
            </a:solidFill>
            <a:prstDash val="solid"/>
            <a:round/>
            <a:headEnd type="none" w="med" len="med"/>
            <a:tailEnd type="none" w="med" len="med"/>
          </a:ln>
        </p:spPr>
      </p:cxnSp>
      <p:sp>
        <p:nvSpPr>
          <p:cNvPr id="422" name="Google Shape;422;p42"/>
          <p:cNvSpPr txBox="1"/>
          <p:nvPr/>
        </p:nvSpPr>
        <p:spPr>
          <a:xfrm>
            <a:off x="3219485" y="443761"/>
            <a:ext cx="1275176" cy="526500"/>
          </a:xfrm>
          <a:prstGeom prst="rect">
            <a:avLst/>
          </a:prstGeom>
          <a:noFill/>
          <a:ln>
            <a:noFill/>
          </a:ln>
        </p:spPr>
        <p:txBody>
          <a:bodyPr spcFirstLastPara="1" wrap="square" lIns="51425" tIns="51425" rIns="51425" bIns="51425" anchor="t" anchorCtr="0">
            <a:noAutofit/>
          </a:bodyPr>
          <a:lstStyle/>
          <a:p>
            <a:pPr marL="0" lvl="0" indent="0" algn="l" rtl="0">
              <a:spcBef>
                <a:spcPts val="0"/>
              </a:spcBef>
              <a:spcAft>
                <a:spcPts val="0"/>
              </a:spcAft>
              <a:buNone/>
            </a:pPr>
            <a:r>
              <a:rPr lang="en" dirty="0">
                <a:solidFill>
                  <a:srgbClr val="3D85C6"/>
                </a:solidFill>
              </a:rPr>
              <a:t>The right to autonomy</a:t>
            </a:r>
            <a:endParaRPr dirty="0">
              <a:solidFill>
                <a:srgbClr val="3D85C6"/>
              </a:solidFill>
            </a:endParaRPr>
          </a:p>
          <a:p>
            <a:pPr marL="0" lvl="0" indent="0" algn="l" rtl="0">
              <a:spcBef>
                <a:spcPts val="0"/>
              </a:spcBef>
              <a:spcAft>
                <a:spcPts val="0"/>
              </a:spcAft>
              <a:buNone/>
            </a:pPr>
            <a:r>
              <a:rPr lang="en" dirty="0">
                <a:solidFill>
                  <a:srgbClr val="3D85C6"/>
                </a:solidFill>
              </a:rPr>
              <a:t>Article 3</a:t>
            </a:r>
            <a:endParaRPr dirty="0">
              <a:solidFill>
                <a:srgbClr val="3D85C6"/>
              </a:solidFill>
            </a:endParaRPr>
          </a:p>
          <a:p>
            <a:pPr marL="0" lvl="0" indent="0" algn="l" rtl="0">
              <a:spcBef>
                <a:spcPts val="0"/>
              </a:spcBef>
              <a:spcAft>
                <a:spcPts val="0"/>
              </a:spcAft>
              <a:buNone/>
            </a:pPr>
            <a:endParaRPr sz="700" dirty="0"/>
          </a:p>
        </p:txBody>
      </p:sp>
      <p:cxnSp>
        <p:nvCxnSpPr>
          <p:cNvPr id="58" name="Google Shape;410;p42">
            <a:extLst>
              <a:ext uri="{FF2B5EF4-FFF2-40B4-BE49-F238E27FC236}">
                <a16:creationId xmlns:a16="http://schemas.microsoft.com/office/drawing/2014/main" id="{612BD642-AD13-2D45-9A9E-F0EB28E2BA22}"/>
              </a:ext>
            </a:extLst>
          </p:cNvPr>
          <p:cNvCxnSpPr>
            <a:cxnSpLocks/>
          </p:cNvCxnSpPr>
          <p:nvPr/>
        </p:nvCxnSpPr>
        <p:spPr>
          <a:xfrm>
            <a:off x="5167263" y="2867639"/>
            <a:ext cx="1698987" cy="654908"/>
          </a:xfrm>
          <a:prstGeom prst="straightConnector1">
            <a:avLst/>
          </a:prstGeom>
          <a:noFill/>
          <a:ln w="76200" cap="flat" cmpd="sng">
            <a:solidFill>
              <a:schemeClr val="tx1">
                <a:lumMod val="50000"/>
                <a:lumOff val="50000"/>
              </a:schemeClr>
            </a:solidFill>
            <a:prstDash val="solid"/>
            <a:round/>
            <a:headEnd type="none" w="med" len="med"/>
            <a:tailEnd type="none" w="med" len="med"/>
          </a:ln>
        </p:spPr>
      </p:cxnSp>
      <p:sp>
        <p:nvSpPr>
          <p:cNvPr id="19" name="ZoneTexte 18">
            <a:extLst>
              <a:ext uri="{FF2B5EF4-FFF2-40B4-BE49-F238E27FC236}">
                <a16:creationId xmlns:a16="http://schemas.microsoft.com/office/drawing/2014/main" id="{364F6D39-53C4-CC42-9B04-E8B7B0ED950D}"/>
              </a:ext>
            </a:extLst>
          </p:cNvPr>
          <p:cNvSpPr txBox="1"/>
          <p:nvPr/>
        </p:nvSpPr>
        <p:spPr>
          <a:xfrm>
            <a:off x="6223441" y="2193871"/>
            <a:ext cx="1681066" cy="1092607"/>
          </a:xfrm>
          <a:prstGeom prst="rect">
            <a:avLst/>
          </a:prstGeom>
          <a:noFill/>
        </p:spPr>
        <p:txBody>
          <a:bodyPr wrap="square" rtlCol="0">
            <a:spAutoFit/>
          </a:bodyPr>
          <a:lstStyle/>
          <a:p>
            <a:r>
              <a:rPr lang="fr-FR" sz="1300" dirty="0">
                <a:solidFill>
                  <a:srgbClr val="005493"/>
                </a:solidFill>
              </a:rPr>
              <a:t>The right to expression, </a:t>
            </a:r>
          </a:p>
          <a:p>
            <a:r>
              <a:rPr lang="fr-FR" sz="1300" dirty="0">
                <a:solidFill>
                  <a:srgbClr val="005493"/>
                </a:solidFill>
              </a:rPr>
              <a:t>opinion and information</a:t>
            </a:r>
          </a:p>
          <a:p>
            <a:r>
              <a:rPr lang="fr-FR" sz="1300" dirty="0">
                <a:solidFill>
                  <a:srgbClr val="005493"/>
                </a:solidFill>
              </a:rPr>
              <a:t>Article 21</a:t>
            </a:r>
          </a:p>
        </p:txBody>
      </p:sp>
    </p:spTree>
  </p:cSld>
  <p:clrMapOvr>
    <a:masterClrMapping/>
  </p:clrMapOvr>
  <mc:AlternateContent xmlns:mc="http://schemas.openxmlformats.org/markup-compatibility/2006" xmlns:p14="http://schemas.microsoft.com/office/powerpoint/2010/main">
    <mc:Choice Requires="p14">
      <p:transition spd="slow" p14:dur="2000" advTm="91852"/>
    </mc:Choice>
    <mc:Fallback xmlns="">
      <p:transition spd="slow" advTm="9185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DFE9FB"/>
            </a:gs>
            <a:gs pos="100000">
              <a:srgbClr val="6E9BE7"/>
            </a:gs>
          </a:gsLst>
          <a:path path="circle">
            <a:fillToRect l="50000" t="50000" r="50000" b="50000"/>
          </a:path>
          <a:tileRect/>
        </a:gradFill>
        <a:effectLst/>
      </p:bgPr>
    </p:bg>
    <p:spTree>
      <p:nvGrpSpPr>
        <p:cNvPr id="1" name="Shape 98"/>
        <p:cNvGrpSpPr/>
        <p:nvPr/>
      </p:nvGrpSpPr>
      <p:grpSpPr>
        <a:xfrm>
          <a:off x="0" y="0"/>
          <a:ext cx="0" cy="0"/>
          <a:chOff x="0" y="0"/>
          <a:chExt cx="0" cy="0"/>
        </a:xfrm>
      </p:grpSpPr>
      <p:sp>
        <p:nvSpPr>
          <p:cNvPr id="103" name="Google Shape;103;p25"/>
          <p:cNvSpPr txBox="1"/>
          <p:nvPr/>
        </p:nvSpPr>
        <p:spPr>
          <a:xfrm>
            <a:off x="0" y="148650"/>
            <a:ext cx="9144000" cy="1397887"/>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fr-CA" sz="2400" dirty="0">
                <a:solidFill>
                  <a:schemeClr val="dk1"/>
                </a:solidFill>
              </a:rPr>
              <a:t>2. </a:t>
            </a:r>
            <a:r>
              <a:rPr lang="fr-CA" sz="2400" dirty="0" err="1">
                <a:solidFill>
                  <a:schemeClr val="dk1"/>
                </a:solidFill>
              </a:rPr>
              <a:t>Using</a:t>
            </a:r>
            <a:r>
              <a:rPr lang="fr-CA" sz="2400" dirty="0">
                <a:solidFill>
                  <a:schemeClr val="dk1"/>
                </a:solidFill>
              </a:rPr>
              <a:t> audio/</a:t>
            </a:r>
            <a:r>
              <a:rPr lang="fr-CA" sz="2400" dirty="0" err="1">
                <a:solidFill>
                  <a:schemeClr val="dk1"/>
                </a:solidFill>
              </a:rPr>
              <a:t>visual</a:t>
            </a:r>
            <a:r>
              <a:rPr lang="fr-CA" sz="2400" dirty="0">
                <a:solidFill>
                  <a:schemeClr val="dk1"/>
                </a:solidFill>
              </a:rPr>
              <a:t> </a:t>
            </a:r>
            <a:r>
              <a:rPr lang="fr-CA" sz="2400" dirty="0" err="1">
                <a:solidFill>
                  <a:schemeClr val="dk1"/>
                </a:solidFill>
              </a:rPr>
              <a:t>methods</a:t>
            </a:r>
            <a:r>
              <a:rPr lang="fr-CA" sz="2400" dirty="0">
                <a:solidFill>
                  <a:schemeClr val="dk1"/>
                </a:solidFill>
              </a:rPr>
              <a:t> to </a:t>
            </a:r>
            <a:r>
              <a:rPr lang="en" sz="2400" dirty="0">
                <a:solidFill>
                  <a:schemeClr val="dk1"/>
                </a:solidFill>
              </a:rPr>
              <a:t>explore a good life </a:t>
            </a:r>
          </a:p>
          <a:p>
            <a:pPr algn="ctr">
              <a:buClr>
                <a:schemeClr val="dk1"/>
              </a:buClr>
              <a:buSzPts val="1100"/>
            </a:pPr>
            <a:r>
              <a:rPr lang="en" sz="2400" dirty="0">
                <a:solidFill>
                  <a:schemeClr val="dk1"/>
                </a:solidFill>
              </a:rPr>
              <a:t>with people labelled with an intellectual disability</a:t>
            </a:r>
            <a:endParaRPr sz="2400" dirty="0"/>
          </a:p>
        </p:txBody>
      </p:sp>
      <p:pic>
        <p:nvPicPr>
          <p:cNvPr id="4" name="Image 3" descr="This is a collage of images suggestions elements of a good life like neighbours, a house, a neighbourhood, a bus, swimming, friends having dinner, dancing, listing, an artist, a photographer, pets.">
            <a:extLst>
              <a:ext uri="{FF2B5EF4-FFF2-40B4-BE49-F238E27FC236}">
                <a16:creationId xmlns:a16="http://schemas.microsoft.com/office/drawing/2014/main" id="{8F5EB9E8-50EF-A64E-92CA-AC2499ECDFA6}"/>
              </a:ext>
            </a:extLst>
          </p:cNvPr>
          <p:cNvPicPr>
            <a:picLocks noChangeAspect="1"/>
          </p:cNvPicPr>
          <p:nvPr/>
        </p:nvPicPr>
        <p:blipFill>
          <a:blip r:embed="rId3"/>
          <a:stretch>
            <a:fillRect/>
          </a:stretch>
        </p:blipFill>
        <p:spPr>
          <a:xfrm>
            <a:off x="1238250" y="1150186"/>
            <a:ext cx="6248401" cy="3520814"/>
          </a:xfrm>
          <a:prstGeom prst="rect">
            <a:avLst/>
          </a:prstGeom>
        </p:spPr>
      </p:pic>
    </p:spTree>
    <p:extLst>
      <p:ext uri="{BB962C8B-B14F-4D97-AF65-F5344CB8AC3E}">
        <p14:creationId xmlns:p14="http://schemas.microsoft.com/office/powerpoint/2010/main" val="3402609807"/>
      </p:ext>
    </p:extLst>
  </p:cSld>
  <p:clrMapOvr>
    <a:masterClrMapping/>
  </p:clrMapOvr>
  <mc:AlternateContent xmlns:mc="http://schemas.openxmlformats.org/markup-compatibility/2006" xmlns:p14="http://schemas.microsoft.com/office/powerpoint/2010/main">
    <mc:Choice Requires="p14">
      <p:transition spd="slow" p14:dur="2000" advTm="102882"/>
    </mc:Choice>
    <mc:Fallback xmlns="">
      <p:transition spd="slow" advTm="102882"/>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9"/>
          <p:cNvSpPr/>
          <p:nvPr/>
        </p:nvSpPr>
        <p:spPr>
          <a:xfrm>
            <a:off x="534025" y="1244750"/>
            <a:ext cx="8298300" cy="3610800"/>
          </a:xfrm>
          <a:prstGeom prst="ellipse">
            <a:avLst/>
          </a:prstGeom>
          <a:noFill/>
          <a:ln w="28575" cap="flat" cmpd="sng">
            <a:solidFill>
              <a:srgbClr val="A64D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9"/>
          <p:cNvSpPr txBox="1"/>
          <p:nvPr/>
        </p:nvSpPr>
        <p:spPr>
          <a:xfrm>
            <a:off x="-75" y="165000"/>
            <a:ext cx="9144000" cy="638400"/>
          </a:xfrm>
          <a:prstGeom prst="rect">
            <a:avLst/>
          </a:prstGeom>
          <a:gradFill>
            <a:gsLst>
              <a:gs pos="0">
                <a:srgbClr val="FDECDB"/>
              </a:gs>
              <a:gs pos="100000">
                <a:srgbClr val="F0A963"/>
              </a:gs>
            </a:gsLst>
            <a:lin ang="5400012" scaled="0"/>
          </a:gra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3. Dissertation by articles: 3 studies</a:t>
            </a:r>
            <a:endParaRPr sz="3000" dirty="0"/>
          </a:p>
        </p:txBody>
      </p:sp>
      <p:pic>
        <p:nvPicPr>
          <p:cNvPr id="170" name="Google Shape;170;p29" descr="clock-time.jpeg"/>
          <p:cNvPicPr preferRelativeResize="0"/>
          <p:nvPr/>
        </p:nvPicPr>
        <p:blipFill rotWithShape="1">
          <a:blip r:embed="rId3">
            <a:alphaModFix/>
          </a:blip>
          <a:srcRect l="24670"/>
          <a:stretch/>
        </p:blipFill>
        <p:spPr>
          <a:xfrm>
            <a:off x="1745525" y="2885188"/>
            <a:ext cx="1527974" cy="1140975"/>
          </a:xfrm>
          <a:prstGeom prst="rect">
            <a:avLst/>
          </a:prstGeom>
          <a:noFill/>
          <a:ln>
            <a:noFill/>
          </a:ln>
        </p:spPr>
      </p:pic>
      <p:sp>
        <p:nvSpPr>
          <p:cNvPr id="171" name="Google Shape;171;p29" descr="Images of pictures, objects, a tablet, someone taking a picture as exemples of visual methods."/>
          <p:cNvSpPr txBox="1">
            <a:spLocks noGrp="1"/>
          </p:cNvSpPr>
          <p:nvPr>
            <p:ph type="body" idx="4294967295"/>
          </p:nvPr>
        </p:nvSpPr>
        <p:spPr>
          <a:xfrm>
            <a:off x="3652838" y="2823425"/>
            <a:ext cx="1813500" cy="1082700"/>
          </a:xfrm>
          <a:prstGeom prst="rect">
            <a:avLst/>
          </a:prstGeom>
          <a:gradFill>
            <a:gsLst>
              <a:gs pos="0">
                <a:srgbClr val="FFF6DB"/>
              </a:gs>
              <a:gs pos="100000">
                <a:srgbClr val="FAD25C"/>
              </a:gs>
            </a:gsLst>
            <a:lin ang="5400012" scaled="0"/>
          </a:gradFill>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1600"/>
              </a:spcBef>
              <a:spcAft>
                <a:spcPts val="1600"/>
              </a:spcAft>
              <a:buNone/>
            </a:pPr>
            <a:r>
              <a:rPr lang="en"/>
              <a:t>x</a:t>
            </a:r>
            <a:endParaRPr/>
          </a:p>
        </p:txBody>
      </p:sp>
      <p:pic>
        <p:nvPicPr>
          <p:cNvPr id="172" name="Google Shape;172;p29" descr="Photo, Album - Free images on Pixabay"/>
          <p:cNvPicPr preferRelativeResize="0"/>
          <p:nvPr/>
        </p:nvPicPr>
        <p:blipFill rotWithShape="1">
          <a:blip r:embed="rId4">
            <a:alphaModFix/>
          </a:blip>
          <a:srcRect l="8475" t="11157" b="8976"/>
          <a:stretch/>
        </p:blipFill>
        <p:spPr>
          <a:xfrm>
            <a:off x="4683851" y="2823426"/>
            <a:ext cx="609725" cy="308774"/>
          </a:xfrm>
          <a:prstGeom prst="rect">
            <a:avLst/>
          </a:prstGeom>
          <a:noFill/>
          <a:ln>
            <a:noFill/>
          </a:ln>
        </p:spPr>
      </p:pic>
      <p:pic>
        <p:nvPicPr>
          <p:cNvPr id="173" name="Google Shape;173;p29" descr="Capture d’écran 2017-06-07 à 14.34.02.png"/>
          <p:cNvPicPr preferRelativeResize="0"/>
          <p:nvPr/>
        </p:nvPicPr>
        <p:blipFill>
          <a:blip r:embed="rId5">
            <a:alphaModFix/>
          </a:blip>
          <a:stretch>
            <a:fillRect/>
          </a:stretch>
        </p:blipFill>
        <p:spPr>
          <a:xfrm rot="397456">
            <a:off x="4325603" y="3019211"/>
            <a:ext cx="712620" cy="336377"/>
          </a:xfrm>
          <a:prstGeom prst="rect">
            <a:avLst/>
          </a:prstGeom>
          <a:noFill/>
          <a:ln>
            <a:noFill/>
          </a:ln>
        </p:spPr>
      </p:pic>
      <p:pic>
        <p:nvPicPr>
          <p:cNvPr id="174" name="Google Shape;174;p29" descr="film with smartphone.jpeg"/>
          <p:cNvPicPr preferRelativeResize="0"/>
          <p:nvPr/>
        </p:nvPicPr>
        <p:blipFill>
          <a:blip r:embed="rId6">
            <a:alphaModFix/>
          </a:blip>
          <a:stretch>
            <a:fillRect/>
          </a:stretch>
        </p:blipFill>
        <p:spPr>
          <a:xfrm>
            <a:off x="3652850" y="3440500"/>
            <a:ext cx="724176" cy="465574"/>
          </a:xfrm>
          <a:prstGeom prst="rect">
            <a:avLst/>
          </a:prstGeom>
          <a:noFill/>
          <a:ln>
            <a:noFill/>
          </a:ln>
        </p:spPr>
      </p:pic>
      <p:pic>
        <p:nvPicPr>
          <p:cNvPr id="175" name="Google Shape;175;p29" descr="Free photo: Wrist Watch, Watch, Clock, Time - Free Image on ..."/>
          <p:cNvPicPr preferRelativeResize="0"/>
          <p:nvPr/>
        </p:nvPicPr>
        <p:blipFill rotWithShape="1">
          <a:blip r:embed="rId7">
            <a:alphaModFix/>
          </a:blip>
          <a:srcRect r="30555"/>
          <a:stretch/>
        </p:blipFill>
        <p:spPr>
          <a:xfrm rot="437810">
            <a:off x="3986063" y="3145081"/>
            <a:ext cx="323333" cy="271825"/>
          </a:xfrm>
          <a:prstGeom prst="rect">
            <a:avLst/>
          </a:prstGeom>
          <a:noFill/>
          <a:ln>
            <a:noFill/>
          </a:ln>
        </p:spPr>
      </p:pic>
      <p:pic>
        <p:nvPicPr>
          <p:cNvPr id="176" name="Google Shape;176;p29" descr="Cupid - Free images on Pixabay"/>
          <p:cNvPicPr preferRelativeResize="0"/>
          <p:nvPr/>
        </p:nvPicPr>
        <p:blipFill>
          <a:blip r:embed="rId8">
            <a:alphaModFix/>
          </a:blip>
          <a:stretch>
            <a:fillRect/>
          </a:stretch>
        </p:blipFill>
        <p:spPr>
          <a:xfrm rot="-370839">
            <a:off x="3495857" y="3060938"/>
            <a:ext cx="537475" cy="352411"/>
          </a:xfrm>
          <a:prstGeom prst="rect">
            <a:avLst/>
          </a:prstGeom>
          <a:noFill/>
          <a:ln>
            <a:noFill/>
          </a:ln>
        </p:spPr>
      </p:pic>
      <p:pic>
        <p:nvPicPr>
          <p:cNvPr id="177" name="Google Shape;177;p29" descr="raheel9630 | Pixabay"/>
          <p:cNvPicPr preferRelativeResize="0"/>
          <p:nvPr/>
        </p:nvPicPr>
        <p:blipFill>
          <a:blip r:embed="rId9">
            <a:alphaModFix/>
          </a:blip>
          <a:stretch>
            <a:fillRect/>
          </a:stretch>
        </p:blipFill>
        <p:spPr>
          <a:xfrm rot="-419319">
            <a:off x="4618730" y="3529761"/>
            <a:ext cx="553820" cy="344879"/>
          </a:xfrm>
          <a:prstGeom prst="rect">
            <a:avLst/>
          </a:prstGeom>
          <a:noFill/>
          <a:ln w="76200" cap="flat" cmpd="sng">
            <a:solidFill>
              <a:srgbClr val="000000"/>
            </a:solidFill>
            <a:prstDash val="solid"/>
            <a:round/>
            <a:headEnd type="none" w="sm" len="sm"/>
            <a:tailEnd type="none" w="sm" len="sm"/>
          </a:ln>
        </p:spPr>
      </p:pic>
      <p:grpSp>
        <p:nvGrpSpPr>
          <p:cNvPr id="178" name="Google Shape;178;p29"/>
          <p:cNvGrpSpPr/>
          <p:nvPr/>
        </p:nvGrpSpPr>
        <p:grpSpPr>
          <a:xfrm>
            <a:off x="5681025" y="2636729"/>
            <a:ext cx="1844142" cy="1200822"/>
            <a:chOff x="6824050" y="1708337"/>
            <a:chExt cx="1718999" cy="1082700"/>
          </a:xfrm>
        </p:grpSpPr>
        <p:pic>
          <p:nvPicPr>
            <p:cNvPr id="179" name="Google Shape;179;p29" descr="Free illustration: Man, Silhouette, Flipchart, Wall - Free Image ..."/>
            <p:cNvPicPr preferRelativeResize="0"/>
            <p:nvPr/>
          </p:nvPicPr>
          <p:blipFill rotWithShape="1">
            <a:blip r:embed="rId10">
              <a:alphaModFix/>
            </a:blip>
            <a:srcRect l="60802" t="15782" r="12777"/>
            <a:stretch/>
          </p:blipFill>
          <p:spPr>
            <a:xfrm>
              <a:off x="8070787" y="1708337"/>
              <a:ext cx="472262" cy="1082700"/>
            </a:xfrm>
            <a:prstGeom prst="rect">
              <a:avLst/>
            </a:prstGeom>
            <a:noFill/>
            <a:ln>
              <a:noFill/>
            </a:ln>
          </p:spPr>
        </p:pic>
        <p:pic>
          <p:nvPicPr>
            <p:cNvPr id="180" name="Google Shape;180;p29" descr="Team, Meeting - Free images on Pixabay"/>
            <p:cNvPicPr preferRelativeResize="0"/>
            <p:nvPr/>
          </p:nvPicPr>
          <p:blipFill rotWithShape="1">
            <a:blip r:embed="rId11">
              <a:alphaModFix/>
            </a:blip>
            <a:srcRect r="3901"/>
            <a:stretch/>
          </p:blipFill>
          <p:spPr>
            <a:xfrm>
              <a:off x="6824050" y="1839098"/>
              <a:ext cx="1246735" cy="931750"/>
            </a:xfrm>
            <a:prstGeom prst="rect">
              <a:avLst/>
            </a:prstGeom>
            <a:noFill/>
            <a:ln>
              <a:noFill/>
            </a:ln>
          </p:spPr>
        </p:pic>
        <p:pic>
          <p:nvPicPr>
            <p:cNvPr id="181" name="Google Shape;181;p29" descr="Bækbølling_Mejeri_-_Historic_picture_album_-_Holsted_Lokalhistorisk_Arkiv_01.png"/>
            <p:cNvPicPr preferRelativeResize="0"/>
            <p:nvPr/>
          </p:nvPicPr>
          <p:blipFill>
            <a:blip r:embed="rId12">
              <a:alphaModFix/>
            </a:blip>
            <a:stretch>
              <a:fillRect/>
            </a:stretch>
          </p:blipFill>
          <p:spPr>
            <a:xfrm>
              <a:off x="7475524" y="2297500"/>
              <a:ext cx="289513" cy="167375"/>
            </a:xfrm>
            <a:prstGeom prst="rect">
              <a:avLst/>
            </a:prstGeom>
            <a:noFill/>
            <a:ln>
              <a:noFill/>
            </a:ln>
          </p:spPr>
        </p:pic>
      </p:grpSp>
      <p:sp>
        <p:nvSpPr>
          <p:cNvPr id="182" name="Google Shape;182;p29"/>
          <p:cNvSpPr txBox="1"/>
          <p:nvPr/>
        </p:nvSpPr>
        <p:spPr>
          <a:xfrm>
            <a:off x="1679100" y="2076588"/>
            <a:ext cx="1660800" cy="8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t>Narratives of intellectual disability advocacy in Ontario</a:t>
            </a:r>
            <a:endParaRPr sz="1200"/>
          </a:p>
        </p:txBody>
      </p:sp>
      <p:sp>
        <p:nvSpPr>
          <p:cNvPr id="183" name="Google Shape;183;p29"/>
          <p:cNvSpPr txBox="1"/>
          <p:nvPr/>
        </p:nvSpPr>
        <p:spPr>
          <a:xfrm>
            <a:off x="2118525" y="1445580"/>
            <a:ext cx="604800" cy="67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999999"/>
                </a:solidFill>
              </a:rPr>
              <a:t>1</a:t>
            </a:r>
            <a:endParaRPr sz="4800">
              <a:solidFill>
                <a:srgbClr val="999999"/>
              </a:solidFill>
            </a:endParaRPr>
          </a:p>
        </p:txBody>
      </p:sp>
      <p:sp>
        <p:nvSpPr>
          <p:cNvPr id="184" name="Google Shape;184;p29"/>
          <p:cNvSpPr txBox="1"/>
          <p:nvPr/>
        </p:nvSpPr>
        <p:spPr>
          <a:xfrm>
            <a:off x="4269600" y="1244750"/>
            <a:ext cx="604800" cy="77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999999"/>
                </a:solidFill>
              </a:rPr>
              <a:t>2</a:t>
            </a:r>
            <a:endParaRPr sz="4800">
              <a:solidFill>
                <a:srgbClr val="999999"/>
              </a:solidFill>
            </a:endParaRPr>
          </a:p>
        </p:txBody>
      </p:sp>
      <p:sp>
        <p:nvSpPr>
          <p:cNvPr id="185" name="Google Shape;185;p29"/>
          <p:cNvSpPr txBox="1"/>
          <p:nvPr/>
        </p:nvSpPr>
        <p:spPr>
          <a:xfrm>
            <a:off x="6300700" y="1374570"/>
            <a:ext cx="604800" cy="77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999999"/>
                </a:solidFill>
              </a:rPr>
              <a:t>3</a:t>
            </a:r>
            <a:endParaRPr sz="4800">
              <a:solidFill>
                <a:srgbClr val="999999"/>
              </a:solidFill>
            </a:endParaRPr>
          </a:p>
        </p:txBody>
      </p:sp>
      <p:cxnSp>
        <p:nvCxnSpPr>
          <p:cNvPr id="193" name="Google Shape;193;p29"/>
          <p:cNvCxnSpPr/>
          <p:nvPr/>
        </p:nvCxnSpPr>
        <p:spPr>
          <a:xfrm>
            <a:off x="3287787" y="3455687"/>
            <a:ext cx="272700" cy="8400"/>
          </a:xfrm>
          <a:prstGeom prst="straightConnector1">
            <a:avLst/>
          </a:prstGeom>
          <a:noFill/>
          <a:ln w="28575" cap="flat" cmpd="sng">
            <a:solidFill>
              <a:srgbClr val="C27BA0"/>
            </a:solidFill>
            <a:prstDash val="solid"/>
            <a:round/>
            <a:headEnd type="none" w="med" len="med"/>
            <a:tailEnd type="triangle" w="med" len="med"/>
          </a:ln>
        </p:spPr>
      </p:cxnSp>
      <p:cxnSp>
        <p:nvCxnSpPr>
          <p:cNvPr id="194" name="Google Shape;194;p29"/>
          <p:cNvCxnSpPr/>
          <p:nvPr/>
        </p:nvCxnSpPr>
        <p:spPr>
          <a:xfrm>
            <a:off x="5408324" y="3451500"/>
            <a:ext cx="272700" cy="8400"/>
          </a:xfrm>
          <a:prstGeom prst="straightConnector1">
            <a:avLst/>
          </a:prstGeom>
          <a:noFill/>
          <a:ln w="28575" cap="flat" cmpd="sng">
            <a:solidFill>
              <a:srgbClr val="C27BA0"/>
            </a:solidFill>
            <a:prstDash val="solid"/>
            <a:round/>
            <a:headEnd type="none" w="med" len="med"/>
            <a:tailEnd type="triangle" w="med" len="med"/>
          </a:ln>
        </p:spPr>
      </p:cxnSp>
      <p:cxnSp>
        <p:nvCxnSpPr>
          <p:cNvPr id="196" name="Google Shape;196;p29"/>
          <p:cNvCxnSpPr/>
          <p:nvPr/>
        </p:nvCxnSpPr>
        <p:spPr>
          <a:xfrm rot="10800000" flipH="1">
            <a:off x="740499" y="2256437"/>
            <a:ext cx="215100" cy="224100"/>
          </a:xfrm>
          <a:prstGeom prst="straightConnector1">
            <a:avLst/>
          </a:prstGeom>
          <a:noFill/>
          <a:ln w="9525" cap="flat" cmpd="sng">
            <a:solidFill>
              <a:srgbClr val="C27BA0"/>
            </a:solidFill>
            <a:prstDash val="solid"/>
            <a:round/>
            <a:headEnd type="none" w="med" len="med"/>
            <a:tailEnd type="triangle" w="med" len="med"/>
          </a:ln>
        </p:spPr>
      </p:cxnSp>
      <p:cxnSp>
        <p:nvCxnSpPr>
          <p:cNvPr id="197" name="Google Shape;197;p29"/>
          <p:cNvCxnSpPr/>
          <p:nvPr/>
        </p:nvCxnSpPr>
        <p:spPr>
          <a:xfrm flipH="1">
            <a:off x="4490075" y="4855475"/>
            <a:ext cx="435600" cy="6900"/>
          </a:xfrm>
          <a:prstGeom prst="straightConnector1">
            <a:avLst/>
          </a:prstGeom>
          <a:noFill/>
          <a:ln w="28575" cap="flat" cmpd="sng">
            <a:solidFill>
              <a:srgbClr val="C27BA0"/>
            </a:solidFill>
            <a:prstDash val="solid"/>
            <a:round/>
            <a:headEnd type="none" w="med" len="med"/>
            <a:tailEnd type="triangle" w="med" len="med"/>
          </a:ln>
        </p:spPr>
      </p:cxnSp>
      <p:cxnSp>
        <p:nvCxnSpPr>
          <p:cNvPr id="198" name="Google Shape;198;p29"/>
          <p:cNvCxnSpPr/>
          <p:nvPr/>
        </p:nvCxnSpPr>
        <p:spPr>
          <a:xfrm flipH="1">
            <a:off x="8488075" y="3274425"/>
            <a:ext cx="344400" cy="562200"/>
          </a:xfrm>
          <a:prstGeom prst="straightConnector1">
            <a:avLst/>
          </a:prstGeom>
          <a:noFill/>
          <a:ln w="28575" cap="flat" cmpd="sng">
            <a:solidFill>
              <a:srgbClr val="C27BA0"/>
            </a:solidFill>
            <a:prstDash val="solid"/>
            <a:round/>
            <a:headEnd type="none" w="med" len="med"/>
            <a:tailEnd type="triangle" w="med" len="med"/>
          </a:ln>
        </p:spPr>
      </p:cxnSp>
      <p:sp>
        <p:nvSpPr>
          <p:cNvPr id="199" name="Google Shape;199;p29"/>
          <p:cNvSpPr txBox="1"/>
          <p:nvPr/>
        </p:nvSpPr>
        <p:spPr>
          <a:xfrm>
            <a:off x="3571238" y="1932971"/>
            <a:ext cx="1719000" cy="983400"/>
          </a:xfrm>
          <a:prstGeom prst="rect">
            <a:avLst/>
          </a:prstGeom>
          <a:noFill/>
          <a:ln>
            <a:noFill/>
          </a:ln>
        </p:spPr>
        <p:txBody>
          <a:bodyPr spcFirstLastPara="1" wrap="square" lIns="91425" tIns="91425" rIns="91425" bIns="91425" anchor="t" anchorCtr="0">
            <a:noAutofit/>
          </a:bodyPr>
          <a:lstStyle/>
          <a:p>
            <a:pPr algn="ctr"/>
            <a:r>
              <a:rPr lang="en" sz="1100" dirty="0">
                <a:solidFill>
                  <a:schemeClr val="dk1"/>
                </a:solidFill>
              </a:rPr>
              <a:t>Exploring a good life </a:t>
            </a:r>
          </a:p>
          <a:p>
            <a:pPr algn="ctr"/>
            <a:r>
              <a:rPr lang="en" sz="1100" dirty="0">
                <a:solidFill>
                  <a:schemeClr val="dk1"/>
                </a:solidFill>
              </a:rPr>
              <a:t>from the </a:t>
            </a:r>
            <a:r>
              <a:rPr lang="en-US" sz="1100" dirty="0">
                <a:solidFill>
                  <a:schemeClr val="dk1"/>
                </a:solidFill>
              </a:rPr>
              <a:t>perspectives </a:t>
            </a:r>
          </a:p>
          <a:p>
            <a:pPr algn="ctr"/>
            <a:r>
              <a:rPr lang="en" sz="1100" dirty="0">
                <a:solidFill>
                  <a:schemeClr val="dk1"/>
                </a:solidFill>
              </a:rPr>
              <a:t>of PLWID using </a:t>
            </a:r>
          </a:p>
          <a:p>
            <a:pPr marL="0" lvl="0" indent="0" algn="ctr" rtl="0">
              <a:spcBef>
                <a:spcPts val="0"/>
              </a:spcBef>
              <a:spcAft>
                <a:spcPts val="0"/>
              </a:spcAft>
              <a:buNone/>
            </a:pPr>
            <a:r>
              <a:rPr lang="en" sz="1100" dirty="0">
                <a:solidFill>
                  <a:schemeClr val="dk1"/>
                </a:solidFill>
              </a:rPr>
              <a:t>audio/visual methods</a:t>
            </a:r>
            <a:endParaRPr sz="1100" dirty="0">
              <a:solidFill>
                <a:schemeClr val="dk1"/>
              </a:solidFill>
            </a:endParaRPr>
          </a:p>
          <a:p>
            <a:pPr marL="0" lvl="0" indent="0" algn="l" rtl="0">
              <a:spcBef>
                <a:spcPts val="0"/>
              </a:spcBef>
              <a:spcAft>
                <a:spcPts val="0"/>
              </a:spcAft>
              <a:buNone/>
            </a:pPr>
            <a:endParaRPr dirty="0">
              <a:solidFill>
                <a:schemeClr val="dk1"/>
              </a:solidFill>
            </a:endParaRPr>
          </a:p>
        </p:txBody>
      </p:sp>
      <p:sp>
        <p:nvSpPr>
          <p:cNvPr id="200" name="Google Shape;200;p29"/>
          <p:cNvSpPr txBox="1"/>
          <p:nvPr/>
        </p:nvSpPr>
        <p:spPr>
          <a:xfrm>
            <a:off x="5772050" y="2301750"/>
            <a:ext cx="1372200" cy="58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p29"/>
          <p:cNvSpPr txBox="1"/>
          <p:nvPr/>
        </p:nvSpPr>
        <p:spPr>
          <a:xfrm>
            <a:off x="5718925" y="1980692"/>
            <a:ext cx="1602300" cy="73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dirty="0">
                <a:solidFill>
                  <a:schemeClr val="dk1"/>
                </a:solidFill>
              </a:rPr>
              <a:t>Exploring conditions for meaningful participation </a:t>
            </a:r>
            <a:r>
              <a:rPr lang="en" sz="1100" dirty="0">
                <a:solidFill>
                  <a:srgbClr val="222222"/>
                </a:solidFill>
              </a:rPr>
              <a:t>in research</a:t>
            </a:r>
            <a:endParaRPr dirty="0"/>
          </a:p>
        </p:txBody>
      </p:sp>
      <p:sp>
        <p:nvSpPr>
          <p:cNvPr id="202" name="Google Shape;202;p29"/>
          <p:cNvSpPr/>
          <p:nvPr/>
        </p:nvSpPr>
        <p:spPr>
          <a:xfrm>
            <a:off x="3607688" y="2738363"/>
            <a:ext cx="1891500" cy="1252800"/>
          </a:xfrm>
          <a:prstGeom prst="roundRect">
            <a:avLst>
              <a:gd name="adj" fmla="val 16667"/>
            </a:avLst>
          </a:prstGeom>
          <a:noFill/>
          <a:ln w="28575" cap="flat" cmpd="sng">
            <a:solidFill>
              <a:srgbClr val="6AA84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9"/>
          <p:cNvSpPr/>
          <p:nvPr/>
        </p:nvSpPr>
        <p:spPr>
          <a:xfrm>
            <a:off x="1568675" y="2773475"/>
            <a:ext cx="1891500" cy="1252800"/>
          </a:xfrm>
          <a:prstGeom prst="roundRect">
            <a:avLst>
              <a:gd name="adj" fmla="val 16667"/>
            </a:avLst>
          </a:prstGeom>
          <a:noFill/>
          <a:ln w="28575" cap="flat" cmpd="sng">
            <a:solidFill>
              <a:srgbClr val="99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9"/>
          <p:cNvSpPr/>
          <p:nvPr/>
        </p:nvSpPr>
        <p:spPr>
          <a:xfrm>
            <a:off x="5646700" y="2773475"/>
            <a:ext cx="1891500" cy="1252800"/>
          </a:xfrm>
          <a:prstGeom prst="roundRect">
            <a:avLst>
              <a:gd name="adj" fmla="val 16667"/>
            </a:avLst>
          </a:prstGeom>
          <a:noFill/>
          <a:ln w="28575" cap="flat" cmpd="sng">
            <a:solidFill>
              <a:srgbClr val="FFD96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slow" p14:dur="2000" advTm="41398"/>
    </mc:Choice>
    <mc:Fallback xmlns="">
      <p:transition spd="slow" advTm="4139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F6DB"/>
            </a:gs>
            <a:gs pos="100000">
              <a:srgbClr val="FAD25C"/>
            </a:gs>
          </a:gsLst>
          <a:lin ang="5400012" scaled="0"/>
        </a:gradFill>
        <a:effectLst/>
      </p:bgPr>
    </p:bg>
    <p:spTree>
      <p:nvGrpSpPr>
        <p:cNvPr id="1" name="Shape 211"/>
        <p:cNvGrpSpPr/>
        <p:nvPr/>
      </p:nvGrpSpPr>
      <p:grpSpPr>
        <a:xfrm>
          <a:off x="0" y="0"/>
          <a:ext cx="0" cy="0"/>
          <a:chOff x="0" y="0"/>
          <a:chExt cx="0" cy="0"/>
        </a:xfrm>
      </p:grpSpPr>
      <p:sp>
        <p:nvSpPr>
          <p:cNvPr id="239" name="Google Shape;239;p30"/>
          <p:cNvSpPr txBox="1"/>
          <p:nvPr/>
        </p:nvSpPr>
        <p:spPr>
          <a:xfrm>
            <a:off x="0" y="37313"/>
            <a:ext cx="6978300" cy="696300"/>
          </a:xfrm>
          <a:prstGeom prst="rect">
            <a:avLst/>
          </a:prstGeom>
          <a:noFill/>
          <a:ln>
            <a:noFill/>
          </a:ln>
        </p:spPr>
        <p:txBody>
          <a:bodyPr spcFirstLastPara="1" wrap="square" lIns="91425" tIns="91425" rIns="91425" bIns="91425" anchor="t" anchorCtr="0">
            <a:noAutofit/>
          </a:bodyPr>
          <a:lstStyle/>
          <a:p>
            <a:r>
              <a:rPr lang="en" sz="3000" dirty="0">
                <a:solidFill>
                  <a:schemeClr val="dk1"/>
                </a:solidFill>
              </a:rPr>
              <a:t>4. Facilitating participation by design</a:t>
            </a:r>
          </a:p>
        </p:txBody>
      </p:sp>
      <p:sp>
        <p:nvSpPr>
          <p:cNvPr id="2" name="TextBox 1">
            <a:extLst>
              <a:ext uri="{FF2B5EF4-FFF2-40B4-BE49-F238E27FC236}">
                <a16:creationId xmlns:a16="http://schemas.microsoft.com/office/drawing/2014/main" id="{2D77288A-4CF8-9FA2-6293-EE81F214038E}"/>
              </a:ext>
            </a:extLst>
          </p:cNvPr>
          <p:cNvSpPr txBox="1"/>
          <p:nvPr/>
        </p:nvSpPr>
        <p:spPr>
          <a:xfrm>
            <a:off x="3827482" y="1077212"/>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t>1) Finding participants</a:t>
            </a:r>
          </a:p>
        </p:txBody>
      </p:sp>
      <p:sp>
        <p:nvSpPr>
          <p:cNvPr id="3" name="TextBox 2">
            <a:extLst>
              <a:ext uri="{FF2B5EF4-FFF2-40B4-BE49-F238E27FC236}">
                <a16:creationId xmlns:a16="http://schemas.microsoft.com/office/drawing/2014/main" id="{CAE75395-BCE6-D171-EC39-2BEAC9ED3E40}"/>
              </a:ext>
            </a:extLst>
          </p:cNvPr>
          <p:cNvSpPr txBox="1"/>
          <p:nvPr/>
        </p:nvSpPr>
        <p:spPr>
          <a:xfrm>
            <a:off x="5193781" y="2344470"/>
            <a:ext cx="361662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t>2) Consent as process &amp; easy read forms</a:t>
            </a:r>
          </a:p>
        </p:txBody>
      </p:sp>
      <p:sp>
        <p:nvSpPr>
          <p:cNvPr id="4" name="TextBox 3">
            <a:extLst>
              <a:ext uri="{FF2B5EF4-FFF2-40B4-BE49-F238E27FC236}">
                <a16:creationId xmlns:a16="http://schemas.microsoft.com/office/drawing/2014/main" id="{60766B3D-9276-6278-73C2-D948EF348FFF}"/>
              </a:ext>
            </a:extLst>
          </p:cNvPr>
          <p:cNvSpPr txBox="1"/>
          <p:nvPr/>
        </p:nvSpPr>
        <p:spPr>
          <a:xfrm>
            <a:off x="1782129" y="3922962"/>
            <a:ext cx="5292913"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t>3) Communication and cognitive supports &amp; strategies. </a:t>
            </a:r>
          </a:p>
        </p:txBody>
      </p:sp>
      <p:pic>
        <p:nvPicPr>
          <p:cNvPr id="6" name="Picture 6" descr="A simple visual support to help with communication and decision-making.">
            <a:extLst>
              <a:ext uri="{FF2B5EF4-FFF2-40B4-BE49-F238E27FC236}">
                <a16:creationId xmlns:a16="http://schemas.microsoft.com/office/drawing/2014/main" id="{AA4716C1-5C22-AE6C-5A83-85C8C831ACC3}"/>
              </a:ext>
            </a:extLst>
          </p:cNvPr>
          <p:cNvPicPr>
            <a:picLocks noChangeAspect="1"/>
          </p:cNvPicPr>
          <p:nvPr/>
        </p:nvPicPr>
        <p:blipFill>
          <a:blip r:embed="rId3"/>
          <a:stretch>
            <a:fillRect/>
          </a:stretch>
        </p:blipFill>
        <p:spPr>
          <a:xfrm>
            <a:off x="353683" y="3145050"/>
            <a:ext cx="1354300" cy="1681447"/>
          </a:xfrm>
          <a:prstGeom prst="rect">
            <a:avLst/>
          </a:prstGeom>
        </p:spPr>
      </p:pic>
      <p:pic>
        <p:nvPicPr>
          <p:cNvPr id="29" name="Image 28" descr="A screenshot of the recrutement video for study about a good life.">
            <a:extLst>
              <a:ext uri="{FF2B5EF4-FFF2-40B4-BE49-F238E27FC236}">
                <a16:creationId xmlns:a16="http://schemas.microsoft.com/office/drawing/2014/main" id="{13ED2DC7-A9EE-354C-8B16-A6746ABF37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497" y="845418"/>
            <a:ext cx="2265964" cy="1263808"/>
          </a:xfrm>
          <a:prstGeom prst="rect">
            <a:avLst/>
          </a:prstGeom>
        </p:spPr>
      </p:pic>
      <p:pic>
        <p:nvPicPr>
          <p:cNvPr id="30" name="Image 29" descr="Recruitment poster in easy read format for the  study about a good life.">
            <a:extLst>
              <a:ext uri="{FF2B5EF4-FFF2-40B4-BE49-F238E27FC236}">
                <a16:creationId xmlns:a16="http://schemas.microsoft.com/office/drawing/2014/main" id="{2B938134-9167-C147-B57D-54035D09FCC3}"/>
              </a:ext>
            </a:extLst>
          </p:cNvPr>
          <p:cNvPicPr>
            <a:picLocks noChangeAspect="1"/>
          </p:cNvPicPr>
          <p:nvPr/>
        </p:nvPicPr>
        <p:blipFill rotWithShape="1">
          <a:blip r:embed="rId5">
            <a:extLst>
              <a:ext uri="{28A0092B-C50C-407E-A947-70E740481C1C}">
                <a14:useLocalDpi xmlns:a14="http://schemas.microsoft.com/office/drawing/2010/main" val="0"/>
              </a:ext>
            </a:extLst>
          </a:blip>
          <a:srcRect l="5992" t="6315" r="5767" b="6022"/>
          <a:stretch/>
        </p:blipFill>
        <p:spPr bwMode="auto">
          <a:xfrm>
            <a:off x="2679409" y="719169"/>
            <a:ext cx="1131504" cy="1454828"/>
          </a:xfrm>
          <a:prstGeom prst="rect">
            <a:avLst/>
          </a:prstGeom>
          <a:ln>
            <a:noFill/>
          </a:ln>
          <a:extLst>
            <a:ext uri="{53640926-AAD7-44D8-BBD7-CCE9431645EC}">
              <a14:shadowObscured xmlns:a14="http://schemas.microsoft.com/office/drawing/2010/main"/>
            </a:ext>
          </a:extLst>
        </p:spPr>
      </p:pic>
      <p:pic>
        <p:nvPicPr>
          <p:cNvPr id="8" name="Image 7" descr="A screenshot of a page of the easy read consent form for the study about a good life.">
            <a:extLst>
              <a:ext uri="{FF2B5EF4-FFF2-40B4-BE49-F238E27FC236}">
                <a16:creationId xmlns:a16="http://schemas.microsoft.com/office/drawing/2014/main" id="{2172A3E8-787D-1E44-B923-6D0D13384B7A}"/>
              </a:ext>
            </a:extLst>
          </p:cNvPr>
          <p:cNvPicPr>
            <a:picLocks noChangeAspect="1"/>
          </p:cNvPicPr>
          <p:nvPr/>
        </p:nvPicPr>
        <p:blipFill>
          <a:blip r:embed="rId6"/>
          <a:stretch>
            <a:fillRect/>
          </a:stretch>
        </p:blipFill>
        <p:spPr>
          <a:xfrm>
            <a:off x="4044956" y="2173997"/>
            <a:ext cx="1148825" cy="15888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57626"/>
    </mc:Choice>
    <mc:Fallback xmlns="">
      <p:transition spd="slow" advTm="257626"/>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F6DB"/>
            </a:gs>
            <a:gs pos="100000">
              <a:srgbClr val="FAD25C"/>
            </a:gs>
          </a:gsLst>
          <a:path path="circle">
            <a:fillToRect l="50000" t="50000" r="50000" b="50000"/>
          </a:path>
          <a:tileRect/>
        </a:gradFill>
        <a:effectLst/>
      </p:bgPr>
    </p:bg>
    <p:spTree>
      <p:nvGrpSpPr>
        <p:cNvPr id="1" name="Shape 295"/>
        <p:cNvGrpSpPr/>
        <p:nvPr/>
      </p:nvGrpSpPr>
      <p:grpSpPr>
        <a:xfrm>
          <a:off x="0" y="0"/>
          <a:ext cx="0" cy="0"/>
          <a:chOff x="0" y="0"/>
          <a:chExt cx="0" cy="0"/>
        </a:xfrm>
      </p:grpSpPr>
      <p:sp>
        <p:nvSpPr>
          <p:cNvPr id="296" name="Google Shape;296;p35"/>
          <p:cNvSpPr txBox="1">
            <a:spLocks noGrp="1"/>
          </p:cNvSpPr>
          <p:nvPr>
            <p:ph type="body" idx="1"/>
          </p:nvPr>
        </p:nvSpPr>
        <p:spPr>
          <a:xfrm>
            <a:off x="171975" y="32386"/>
            <a:ext cx="5998800" cy="605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000" dirty="0">
                <a:solidFill>
                  <a:srgbClr val="000000"/>
                </a:solidFill>
              </a:rPr>
              <a:t>5. Workshops</a:t>
            </a:r>
            <a:endParaRPr sz="3000" dirty="0">
              <a:solidFill>
                <a:srgbClr val="000000"/>
              </a:solidFill>
            </a:endParaRPr>
          </a:p>
        </p:txBody>
      </p:sp>
      <p:pic>
        <p:nvPicPr>
          <p:cNvPr id="8" name="Image 7" descr="This picture shows us during the first workshop. I asked participants to bring photographs and objects that were meaningful to them and to share them with the group. This marked the beginning of our exploration.&#10;">
            <a:extLst>
              <a:ext uri="{FF2B5EF4-FFF2-40B4-BE49-F238E27FC236}">
                <a16:creationId xmlns:a16="http://schemas.microsoft.com/office/drawing/2014/main" id="{397C9AD9-F66D-6E48-8268-762932EB1926}"/>
              </a:ext>
            </a:extLst>
          </p:cNvPr>
          <p:cNvPicPr>
            <a:picLocks noChangeAspect="1"/>
          </p:cNvPicPr>
          <p:nvPr/>
        </p:nvPicPr>
        <p:blipFill>
          <a:blip r:embed="rId3"/>
          <a:stretch>
            <a:fillRect/>
          </a:stretch>
        </p:blipFill>
        <p:spPr>
          <a:xfrm>
            <a:off x="-201760" y="714323"/>
            <a:ext cx="4779118" cy="2431084"/>
          </a:xfrm>
          <a:prstGeom prst="rect">
            <a:avLst/>
          </a:prstGeom>
        </p:spPr>
      </p:pic>
      <p:sp>
        <p:nvSpPr>
          <p:cNvPr id="12" name="Google Shape;334;p38">
            <a:extLst>
              <a:ext uri="{FF2B5EF4-FFF2-40B4-BE49-F238E27FC236}">
                <a16:creationId xmlns:a16="http://schemas.microsoft.com/office/drawing/2014/main" id="{4D205D7B-3700-2B54-7C2F-C81F232EC9ED}"/>
              </a:ext>
            </a:extLst>
          </p:cNvPr>
          <p:cNvSpPr txBox="1">
            <a:spLocks noGrp="1"/>
          </p:cNvSpPr>
          <p:nvPr/>
        </p:nvSpPr>
        <p:spPr>
          <a:xfrm>
            <a:off x="4854843" y="-2898"/>
            <a:ext cx="5998800" cy="6051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lvl="0" indent="0" algn="l" rtl="0">
              <a:spcBef>
                <a:spcPts val="0"/>
              </a:spcBef>
              <a:spcAft>
                <a:spcPts val="1600"/>
              </a:spcAft>
              <a:buNone/>
            </a:pPr>
            <a:r>
              <a:rPr lang="en" sz="3000">
                <a:solidFill>
                  <a:srgbClr val="000000"/>
                </a:solidFill>
              </a:rPr>
              <a:t>Individual sessions </a:t>
            </a:r>
            <a:endParaRPr sz="3000">
              <a:solidFill>
                <a:srgbClr val="000000"/>
              </a:solidFill>
            </a:endParaRPr>
          </a:p>
        </p:txBody>
      </p:sp>
      <p:sp>
        <p:nvSpPr>
          <p:cNvPr id="3" name="TextBox 2">
            <a:extLst>
              <a:ext uri="{FF2B5EF4-FFF2-40B4-BE49-F238E27FC236}">
                <a16:creationId xmlns:a16="http://schemas.microsoft.com/office/drawing/2014/main" id="{07A15B8D-530C-5084-9077-3D2CDD841FE6}"/>
              </a:ext>
            </a:extLst>
          </p:cNvPr>
          <p:cNvSpPr txBox="1"/>
          <p:nvPr/>
        </p:nvSpPr>
        <p:spPr>
          <a:xfrm>
            <a:off x="4108635" y="3360401"/>
            <a:ext cx="9159095"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cs typeface="Segoe UI"/>
              </a:rPr>
              <a:t>Methods used for collecting data:​</a:t>
            </a:r>
          </a:p>
          <a:p>
            <a:pPr>
              <a:buChar char="•"/>
            </a:pPr>
            <a:r>
              <a:rPr lang="en-US" sz="2000" dirty="0"/>
              <a:t>Drawing​</a:t>
            </a:r>
          </a:p>
          <a:p>
            <a:pPr>
              <a:buChar char="•"/>
            </a:pPr>
            <a:r>
              <a:rPr lang="en-US" sz="2000" dirty="0"/>
              <a:t>Video​</a:t>
            </a:r>
          </a:p>
          <a:p>
            <a:pPr>
              <a:buChar char="•"/>
            </a:pPr>
            <a:r>
              <a:rPr lang="en-US" sz="2000" dirty="0"/>
              <a:t>Photography​</a:t>
            </a:r>
          </a:p>
          <a:p>
            <a:pPr>
              <a:buChar char="•"/>
            </a:pPr>
            <a:r>
              <a:rPr lang="en-US" sz="2000" dirty="0"/>
              <a:t>Writing​</a:t>
            </a:r>
          </a:p>
          <a:p>
            <a:r>
              <a:rPr lang="en-US" dirty="0">
                <a:cs typeface="Segoe UI"/>
              </a:rPr>
              <a:t>​</a:t>
            </a:r>
          </a:p>
          <a:p>
            <a:endParaRPr lang="en-US" dirty="0">
              <a:cs typeface="Segoe UI"/>
            </a:endParaRPr>
          </a:p>
        </p:txBody>
      </p:sp>
      <p:pic>
        <p:nvPicPr>
          <p:cNvPr id="4" name="Picture 4" descr="video camera">
            <a:extLst>
              <a:ext uri="{FF2B5EF4-FFF2-40B4-BE49-F238E27FC236}">
                <a16:creationId xmlns:a16="http://schemas.microsoft.com/office/drawing/2014/main" id="{315A588C-E854-BC7F-DABB-0C632149E392}"/>
              </a:ext>
            </a:extLst>
          </p:cNvPr>
          <p:cNvPicPr>
            <a:picLocks noChangeAspect="1"/>
          </p:cNvPicPr>
          <p:nvPr/>
        </p:nvPicPr>
        <p:blipFill>
          <a:blip r:embed="rId4"/>
          <a:stretch>
            <a:fillRect/>
          </a:stretch>
        </p:blipFill>
        <p:spPr>
          <a:xfrm>
            <a:off x="239834" y="3752399"/>
            <a:ext cx="1051525" cy="862822"/>
          </a:xfrm>
          <a:prstGeom prst="rect">
            <a:avLst/>
          </a:prstGeom>
        </p:spPr>
      </p:pic>
      <p:pic>
        <p:nvPicPr>
          <p:cNvPr id="5" name="Picture 5" descr="drawing of a heart">
            <a:extLst>
              <a:ext uri="{FF2B5EF4-FFF2-40B4-BE49-F238E27FC236}">
                <a16:creationId xmlns:a16="http://schemas.microsoft.com/office/drawing/2014/main" id="{0624EC58-77E9-0DDB-2454-0DD81ABE339C}"/>
              </a:ext>
            </a:extLst>
          </p:cNvPr>
          <p:cNvPicPr>
            <a:picLocks noChangeAspect="1"/>
          </p:cNvPicPr>
          <p:nvPr/>
        </p:nvPicPr>
        <p:blipFill>
          <a:blip r:embed="rId5"/>
          <a:stretch>
            <a:fillRect/>
          </a:stretch>
        </p:blipFill>
        <p:spPr>
          <a:xfrm>
            <a:off x="1570726" y="3360401"/>
            <a:ext cx="868213" cy="722642"/>
          </a:xfrm>
          <a:prstGeom prst="rect">
            <a:avLst/>
          </a:prstGeom>
        </p:spPr>
      </p:pic>
      <p:pic>
        <p:nvPicPr>
          <p:cNvPr id="6" name="Picture 6" descr="camera">
            <a:extLst>
              <a:ext uri="{FF2B5EF4-FFF2-40B4-BE49-F238E27FC236}">
                <a16:creationId xmlns:a16="http://schemas.microsoft.com/office/drawing/2014/main" id="{3FA96AAA-0FF8-7B87-BE3A-A21168515528}"/>
              </a:ext>
            </a:extLst>
          </p:cNvPr>
          <p:cNvPicPr>
            <a:picLocks noChangeAspect="1"/>
          </p:cNvPicPr>
          <p:nvPr/>
        </p:nvPicPr>
        <p:blipFill>
          <a:blip r:embed="rId6"/>
          <a:stretch>
            <a:fillRect/>
          </a:stretch>
        </p:blipFill>
        <p:spPr>
          <a:xfrm>
            <a:off x="1744872" y="4374221"/>
            <a:ext cx="694067" cy="503388"/>
          </a:xfrm>
          <a:prstGeom prst="rect">
            <a:avLst/>
          </a:prstGeom>
        </p:spPr>
      </p:pic>
      <p:pic>
        <p:nvPicPr>
          <p:cNvPr id="7" name="Picture 8" descr="page with text and a pencil">
            <a:extLst>
              <a:ext uri="{FF2B5EF4-FFF2-40B4-BE49-F238E27FC236}">
                <a16:creationId xmlns:a16="http://schemas.microsoft.com/office/drawing/2014/main" id="{1459AAAF-F4B6-A55C-CA75-01F87FD55046}"/>
              </a:ext>
            </a:extLst>
          </p:cNvPr>
          <p:cNvPicPr>
            <a:picLocks noChangeAspect="1"/>
          </p:cNvPicPr>
          <p:nvPr/>
        </p:nvPicPr>
        <p:blipFill>
          <a:blip r:embed="rId7"/>
          <a:stretch>
            <a:fillRect/>
          </a:stretch>
        </p:blipFill>
        <p:spPr>
          <a:xfrm>
            <a:off x="2961055" y="3788611"/>
            <a:ext cx="847551" cy="862822"/>
          </a:xfrm>
          <a:prstGeom prst="rect">
            <a:avLst/>
          </a:prstGeom>
        </p:spPr>
      </p:pic>
      <p:pic>
        <p:nvPicPr>
          <p:cNvPr id="26" name="Image 25" descr="This picture shows an individual session with Philippe and his mother who is supporting him to type. Based on pictures and video Philippe had chosen with his mother, I then asked him to tell me why it was important or what he liked about it.&#10;">
            <a:extLst>
              <a:ext uri="{FF2B5EF4-FFF2-40B4-BE49-F238E27FC236}">
                <a16:creationId xmlns:a16="http://schemas.microsoft.com/office/drawing/2014/main" id="{A0F685E8-C437-1949-858E-70234AFBCE9F}"/>
              </a:ext>
            </a:extLst>
          </p:cNvPr>
          <p:cNvPicPr>
            <a:picLocks noChangeAspect="1"/>
          </p:cNvPicPr>
          <p:nvPr/>
        </p:nvPicPr>
        <p:blipFill>
          <a:blip r:embed="rId8"/>
          <a:stretch>
            <a:fillRect/>
          </a:stretch>
        </p:blipFill>
        <p:spPr>
          <a:xfrm>
            <a:off x="4838224" y="672770"/>
            <a:ext cx="4264293" cy="25017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0944"/>
    </mc:Choice>
    <mc:Fallback xmlns="">
      <p:transition spd="slow" advTm="70944"/>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51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CE711-3824-4E21-B0AC-E885D84414E6}"/>
              </a:ext>
            </a:extLst>
          </p:cNvPr>
          <p:cNvSpPr>
            <a:spLocks noGrp="1"/>
          </p:cNvSpPr>
          <p:nvPr>
            <p:ph type="title"/>
          </p:nvPr>
        </p:nvSpPr>
        <p:spPr>
          <a:xfrm>
            <a:off x="162844" y="220140"/>
            <a:ext cx="8520600" cy="572700"/>
          </a:xfrm>
        </p:spPr>
        <p:txBody>
          <a:bodyPr/>
          <a:lstStyle/>
          <a:p>
            <a:r>
              <a:rPr lang="en-US" dirty="0"/>
              <a:t>6. Communication and cognitive strategies</a:t>
            </a:r>
          </a:p>
        </p:txBody>
      </p:sp>
      <p:sp>
        <p:nvSpPr>
          <p:cNvPr id="3" name="Text Placeholder 2">
            <a:extLst>
              <a:ext uri="{FF2B5EF4-FFF2-40B4-BE49-F238E27FC236}">
                <a16:creationId xmlns:a16="http://schemas.microsoft.com/office/drawing/2014/main" id="{FAAB0186-B5F1-8D66-5183-C419292BD8A0}"/>
              </a:ext>
            </a:extLst>
          </p:cNvPr>
          <p:cNvSpPr>
            <a:spLocks noGrp="1"/>
          </p:cNvSpPr>
          <p:nvPr>
            <p:ph type="body" idx="1"/>
          </p:nvPr>
        </p:nvSpPr>
        <p:spPr>
          <a:xfrm>
            <a:off x="2432100" y="792840"/>
            <a:ext cx="6711899" cy="4130520"/>
          </a:xfrm>
        </p:spPr>
        <p:txBody>
          <a:bodyPr/>
          <a:lstStyle/>
          <a:p>
            <a:pPr marL="114300" indent="0">
              <a:buNone/>
            </a:pPr>
            <a:endParaRPr lang="en-US" dirty="0"/>
          </a:p>
          <a:p>
            <a:pPr>
              <a:lnSpc>
                <a:spcPct val="114999"/>
              </a:lnSpc>
            </a:pPr>
            <a:r>
              <a:rPr lang="en-CA" dirty="0">
                <a:solidFill>
                  <a:schemeClr val="tx1"/>
                </a:solidFill>
              </a:rPr>
              <a:t>Incorporating Augmentative and alternative communication (AAC), Supported Conversation with Adults with Aphasia (</a:t>
            </a:r>
            <a:r>
              <a:rPr lang="en" dirty="0">
                <a:solidFill>
                  <a:schemeClr val="tx1"/>
                </a:solidFill>
              </a:rPr>
              <a:t>SCA</a:t>
            </a:r>
            <a:r>
              <a:rPr lang="en" baseline="30000" dirty="0">
                <a:solidFill>
                  <a:schemeClr val="tx1"/>
                </a:solidFill>
              </a:rPr>
              <a:t>TM</a:t>
            </a:r>
            <a:r>
              <a:rPr lang="en-CA" dirty="0">
                <a:solidFill>
                  <a:schemeClr val="tx1"/>
                </a:solidFill>
              </a:rPr>
              <a:t>) and supported decision-making approaches to facilitate exploring ideas, making decisions and communication.</a:t>
            </a:r>
          </a:p>
          <a:p>
            <a:pPr marL="114300" indent="0">
              <a:lnSpc>
                <a:spcPct val="114999"/>
              </a:lnSpc>
              <a:buNone/>
            </a:pPr>
            <a:r>
              <a:rPr lang="en-CA" dirty="0">
                <a:solidFill>
                  <a:schemeClr val="tx1"/>
                </a:solidFill>
              </a:rPr>
              <a:t> </a:t>
            </a:r>
          </a:p>
          <a:p>
            <a:pPr>
              <a:lnSpc>
                <a:spcPct val="114999"/>
              </a:lnSpc>
            </a:pPr>
            <a:r>
              <a:rPr lang="en-CA" dirty="0">
                <a:solidFill>
                  <a:schemeClr val="tx1"/>
                </a:solidFill>
              </a:rPr>
              <a:t>These approaches included gestures, facial expressions, using short sentences, observing non-verbal cues, pausing, drawings, keywords, pictograms, rephrasing, summarizing, proposing alternatives, asking the same question on different occasions, </a:t>
            </a:r>
            <a:r>
              <a:rPr lang="en-US" dirty="0">
                <a:solidFill>
                  <a:schemeClr val="tx1"/>
                </a:solidFill>
              </a:rPr>
              <a:t>checking with supporters. </a:t>
            </a:r>
          </a:p>
        </p:txBody>
      </p:sp>
      <p:pic>
        <p:nvPicPr>
          <p:cNvPr id="4" name="Picture 4" descr="visual 5 point likert scale">
            <a:extLst>
              <a:ext uri="{FF2B5EF4-FFF2-40B4-BE49-F238E27FC236}">
                <a16:creationId xmlns:a16="http://schemas.microsoft.com/office/drawing/2014/main" id="{CBEFE1E4-67D8-2D15-606C-A95D7847BE80}"/>
              </a:ext>
            </a:extLst>
          </p:cNvPr>
          <p:cNvPicPr>
            <a:picLocks noChangeAspect="1"/>
          </p:cNvPicPr>
          <p:nvPr/>
        </p:nvPicPr>
        <p:blipFill>
          <a:blip r:embed="rId3"/>
          <a:stretch>
            <a:fillRect/>
          </a:stretch>
        </p:blipFill>
        <p:spPr>
          <a:xfrm>
            <a:off x="411836" y="2214054"/>
            <a:ext cx="1794295" cy="1127347"/>
          </a:xfrm>
          <a:prstGeom prst="rect">
            <a:avLst/>
          </a:prstGeom>
        </p:spPr>
      </p:pic>
      <p:grpSp>
        <p:nvGrpSpPr>
          <p:cNvPr id="5" name="Google Shape;278;p33" descr="hand with index finger pointing at a storyboard.">
            <a:extLst>
              <a:ext uri="{FF2B5EF4-FFF2-40B4-BE49-F238E27FC236}">
                <a16:creationId xmlns:a16="http://schemas.microsoft.com/office/drawing/2014/main" id="{91EA0128-F97B-7D4B-20FC-D6D009B73569}"/>
              </a:ext>
            </a:extLst>
          </p:cNvPr>
          <p:cNvGrpSpPr/>
          <p:nvPr/>
        </p:nvGrpSpPr>
        <p:grpSpPr>
          <a:xfrm rot="316835">
            <a:off x="637040" y="3308650"/>
            <a:ext cx="1446982" cy="1251088"/>
            <a:chOff x="2675033" y="3567446"/>
            <a:chExt cx="2639733" cy="2097658"/>
          </a:xfrm>
        </p:grpSpPr>
        <p:pic>
          <p:nvPicPr>
            <p:cNvPr id="6" name="Google Shape;279;p33">
              <a:extLst>
                <a:ext uri="{FF2B5EF4-FFF2-40B4-BE49-F238E27FC236}">
                  <a16:creationId xmlns:a16="http://schemas.microsoft.com/office/drawing/2014/main" id="{E71E3544-2339-B9FE-D57E-21DCE54C0D11}"/>
                </a:ext>
              </a:extLst>
            </p:cNvPr>
            <p:cNvPicPr preferRelativeResize="0"/>
            <p:nvPr/>
          </p:nvPicPr>
          <p:blipFill>
            <a:blip r:embed="rId4">
              <a:alphaModFix/>
            </a:blip>
            <a:stretch>
              <a:fillRect/>
            </a:stretch>
          </p:blipFill>
          <p:spPr>
            <a:xfrm rot="754298">
              <a:off x="2675033" y="4255730"/>
              <a:ext cx="2221100" cy="1409374"/>
            </a:xfrm>
            <a:prstGeom prst="rect">
              <a:avLst/>
            </a:prstGeom>
            <a:noFill/>
            <a:ln>
              <a:noFill/>
            </a:ln>
          </p:spPr>
        </p:pic>
        <p:pic>
          <p:nvPicPr>
            <p:cNvPr id="7" name="Google Shape;280;p33">
              <a:extLst>
                <a:ext uri="{FF2B5EF4-FFF2-40B4-BE49-F238E27FC236}">
                  <a16:creationId xmlns:a16="http://schemas.microsoft.com/office/drawing/2014/main" id="{FD997AAC-0C9F-3BD7-E25E-D80BD9D20AAD}"/>
                </a:ext>
              </a:extLst>
            </p:cNvPr>
            <p:cNvPicPr preferRelativeResize="0"/>
            <p:nvPr/>
          </p:nvPicPr>
          <p:blipFill rotWithShape="1">
            <a:blip r:embed="rId5">
              <a:alphaModFix/>
            </a:blip>
            <a:srcRect l="54340" t="40612" r="29217" b="14167"/>
            <a:stretch/>
          </p:blipFill>
          <p:spPr>
            <a:xfrm rot="843844">
              <a:off x="3007985" y="4212393"/>
              <a:ext cx="355472" cy="312176"/>
            </a:xfrm>
            <a:prstGeom prst="rect">
              <a:avLst/>
            </a:prstGeom>
            <a:noFill/>
            <a:ln>
              <a:noFill/>
            </a:ln>
          </p:spPr>
        </p:pic>
        <p:pic>
          <p:nvPicPr>
            <p:cNvPr id="8" name="Google Shape;281;p33">
              <a:extLst>
                <a:ext uri="{FF2B5EF4-FFF2-40B4-BE49-F238E27FC236}">
                  <a16:creationId xmlns:a16="http://schemas.microsoft.com/office/drawing/2014/main" id="{D8A8C592-14F7-7A9D-6A8F-D04846C58165}"/>
                </a:ext>
              </a:extLst>
            </p:cNvPr>
            <p:cNvPicPr preferRelativeResize="0"/>
            <p:nvPr/>
          </p:nvPicPr>
          <p:blipFill>
            <a:blip r:embed="rId6">
              <a:alphaModFix/>
            </a:blip>
            <a:stretch>
              <a:fillRect/>
            </a:stretch>
          </p:blipFill>
          <p:spPr>
            <a:xfrm rot="-977586">
              <a:off x="3648503" y="3567446"/>
              <a:ext cx="1666263" cy="1249693"/>
            </a:xfrm>
            <a:prstGeom prst="rect">
              <a:avLst/>
            </a:prstGeom>
            <a:noFill/>
            <a:ln>
              <a:noFill/>
            </a:ln>
          </p:spPr>
        </p:pic>
        <p:pic>
          <p:nvPicPr>
            <p:cNvPr id="9" name="Google Shape;282;p33">
              <a:extLst>
                <a:ext uri="{FF2B5EF4-FFF2-40B4-BE49-F238E27FC236}">
                  <a16:creationId xmlns:a16="http://schemas.microsoft.com/office/drawing/2014/main" id="{64CDAE0F-17D9-35EC-F7C0-812C170B2292}"/>
                </a:ext>
              </a:extLst>
            </p:cNvPr>
            <p:cNvPicPr preferRelativeResize="0"/>
            <p:nvPr/>
          </p:nvPicPr>
          <p:blipFill rotWithShape="1">
            <a:blip r:embed="rId5">
              <a:alphaModFix/>
            </a:blip>
            <a:srcRect l="-333" t="12807" r="84953" b="32104"/>
            <a:stretch/>
          </p:blipFill>
          <p:spPr>
            <a:xfrm rot="843863">
              <a:off x="3723879" y="4328708"/>
              <a:ext cx="332510" cy="380293"/>
            </a:xfrm>
            <a:prstGeom prst="rect">
              <a:avLst/>
            </a:prstGeom>
            <a:noFill/>
            <a:ln>
              <a:noFill/>
            </a:ln>
          </p:spPr>
        </p:pic>
      </p:grpSp>
      <p:sp>
        <p:nvSpPr>
          <p:cNvPr id="10" name="Speech Bubble: Rectangle with Corners Rounded 9" descr="Speech bubble that says &quot;So, the best part was travelling with your best friend?&quot;&#10;">
            <a:extLst>
              <a:ext uri="{FF2B5EF4-FFF2-40B4-BE49-F238E27FC236}">
                <a16:creationId xmlns:a16="http://schemas.microsoft.com/office/drawing/2014/main" id="{0938808D-E5D7-D66F-FEC1-34F36EB462EF}"/>
              </a:ext>
            </a:extLst>
          </p:cNvPr>
          <p:cNvSpPr/>
          <p:nvPr/>
        </p:nvSpPr>
        <p:spPr>
          <a:xfrm>
            <a:off x="513272" y="877598"/>
            <a:ext cx="1628235" cy="1064337"/>
          </a:xfrm>
          <a:prstGeom prst="wedgeRoundRectCallout">
            <a:avLst>
              <a:gd name="adj1" fmla="val 52304"/>
              <a:gd name="adj2" fmla="val 7223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cs typeface="Arial"/>
              </a:rPr>
              <a:t>So, the best part was travelling with your best friend?</a:t>
            </a:r>
          </a:p>
        </p:txBody>
      </p:sp>
    </p:spTree>
    <p:extLst>
      <p:ext uri="{BB962C8B-B14F-4D97-AF65-F5344CB8AC3E}">
        <p14:creationId xmlns:p14="http://schemas.microsoft.com/office/powerpoint/2010/main" val="2397672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6" name="Google Shape;306;p36"/>
          <p:cNvPicPr preferRelativeResize="0"/>
          <p:nvPr/>
        </p:nvPicPr>
        <p:blipFill>
          <a:blip r:embed="rId3">
            <a:alphaModFix/>
          </a:blip>
          <a:stretch>
            <a:fillRect/>
          </a:stretch>
        </p:blipFill>
        <p:spPr>
          <a:xfrm>
            <a:off x="3768459" y="2945035"/>
            <a:ext cx="1969420" cy="888989"/>
          </a:xfrm>
          <a:prstGeom prst="rect">
            <a:avLst/>
          </a:prstGeom>
          <a:noFill/>
          <a:ln>
            <a:noFill/>
          </a:ln>
        </p:spPr>
      </p:pic>
      <p:pic>
        <p:nvPicPr>
          <p:cNvPr id="3" name="Picture 3" descr="Twelve pictograms illustrate different creative activities.">
            <a:extLst>
              <a:ext uri="{FF2B5EF4-FFF2-40B4-BE49-F238E27FC236}">
                <a16:creationId xmlns:a16="http://schemas.microsoft.com/office/drawing/2014/main" id="{20C1615D-FB93-70A6-78AD-3D167A067F12}"/>
              </a:ext>
            </a:extLst>
          </p:cNvPr>
          <p:cNvPicPr>
            <a:picLocks noChangeAspect="1"/>
          </p:cNvPicPr>
          <p:nvPr/>
        </p:nvPicPr>
        <p:blipFill>
          <a:blip r:embed="rId4"/>
          <a:stretch>
            <a:fillRect/>
          </a:stretch>
        </p:blipFill>
        <p:spPr>
          <a:xfrm>
            <a:off x="-69011" y="438419"/>
            <a:ext cx="2057400" cy="3209925"/>
          </a:xfrm>
          <a:prstGeom prst="rect">
            <a:avLst/>
          </a:prstGeom>
        </p:spPr>
      </p:pic>
      <p:pic>
        <p:nvPicPr>
          <p:cNvPr id="4" name="Picture 4" descr="Twelve pictograms illustrate different sports.">
            <a:extLst>
              <a:ext uri="{FF2B5EF4-FFF2-40B4-BE49-F238E27FC236}">
                <a16:creationId xmlns:a16="http://schemas.microsoft.com/office/drawing/2014/main" id="{F70FC630-9904-F001-98BD-E08B3633FBCF}"/>
              </a:ext>
            </a:extLst>
          </p:cNvPr>
          <p:cNvPicPr>
            <a:picLocks noChangeAspect="1"/>
          </p:cNvPicPr>
          <p:nvPr/>
        </p:nvPicPr>
        <p:blipFill>
          <a:blip r:embed="rId5"/>
          <a:stretch>
            <a:fillRect/>
          </a:stretch>
        </p:blipFill>
        <p:spPr>
          <a:xfrm>
            <a:off x="-46886" y="2827487"/>
            <a:ext cx="2009775" cy="3219450"/>
          </a:xfrm>
          <a:prstGeom prst="rect">
            <a:avLst/>
          </a:prstGeom>
        </p:spPr>
      </p:pic>
      <p:pic>
        <p:nvPicPr>
          <p:cNvPr id="5" name="Picture 5" descr="Twelve pictograms illustrate different relationships (e.g., family, friendship, intimate).">
            <a:extLst>
              <a:ext uri="{FF2B5EF4-FFF2-40B4-BE49-F238E27FC236}">
                <a16:creationId xmlns:a16="http://schemas.microsoft.com/office/drawing/2014/main" id="{A167F020-E30E-B47F-7D54-779A1736F557}"/>
              </a:ext>
            </a:extLst>
          </p:cNvPr>
          <p:cNvPicPr>
            <a:picLocks noChangeAspect="1"/>
          </p:cNvPicPr>
          <p:nvPr/>
        </p:nvPicPr>
        <p:blipFill>
          <a:blip r:embed="rId6"/>
          <a:stretch>
            <a:fillRect/>
          </a:stretch>
        </p:blipFill>
        <p:spPr>
          <a:xfrm>
            <a:off x="7141054" y="448933"/>
            <a:ext cx="2000250" cy="3124200"/>
          </a:xfrm>
          <a:prstGeom prst="rect">
            <a:avLst/>
          </a:prstGeom>
        </p:spPr>
      </p:pic>
      <p:pic>
        <p:nvPicPr>
          <p:cNvPr id="6" name="Picture 6" descr="Twelve pictograms illustrate different professional relationships (e.g., doctor, teacher, support worker).">
            <a:extLst>
              <a:ext uri="{FF2B5EF4-FFF2-40B4-BE49-F238E27FC236}">
                <a16:creationId xmlns:a16="http://schemas.microsoft.com/office/drawing/2014/main" id="{82AB04AD-8BDB-F40E-FF6C-30B166E97535}"/>
              </a:ext>
            </a:extLst>
          </p:cNvPr>
          <p:cNvPicPr>
            <a:picLocks noChangeAspect="1"/>
          </p:cNvPicPr>
          <p:nvPr/>
        </p:nvPicPr>
        <p:blipFill>
          <a:blip r:embed="rId7"/>
          <a:stretch>
            <a:fillRect/>
          </a:stretch>
        </p:blipFill>
        <p:spPr>
          <a:xfrm>
            <a:off x="7147935" y="2685780"/>
            <a:ext cx="1971675" cy="3114675"/>
          </a:xfrm>
          <a:prstGeom prst="rect">
            <a:avLst/>
          </a:prstGeom>
        </p:spPr>
      </p:pic>
      <p:sp>
        <p:nvSpPr>
          <p:cNvPr id="2" name="Rectangle 1">
            <a:extLst>
              <a:ext uri="{FF2B5EF4-FFF2-40B4-BE49-F238E27FC236}">
                <a16:creationId xmlns:a16="http://schemas.microsoft.com/office/drawing/2014/main" id="{4AF2FBC1-4A76-9B44-B096-24B24ADAB7AC}"/>
              </a:ext>
            </a:extLst>
          </p:cNvPr>
          <p:cNvSpPr>
            <a:spLocks noChangeArrowheads="1"/>
          </p:cNvSpPr>
          <p:nvPr/>
        </p:nvSpPr>
        <p:spPr bwMode="auto">
          <a:xfrm>
            <a:off x="1908026" y="-29296444"/>
            <a:ext cx="3157425" cy="6671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400" b="0" i="1" u="none" strike="noStrike" cap="none" normalizeH="0" baseline="0">
                <a:ln>
                  <a:noFill/>
                </a:ln>
                <a:solidFill>
                  <a:srgbClr val="212121"/>
                </a:solidFill>
                <a:effectLst/>
                <a:latin typeface="Arial" panose="020B0604020202020204" pitchFamily="34" charset="0"/>
                <a:ea typeface="Lato" panose="020F0502020204030203" pitchFamily="34" charset="0"/>
              </a:rPr>
              <a:t>Maggie's video vignettes link to Social participation and Independence.</a:t>
            </a:r>
            <a:endParaRPr kumimoji="0" lang="fr-FR" altLang="fr-FR" sz="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800" b="0" i="0" u="none" strike="noStrike" cap="none" normalizeH="0" baseline="0">
                <a:ln>
                  <a:noFill/>
                </a:ln>
                <a:solidFill>
                  <a:schemeClr val="tx1"/>
                </a:solidFill>
                <a:effectLst/>
                <a:latin typeface="Arial" panose="020B0604020202020204" pitchFamily="34" charset="0"/>
              </a:rPr>
              <a:t>  </a:t>
            </a:r>
            <a:r>
              <a:rPr kumimoji="0" lang="fr-FR" altLang="fr-FR" sz="59700" b="0" i="0" u="none" strike="noStrike" cap="none" normalizeH="0" baseline="0">
                <a:ln>
                  <a:noFill/>
                </a:ln>
                <a:solidFill>
                  <a:schemeClr val="tx1"/>
                </a:solidFill>
                <a:effectLst/>
                <a:latin typeface="Arial" panose="020B0604020202020204" pitchFamily="34" charset="0"/>
              </a:rPr>
              <a:t>       </a:t>
            </a:r>
            <a:endParaRPr kumimoji="0" lang="fr-FR" altLang="fr-FR" sz="1800" b="0" i="0" u="none" strike="noStrike" cap="none" normalizeH="0" baseline="0">
              <a:ln>
                <a:noFill/>
              </a:ln>
              <a:solidFill>
                <a:schemeClr val="tx1"/>
              </a:solidFill>
              <a:effectLst/>
              <a:latin typeface="Arial" panose="020B0604020202020204" pitchFamily="34" charset="0"/>
            </a:endParaRPr>
          </a:p>
        </p:txBody>
      </p:sp>
      <p:pic>
        <p:nvPicPr>
          <p:cNvPr id="1026" name="Picture 2" descr="This illustration shows a wheel with eight sections. Each section represents a quality of life domain: 1) participation, 2) human rights and legal rights, 3) relationships, 4) material well-being, 5) emotional well-being, 6) physical well-being, 7) personal development and 8) self-determination and communication.">
            <a:extLst>
              <a:ext uri="{FF2B5EF4-FFF2-40B4-BE49-F238E27FC236}">
                <a16:creationId xmlns:a16="http://schemas.microsoft.com/office/drawing/2014/main" id="{1E7D5186-230A-A84C-9FED-9D934B3402B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68483" y="1141973"/>
            <a:ext cx="5188528" cy="3358605"/>
          </a:xfrm>
          <a:prstGeom prst="rect">
            <a:avLst/>
          </a:prstGeom>
          <a:noFill/>
          <a:extLst>
            <a:ext uri="{909E8E84-426E-40DD-AFC4-6F175D3DCCD1}">
              <a14:hiddenFill xmlns:a14="http://schemas.microsoft.com/office/drawing/2010/main">
                <a:solidFill>
                  <a:srgbClr val="FFFFFF"/>
                </a:solidFill>
              </a14:hiddenFill>
            </a:ext>
          </a:extLst>
        </p:spPr>
      </p:pic>
      <p:sp>
        <p:nvSpPr>
          <p:cNvPr id="305" name="Google Shape;305;p36"/>
          <p:cNvSpPr txBox="1"/>
          <p:nvPr/>
        </p:nvSpPr>
        <p:spPr>
          <a:xfrm>
            <a:off x="-71725" y="-44950"/>
            <a:ext cx="9322500" cy="597300"/>
          </a:xfrm>
          <a:prstGeom prst="rect">
            <a:avLst/>
          </a:prstGeom>
          <a:gradFill>
            <a:gsLst>
              <a:gs pos="0">
                <a:srgbClr val="F5D0D0"/>
              </a:gs>
              <a:gs pos="100000">
                <a:srgbClr val="D96868"/>
              </a:gs>
            </a:gsLst>
            <a:lin ang="5400012" scaled="0"/>
          </a:gra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7. Facilitating thinking and talking about a good life</a:t>
            </a:r>
            <a:endParaRPr sz="2400" dirty="0"/>
          </a:p>
        </p:txBody>
      </p:sp>
    </p:spTree>
  </p:cSld>
  <p:clrMapOvr>
    <a:masterClrMapping/>
  </p:clrMapOvr>
  <mc:AlternateContent xmlns:mc="http://schemas.openxmlformats.org/markup-compatibility/2006" xmlns:p14="http://schemas.microsoft.com/office/powerpoint/2010/main">
    <mc:Choice Requires="p14">
      <p:transition spd="slow" p14:dur="2000" advTm="24905"/>
    </mc:Choice>
    <mc:Fallback xmlns="">
      <p:transition spd="slow" advTm="24905"/>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909A69-26D2-F471-DBA3-8B6544F34B38}"/>
              </a:ext>
            </a:extLst>
          </p:cNvPr>
          <p:cNvSpPr>
            <a:spLocks noGrp="1"/>
          </p:cNvSpPr>
          <p:nvPr>
            <p:ph type="body" idx="1"/>
          </p:nvPr>
        </p:nvSpPr>
        <p:spPr>
          <a:xfrm>
            <a:off x="-195102" y="-28718"/>
            <a:ext cx="8007259" cy="561968"/>
          </a:xfrm>
        </p:spPr>
        <p:txBody>
          <a:bodyPr/>
          <a:lstStyle/>
          <a:p>
            <a:r>
              <a:rPr lang="en-US" sz="2000" b="1" dirty="0"/>
              <a:t>8. Results of exploring a good life using audio/visual methods</a:t>
            </a:r>
          </a:p>
        </p:txBody>
      </p:sp>
      <p:pic>
        <p:nvPicPr>
          <p:cNvPr id="3" name="Picture 3" descr="This illustration shows a wheel with eight sections. Each section represents a quality of life domain. Small screen shots of the video vignettes are situated in their related quality of life domain. Most of the results are linked to participation and relationships.">
            <a:extLst>
              <a:ext uri="{FF2B5EF4-FFF2-40B4-BE49-F238E27FC236}">
                <a16:creationId xmlns:a16="http://schemas.microsoft.com/office/drawing/2014/main" id="{0F9C4072-05E4-D6B1-75BF-3F53077E03AA}"/>
              </a:ext>
            </a:extLst>
          </p:cNvPr>
          <p:cNvPicPr>
            <a:picLocks noChangeAspect="1"/>
          </p:cNvPicPr>
          <p:nvPr/>
        </p:nvPicPr>
        <p:blipFill>
          <a:blip r:embed="rId3"/>
          <a:stretch>
            <a:fillRect/>
          </a:stretch>
        </p:blipFill>
        <p:spPr>
          <a:xfrm>
            <a:off x="1119277" y="583859"/>
            <a:ext cx="7024057" cy="4558063"/>
          </a:xfrm>
          <a:prstGeom prst="rect">
            <a:avLst/>
          </a:prstGeom>
        </p:spPr>
      </p:pic>
    </p:spTree>
    <p:extLst>
      <p:ext uri="{BB962C8B-B14F-4D97-AF65-F5344CB8AC3E}">
        <p14:creationId xmlns:p14="http://schemas.microsoft.com/office/powerpoint/2010/main" val="3479052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367"/>
        <p:cNvGrpSpPr/>
        <p:nvPr/>
      </p:nvGrpSpPr>
      <p:grpSpPr>
        <a:xfrm>
          <a:off x="0" y="0"/>
          <a:ext cx="0" cy="0"/>
          <a:chOff x="0" y="0"/>
          <a:chExt cx="0" cy="0"/>
        </a:xfrm>
      </p:grpSpPr>
      <p:sp>
        <p:nvSpPr>
          <p:cNvPr id="373" name="Google Shape;373;p40"/>
          <p:cNvSpPr txBox="1"/>
          <p:nvPr/>
        </p:nvSpPr>
        <p:spPr>
          <a:xfrm>
            <a:off x="149854" y="-16984"/>
            <a:ext cx="2632902" cy="308690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9. Results </a:t>
            </a:r>
          </a:p>
          <a:p>
            <a:pPr marL="0" lvl="0" indent="0" algn="l" rtl="0">
              <a:spcBef>
                <a:spcPts val="0"/>
              </a:spcBef>
              <a:spcAft>
                <a:spcPts val="0"/>
              </a:spcAft>
              <a:buNone/>
            </a:pPr>
            <a:r>
              <a:rPr lang="en" sz="2400" dirty="0"/>
              <a:t>Julia’s video vignettes</a:t>
            </a:r>
          </a:p>
          <a:p>
            <a:pPr marL="0" lvl="0" indent="0" algn="l" rtl="0">
              <a:spcBef>
                <a:spcPts val="0"/>
              </a:spcBef>
              <a:spcAft>
                <a:spcPts val="0"/>
              </a:spcAft>
              <a:buNone/>
            </a:pPr>
            <a:endParaRPr lang="en" sz="2400" dirty="0"/>
          </a:p>
          <a:p>
            <a:r>
              <a:rPr lang="fr-CA" sz="1800" u="sng" dirty="0">
                <a:solidFill>
                  <a:schemeClr val="hlink"/>
                </a:solidFill>
                <a:hlinkClick r:id="rId3"/>
              </a:rPr>
              <a:t>https://sites.google.com/view/julia-tuschak/home</a:t>
            </a:r>
            <a:endParaRPr lang="fr-CA" sz="1800" dirty="0"/>
          </a:p>
          <a:p>
            <a:pPr marL="0" lvl="0" indent="0" algn="l" rtl="0">
              <a:spcBef>
                <a:spcPts val="0"/>
              </a:spcBef>
              <a:spcAft>
                <a:spcPts val="0"/>
              </a:spcAft>
              <a:buNone/>
            </a:pPr>
            <a:endParaRPr sz="2400" dirty="0"/>
          </a:p>
        </p:txBody>
      </p:sp>
      <p:sp>
        <p:nvSpPr>
          <p:cNvPr id="375" name="Google Shape;375;p40"/>
          <p:cNvSpPr txBox="1"/>
          <p:nvPr/>
        </p:nvSpPr>
        <p:spPr>
          <a:xfrm>
            <a:off x="2460949" y="4349600"/>
            <a:ext cx="3742200" cy="343200"/>
          </a:xfrm>
          <a:prstGeom prst="rect">
            <a:avLst/>
          </a:prstGeom>
          <a:solidFill>
            <a:srgbClr val="FFFFFF"/>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200"/>
          </a:p>
        </p:txBody>
      </p:sp>
      <p:pic>
        <p:nvPicPr>
          <p:cNvPr id="4" name="Image 3" descr="Screenshot of Julia's video vignette website.">
            <a:hlinkClick r:id="rId3"/>
            <a:extLst>
              <a:ext uri="{FF2B5EF4-FFF2-40B4-BE49-F238E27FC236}">
                <a16:creationId xmlns:a16="http://schemas.microsoft.com/office/drawing/2014/main" id="{BF7574F7-86B3-DA47-AA73-5D746D44E61B}"/>
              </a:ext>
            </a:extLst>
          </p:cNvPr>
          <p:cNvPicPr>
            <a:picLocks noChangeAspect="1"/>
          </p:cNvPicPr>
          <p:nvPr/>
        </p:nvPicPr>
        <p:blipFill>
          <a:blip r:embed="rId4"/>
          <a:stretch>
            <a:fillRect/>
          </a:stretch>
        </p:blipFill>
        <p:spPr>
          <a:xfrm>
            <a:off x="3467100" y="135579"/>
            <a:ext cx="5052424" cy="4981485"/>
          </a:xfrm>
          <a:prstGeom prst="rect">
            <a:avLst/>
          </a:prstGeom>
        </p:spPr>
      </p:pic>
      <p:pic>
        <p:nvPicPr>
          <p:cNvPr id="6" name="Image 5" descr="Picture of Julia sitting at a table. She is thinking and writing. A laptop, video camera, notepad and visual aid are on the table.&#10;">
            <a:extLst>
              <a:ext uri="{FF2B5EF4-FFF2-40B4-BE49-F238E27FC236}">
                <a16:creationId xmlns:a16="http://schemas.microsoft.com/office/drawing/2014/main" id="{A24EFD9E-DC34-D145-8E74-D134366C408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683" y="2634130"/>
            <a:ext cx="2745105" cy="20586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71094"/>
    </mc:Choice>
    <mc:Fallback xmlns="">
      <p:transition spd="slow" advTm="71094"/>
    </mc:Fallback>
  </mc:AlternateContent>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TotalTime>
  <Words>3306</Words>
  <Application>Microsoft Macintosh PowerPoint</Application>
  <PresentationFormat>Affichage à l'écran (16:9)</PresentationFormat>
  <Paragraphs>231</Paragraphs>
  <Slides>12</Slides>
  <Notes>12</Notes>
  <HiddenSlides>0</HiddenSlides>
  <MMClips>0</MMClips>
  <ScaleCrop>false</ScaleCrop>
  <HeadingPairs>
    <vt:vector size="6" baseType="variant">
      <vt:variant>
        <vt:lpstr>Polices utilisées</vt:lpstr>
      </vt:variant>
      <vt:variant>
        <vt:i4>1</vt:i4>
      </vt:variant>
      <vt:variant>
        <vt:lpstr>Thème</vt:lpstr>
      </vt:variant>
      <vt:variant>
        <vt:i4>2</vt:i4>
      </vt:variant>
      <vt:variant>
        <vt:lpstr>Titres des diapositives</vt:lpstr>
      </vt:variant>
      <vt:variant>
        <vt:i4>12</vt:i4>
      </vt:variant>
    </vt:vector>
  </HeadingPairs>
  <TitlesOfParts>
    <vt:vector size="15" baseType="lpstr">
      <vt:lpstr>Arial</vt:lpstr>
      <vt:lpstr>Simple Light</vt:lpstr>
      <vt:lpstr>Simple Light</vt:lpstr>
      <vt:lpstr> 1. My name is Josée Boulanger, I have long reddish wavy hair, I am wearing glasses and I use the pronouns she-her. I am a PhD candidate at the School of Rehabilitation Sciences at the University of Ottawa and much of my work has been inspired by my younger brother Stéphane who was labelled as having an intellectual disability and who loved to connect with people and used whatever techniques necessary to communicate with people.  Today I am talking to you from Rockland, Ontario, a small town east of Ottawa located within the unceded unsurrendered Algonquin, Anishinabek territory.    If you have any questions about my presentation or ideas for collaborating, you can reach me at josee.boulanger@uottawa.ca I am also happy to share with you any of the material I will soon discuss. I have provided a verbatim transcript of this presentation to the organizers as well as a description of the video vignettes I have chosen to present.  Please feel free to get up and move around during my presentation.      </vt:lpstr>
      <vt:lpstr>Présentation PowerPoint</vt:lpstr>
      <vt:lpstr>Présentation PowerPoint</vt:lpstr>
      <vt:lpstr>Présentation PowerPoint</vt:lpstr>
      <vt:lpstr>Présentation PowerPoint</vt:lpstr>
      <vt:lpstr>6. Communication and cognitive strategies</vt:lpstr>
      <vt:lpstr>Présentation PowerPoint</vt:lpstr>
      <vt:lpstr>Présentation PowerPoint</vt:lpstr>
      <vt:lpstr>Présentation PowerPoint</vt:lpstr>
      <vt:lpstr>10. Results Maggie’s video vignettes  https://sites.google.com/view/maggie-hart/accueil </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cp:lastModifiedBy>Josée Boulanger</cp:lastModifiedBy>
  <cp:revision>3</cp:revision>
  <dcterms:modified xsi:type="dcterms:W3CDTF">2022-04-11T18:35:01Z</dcterms:modified>
</cp:coreProperties>
</file>