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ti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8" r:id="rId1"/>
  </p:sldMasterIdLst>
  <p:notesMasterIdLst>
    <p:notesMasterId r:id="rId55"/>
  </p:notesMasterIdLst>
  <p:sldIdLst>
    <p:sldId id="256" r:id="rId2"/>
    <p:sldId id="258" r:id="rId3"/>
    <p:sldId id="259" r:id="rId4"/>
    <p:sldId id="261" r:id="rId5"/>
    <p:sldId id="303" r:id="rId6"/>
    <p:sldId id="309" r:id="rId7"/>
    <p:sldId id="304" r:id="rId8"/>
    <p:sldId id="269" r:id="rId9"/>
    <p:sldId id="299" r:id="rId10"/>
    <p:sldId id="305" r:id="rId11"/>
    <p:sldId id="297" r:id="rId12"/>
    <p:sldId id="298" r:id="rId13"/>
    <p:sldId id="300" r:id="rId14"/>
    <p:sldId id="310" r:id="rId15"/>
    <p:sldId id="312" r:id="rId16"/>
    <p:sldId id="311" r:id="rId17"/>
    <p:sldId id="301" r:id="rId18"/>
    <p:sldId id="314" r:id="rId19"/>
    <p:sldId id="315" r:id="rId20"/>
    <p:sldId id="318" r:id="rId21"/>
    <p:sldId id="319" r:id="rId22"/>
    <p:sldId id="333" r:id="rId23"/>
    <p:sldId id="320" r:id="rId24"/>
    <p:sldId id="316" r:id="rId25"/>
    <p:sldId id="321" r:id="rId26"/>
    <p:sldId id="323" r:id="rId27"/>
    <p:sldId id="322" r:id="rId28"/>
    <p:sldId id="317" r:id="rId29"/>
    <p:sldId id="327" r:id="rId30"/>
    <p:sldId id="324" r:id="rId31"/>
    <p:sldId id="326" r:id="rId32"/>
    <p:sldId id="325" r:id="rId33"/>
    <p:sldId id="328" r:id="rId34"/>
    <p:sldId id="330" r:id="rId35"/>
    <p:sldId id="329" r:id="rId36"/>
    <p:sldId id="332" r:id="rId37"/>
    <p:sldId id="331" r:id="rId38"/>
    <p:sldId id="334" r:id="rId39"/>
    <p:sldId id="337" r:id="rId40"/>
    <p:sldId id="335" r:id="rId41"/>
    <p:sldId id="336" r:id="rId42"/>
    <p:sldId id="340" r:id="rId43"/>
    <p:sldId id="339" r:id="rId44"/>
    <p:sldId id="338" r:id="rId45"/>
    <p:sldId id="302" r:id="rId46"/>
    <p:sldId id="341" r:id="rId47"/>
    <p:sldId id="313" r:id="rId48"/>
    <p:sldId id="306" r:id="rId49"/>
    <p:sldId id="307" r:id="rId50"/>
    <p:sldId id="308" r:id="rId51"/>
    <p:sldId id="342" r:id="rId52"/>
    <p:sldId id="279" r:id="rId53"/>
    <p:sldId id="278" r:id="rId54"/>
  </p:sldIdLst>
  <p:sldSz cx="9144000" cy="5143500" type="screen16x9"/>
  <p:notesSz cx="6858000" cy="9144000"/>
  <p:embeddedFontLst>
    <p:embeddedFont>
      <p:font typeface="Calibri" panose="020F0502020204030204" pitchFamily="34" charset="0"/>
      <p:regular r:id="rId56"/>
      <p:bold r:id="rId57"/>
      <p:italic r:id="rId58"/>
      <p:boldItalic r:id="rId59"/>
    </p:embeddedFont>
    <p:embeddedFont>
      <p:font typeface="Catamaran" pitchFamily="2" charset="77"/>
      <p:regular r:id="rId60"/>
      <p:bold r:id="rId61"/>
    </p:embeddedFont>
    <p:embeddedFont>
      <p:font typeface="Catamaran Thin" pitchFamily="2" charset="77"/>
      <p:regular r:id="rId62"/>
      <p:bold r:id="rId6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6D6D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3EC2C83-4F27-46E9-AB52-EA9CB43B9D6F}">
  <a:tblStyle styleId="{93EC2C83-4F27-46E9-AB52-EA9CB43B9D6F}"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477553AC-1573-4A18-AE2D-678138A4FA22}" styleName="Table_1">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41"/>
    <p:restoredTop sz="75213"/>
  </p:normalViewPr>
  <p:slideViewPr>
    <p:cSldViewPr snapToGrid="0" snapToObjects="1">
      <p:cViewPr>
        <p:scale>
          <a:sx n="108" d="100"/>
          <a:sy n="108" d="100"/>
        </p:scale>
        <p:origin x="1224" y="384"/>
      </p:cViewPr>
      <p:guideLst/>
    </p:cSldViewPr>
  </p:slideViewPr>
  <p:notesTextViewPr>
    <p:cViewPr>
      <p:scale>
        <a:sx n="135" d="100"/>
        <a:sy n="135" d="100"/>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63" Type="http://schemas.openxmlformats.org/officeDocument/2006/relationships/font" Target="fonts/font8.fntdata"/><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font" Target="fonts/font3.fntdata"/><Relationship Id="rId66"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font" Target="fonts/font6.fntdata"/><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font" Target="fonts/font1.fntdata"/><Relationship Id="rId64"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font" Target="fonts/font4.fntdata"/><Relationship Id="rId6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font" Target="fonts/font7.fnt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font" Target="fonts/font2.fntdata"/><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font" Target="fonts/font5.fntdata"/><Relationship Id="rId6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
        <p:cNvGrpSpPr/>
        <p:nvPr/>
      </p:nvGrpSpPr>
      <p:grpSpPr>
        <a:xfrm>
          <a:off x="0" y="0"/>
          <a:ext cx="0" cy="0"/>
          <a:chOff x="0" y="0"/>
          <a:chExt cx="0" cy="0"/>
        </a:xfrm>
      </p:grpSpPr>
      <p:sp>
        <p:nvSpPr>
          <p:cNvPr id="195" name="Google Shape;195;g35f391192_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6" name="Google Shape;196;g35f391192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CA" sz="1200" dirty="0"/>
              <a:t>This presentation is titled: </a:t>
            </a:r>
            <a:r>
              <a:rPr lang="en" sz="1200" dirty="0"/>
              <a:t>Let’s Listen: What do Caregivers Have to say About Reducing Their Autistic Child’s Needle Fear and Pain?</a:t>
            </a:r>
          </a:p>
          <a:p>
            <a:pPr marL="0" lvl="0" indent="0" algn="l" rtl="0">
              <a:spcBef>
                <a:spcPts val="0"/>
              </a:spcBef>
              <a:spcAft>
                <a:spcPts val="0"/>
              </a:spcAft>
              <a:buNone/>
            </a:pPr>
            <a:endParaRPr lang="en" sz="1200" dirty="0"/>
          </a:p>
          <a:p>
            <a:pPr marL="0" lvl="0" indent="0" algn="l" rtl="0">
              <a:spcBef>
                <a:spcPts val="0"/>
              </a:spcBef>
              <a:spcAft>
                <a:spcPts val="0"/>
              </a:spcAft>
              <a:buNone/>
            </a:pPr>
            <a:r>
              <a:rPr lang="en" sz="1200" dirty="0"/>
              <a:t>I'd like to thank the Autism Scholars Award for supporting this research as well as the Pediatric Pain Health and Communication Lab directed by my supervisor Dr. Meghan McMurtry. </a:t>
            </a:r>
            <a:endParaRPr sz="1200"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Google Shape;236;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7" name="Google Shape;237;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CA" sz="1100" b="0" i="0" u="none" strike="noStrike" cap="none" dirty="0">
                <a:solidFill>
                  <a:srgbClr val="000000"/>
                </a:solidFill>
                <a:effectLst/>
                <a:latin typeface="Arial"/>
                <a:ea typeface="Arial"/>
                <a:cs typeface="Arial"/>
                <a:sym typeface="Arial"/>
              </a:rPr>
              <a:t>The procedure involved me conducting virtual, semi-structured interviews with 20 Canadian primary caregivers of Autistic youth. </a:t>
            </a:r>
            <a:endParaRPr lang="en-CA" sz="1100" b="0" i="0" u="none" strike="noStrike" cap="none" dirty="0">
              <a:solidFill>
                <a:srgbClr val="000000"/>
              </a:solidFill>
              <a:effectLst/>
              <a:latin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CA" sz="1100" b="0" i="0" u="none" strike="noStrike" cap="none" dirty="0">
                <a:solidFill>
                  <a:srgbClr val="000000"/>
                </a:solidFill>
                <a:effectLst/>
                <a:latin typeface="Arial"/>
                <a:ea typeface="Arial"/>
                <a:cs typeface="Arial"/>
                <a:sym typeface="Arial"/>
              </a:rPr>
              <a:t>Interviews were transcribed verbatim and then analyzed by me.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CA" sz="1100" b="0" i="0" u="none" strike="noStrike" cap="none" dirty="0">
              <a:solidFill>
                <a:srgbClr val="000000"/>
              </a:solidFill>
              <a:effectLst/>
              <a:latin typeface="Arial"/>
              <a:ea typeface="Arial"/>
              <a:cs typeface="Arial"/>
              <a:sym typeface="Arial"/>
            </a:endParaRPr>
          </a:p>
          <a:p>
            <a:pPr marL="0" lvl="0" indent="0" algn="l" rtl="0">
              <a:spcBef>
                <a:spcPts val="0"/>
              </a:spcBef>
              <a:spcAft>
                <a:spcPts val="0"/>
              </a:spcAft>
              <a:buNone/>
            </a:pPr>
            <a:endParaRPr lang="en-CA" dirty="0"/>
          </a:p>
          <a:p>
            <a:pPr marL="0" lvl="0" indent="0" algn="l" rtl="0">
              <a:spcBef>
                <a:spcPts val="0"/>
              </a:spcBef>
              <a:spcAft>
                <a:spcPts val="0"/>
              </a:spcAft>
              <a:buNone/>
            </a:pPr>
            <a:endParaRPr dirty="0"/>
          </a:p>
        </p:txBody>
      </p:sp>
    </p:spTree>
    <p:extLst>
      <p:ext uri="{BB962C8B-B14F-4D97-AF65-F5344CB8AC3E}">
        <p14:creationId xmlns:p14="http://schemas.microsoft.com/office/powerpoint/2010/main" val="29521361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g3606f1c2d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2" name="Google Shape;202;g3606f1c2d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Tx/>
              <a:buNone/>
              <a:tabLst/>
              <a:defRPr/>
            </a:pPr>
            <a:r>
              <a:rPr lang="en-CA" sz="1200" b="0" i="0" u="none" strike="noStrike" cap="none" dirty="0">
                <a:solidFill>
                  <a:srgbClr val="000000"/>
                </a:solidFill>
                <a:effectLst/>
                <a:latin typeface="Arial"/>
                <a:ea typeface="Arial"/>
                <a:cs typeface="Arial"/>
                <a:sym typeface="Arial"/>
              </a:rPr>
              <a:t>We chose to speak with caregivers as an initial needs assessment since caregivers are not only an informative source about their child’s needs, but also play a key role in supporting their child through painful procedures and as a liaison between their child and clinicians. </a:t>
            </a:r>
          </a:p>
          <a:p>
            <a:pPr marL="0" marR="0" lvl="0" indent="0" algn="l" defTabSz="914400" rtl="0" eaLnBrk="1" fontAlgn="auto" latinLnBrk="0" hangingPunct="1">
              <a:lnSpc>
                <a:spcPct val="100000"/>
              </a:lnSpc>
              <a:spcBef>
                <a:spcPts val="0"/>
              </a:spcBef>
              <a:spcAft>
                <a:spcPts val="0"/>
              </a:spcAft>
              <a:buClr>
                <a:srgbClr val="000000"/>
              </a:buClr>
              <a:buSzPts val="1400"/>
              <a:buFontTx/>
              <a:buNone/>
              <a:tabLst/>
              <a:defRPr/>
            </a:pPr>
            <a:endParaRPr lang="en-CA" sz="1200" b="0" i="0" u="none" strike="noStrike" cap="none" dirty="0">
              <a:solidFill>
                <a:srgbClr val="000000"/>
              </a:solidFill>
              <a:effectLst/>
              <a:latin typeface="Arial"/>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Pts val="1400"/>
              <a:buFontTx/>
              <a:buNone/>
              <a:tabLst/>
              <a:defRPr/>
            </a:pPr>
            <a:r>
              <a:rPr lang="en-CA" sz="1200" b="0" i="0" u="none" strike="noStrike" cap="none" dirty="0">
                <a:solidFill>
                  <a:srgbClr val="000000"/>
                </a:solidFill>
                <a:effectLst/>
                <a:latin typeface="Arial"/>
                <a:ea typeface="Arial"/>
                <a:cs typeface="Arial"/>
                <a:sym typeface="Arial"/>
              </a:rPr>
              <a:t>The sample comprised of 2 fathers and 18 mothers most of whom were </a:t>
            </a:r>
            <a:r>
              <a:rPr lang="en-US" sz="1200" b="0" i="0" u="none" strike="noStrike" cap="none" dirty="0">
                <a:solidFill>
                  <a:srgbClr val="000000"/>
                </a:solidFill>
                <a:effectLst/>
                <a:latin typeface="Arial"/>
                <a:ea typeface="Arial"/>
                <a:cs typeface="Arial"/>
                <a:sym typeface="Arial"/>
              </a:rPr>
              <a:t>from Ontario. Caregiver age was 41 years on average. </a:t>
            </a:r>
            <a:endParaRPr lang="en-CA" sz="1200" b="0" i="0" u="none" strike="noStrike" cap="none" dirty="0">
              <a:solidFill>
                <a:srgbClr val="000000"/>
              </a:solidFill>
              <a:effectLst/>
              <a:latin typeface="Arial"/>
              <a:ea typeface="Arial"/>
              <a:cs typeface="Arial"/>
              <a:sym typeface="Arial"/>
            </a:endParaRPr>
          </a:p>
        </p:txBody>
      </p:sp>
    </p:spTree>
    <p:extLst>
      <p:ext uri="{BB962C8B-B14F-4D97-AF65-F5344CB8AC3E}">
        <p14:creationId xmlns:p14="http://schemas.microsoft.com/office/powerpoint/2010/main" val="38478036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g3606f1c2d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2" name="Google Shape;202;g3606f1c2d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39700" indent="0">
              <a:buFontTx/>
              <a:buNone/>
            </a:pPr>
            <a:r>
              <a:rPr lang="en-CA" sz="1200" b="0" i="0" u="none" strike="noStrike" cap="none" dirty="0">
                <a:solidFill>
                  <a:srgbClr val="000000"/>
                </a:solidFill>
                <a:effectLst/>
                <a:latin typeface="Arial"/>
                <a:ea typeface="Arial"/>
                <a:cs typeface="Arial"/>
                <a:sym typeface="Arial"/>
              </a:rPr>
              <a:t>The children who were being discussed had an average age of 10 years.</a:t>
            </a:r>
          </a:p>
          <a:p>
            <a:pPr marL="139700" indent="0">
              <a:buFontTx/>
              <a:buNone/>
            </a:pPr>
            <a:endParaRPr lang="en-CA" sz="1200" b="0" i="0" u="none" strike="noStrike" cap="none" dirty="0">
              <a:solidFill>
                <a:srgbClr val="000000"/>
              </a:solidFill>
              <a:effectLst/>
              <a:latin typeface="Arial"/>
              <a:ea typeface="Arial"/>
              <a:cs typeface="Arial"/>
              <a:sym typeface="Arial"/>
            </a:endParaRPr>
          </a:p>
          <a:p>
            <a:pPr marL="139700" indent="0">
              <a:buFontTx/>
              <a:buNone/>
            </a:pPr>
            <a:r>
              <a:rPr lang="en-CA" sz="1200" b="0" i="0" u="none" strike="noStrike" cap="none" dirty="0">
                <a:solidFill>
                  <a:srgbClr val="000000"/>
                </a:solidFill>
                <a:effectLst/>
                <a:latin typeface="Arial"/>
                <a:ea typeface="Arial"/>
                <a:cs typeface="Arial"/>
                <a:sym typeface="Arial"/>
              </a:rPr>
              <a:t>Most children were said to communicate verbally, but ¼ communicate non-verbally and 2 who use verbal communication lose this ability when anxious. </a:t>
            </a:r>
          </a:p>
          <a:p>
            <a:pPr marL="139700" indent="0">
              <a:buFontTx/>
              <a:buNone/>
            </a:pPr>
            <a:endParaRPr lang="en-CA" sz="1200" b="0" i="0" u="none" strike="noStrike" cap="none" dirty="0">
              <a:solidFill>
                <a:srgbClr val="000000"/>
              </a:solidFill>
              <a:effectLst/>
              <a:latin typeface="Arial"/>
              <a:ea typeface="Arial"/>
              <a:cs typeface="Arial"/>
              <a:sym typeface="Arial"/>
            </a:endParaRPr>
          </a:p>
          <a:p>
            <a:pPr marL="139700" indent="0">
              <a:buFontTx/>
              <a:buNone/>
            </a:pPr>
            <a:r>
              <a:rPr lang="en-CA" sz="1200" b="0" i="0" u="none" strike="noStrike" cap="none" dirty="0">
                <a:solidFill>
                  <a:srgbClr val="000000"/>
                </a:solidFill>
                <a:effectLst/>
                <a:latin typeface="Arial"/>
                <a:ea typeface="Arial"/>
                <a:cs typeface="Arial"/>
                <a:sym typeface="Arial"/>
              </a:rPr>
              <a:t>Most were males with a high level of needle fear as assessed by a fear rating out of 10 and several follow up questions. </a:t>
            </a:r>
          </a:p>
          <a:p>
            <a:pPr marL="139700" indent="0">
              <a:buFontTx/>
              <a:buNone/>
            </a:pPr>
            <a:endParaRPr lang="en-CA" sz="1200" b="0" i="0" u="none" strike="noStrike" cap="none" dirty="0">
              <a:solidFill>
                <a:srgbClr val="000000"/>
              </a:solidFill>
              <a:effectLst/>
              <a:latin typeface="Arial"/>
              <a:ea typeface="Arial"/>
              <a:cs typeface="Arial"/>
              <a:sym typeface="Arial"/>
            </a:endParaRPr>
          </a:p>
          <a:p>
            <a:pPr marL="139700" indent="0">
              <a:buFontTx/>
              <a:buNone/>
            </a:pPr>
            <a:r>
              <a:rPr lang="en-CA" sz="1200" b="0" i="0" u="none" strike="noStrike" cap="none" dirty="0">
                <a:solidFill>
                  <a:srgbClr val="000000"/>
                </a:solidFill>
                <a:effectLst/>
                <a:latin typeface="Arial"/>
                <a:ea typeface="Arial"/>
                <a:cs typeface="Arial"/>
                <a:sym typeface="Arial"/>
              </a:rPr>
              <a:t>Most (12/20) were of a White-European ethnic background, but there was also representation of Asian, Caribbean, Indigenous, and Black, backgrounds. </a:t>
            </a:r>
          </a:p>
          <a:p>
            <a:pPr marL="139700" indent="0">
              <a:buFontTx/>
              <a:buNone/>
            </a:pPr>
            <a:endParaRPr lang="en-CA" sz="7200" b="0" i="0" u="none" strike="noStrike" cap="none" dirty="0">
              <a:solidFill>
                <a:srgbClr val="000000"/>
              </a:solidFill>
              <a:effectLst/>
              <a:latin typeface="Arial"/>
              <a:ea typeface="Arial"/>
              <a:cs typeface="Arial"/>
              <a:sym typeface="Arial"/>
            </a:endParaRPr>
          </a:p>
          <a:p>
            <a:pPr marL="0" lvl="0" indent="0" algn="l" rtl="0">
              <a:spcBef>
                <a:spcPts val="0"/>
              </a:spcBef>
              <a:spcAft>
                <a:spcPts val="0"/>
              </a:spcAft>
              <a:buNone/>
            </a:pPr>
            <a:endParaRPr sz="13800" dirty="0"/>
          </a:p>
        </p:txBody>
      </p:sp>
    </p:spTree>
    <p:extLst>
      <p:ext uri="{BB962C8B-B14F-4D97-AF65-F5344CB8AC3E}">
        <p14:creationId xmlns:p14="http://schemas.microsoft.com/office/powerpoint/2010/main" val="4734036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4" name="Google Shape;224;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CA" sz="1200" b="0" i="0" u="none" strike="noStrike" cap="none" dirty="0">
                <a:solidFill>
                  <a:srgbClr val="000000"/>
                </a:solidFill>
                <a:effectLst/>
                <a:latin typeface="Arial"/>
                <a:ea typeface="Arial"/>
                <a:cs typeface="Arial"/>
                <a:sym typeface="Arial"/>
              </a:rPr>
              <a:t>How did we analyze the open-ended interview responses</a:t>
            </a:r>
            <a:r>
              <a:rPr lang="en-CA" sz="1100" b="0" i="0" u="none" strike="noStrike" cap="none" dirty="0">
                <a:solidFill>
                  <a:srgbClr val="000000"/>
                </a:solidFill>
                <a:effectLst/>
                <a:latin typeface="Arial"/>
                <a:ea typeface="Arial"/>
                <a:cs typeface="Arial"/>
                <a:sym typeface="Arial"/>
              </a:rPr>
              <a:t>?</a:t>
            </a:r>
          </a:p>
          <a:p>
            <a:pPr marL="0" lvl="0" indent="0" algn="l" rtl="0">
              <a:spcBef>
                <a:spcPts val="0"/>
              </a:spcBef>
              <a:spcAft>
                <a:spcPts val="0"/>
              </a:spcAft>
              <a:buNone/>
            </a:pPr>
            <a:endParaRPr dirty="0"/>
          </a:p>
        </p:txBody>
      </p:sp>
    </p:spTree>
    <p:extLst>
      <p:ext uri="{BB962C8B-B14F-4D97-AF65-F5344CB8AC3E}">
        <p14:creationId xmlns:p14="http://schemas.microsoft.com/office/powerpoint/2010/main" val="15177622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457200" marR="0" lvl="0" indent="-317500" algn="l" defTabSz="914400" rtl="0" eaLnBrk="1" fontAlgn="auto" latinLnBrk="0" hangingPunct="1">
              <a:lnSpc>
                <a:spcPct val="100000"/>
              </a:lnSpc>
              <a:spcBef>
                <a:spcPts val="0"/>
              </a:spcBef>
              <a:spcAft>
                <a:spcPts val="0"/>
              </a:spcAft>
              <a:buClr>
                <a:srgbClr val="000000"/>
              </a:buClr>
              <a:buSzPts val="1400"/>
              <a:buFont typeface="Arial" panose="020B0604020202020204" pitchFamily="34" charset="0"/>
              <a:buChar char="•"/>
              <a:tabLst/>
              <a:defRPr/>
            </a:pPr>
            <a:r>
              <a:rPr lang="en-CA" sz="1100" b="0" i="0" u="none" strike="noStrike" cap="none" dirty="0">
                <a:solidFill>
                  <a:srgbClr val="000000"/>
                </a:solidFill>
                <a:effectLst/>
                <a:latin typeface="Arial"/>
                <a:ea typeface="Arial"/>
                <a:cs typeface="Arial"/>
                <a:sym typeface="Arial"/>
              </a:rPr>
              <a:t>Thematic Analysis was used as a method for identifying, analyzing, and reporting themes AKA patterns within data (Braun &amp; Clarke, 2006; Morse &amp; Field, 2005). </a:t>
            </a:r>
          </a:p>
          <a:p>
            <a:pPr marL="457200" marR="0" lvl="0" indent="-317500" algn="l" defTabSz="914400" rtl="0" eaLnBrk="1" fontAlgn="auto" latinLnBrk="0" hangingPunct="1">
              <a:lnSpc>
                <a:spcPct val="100000"/>
              </a:lnSpc>
              <a:spcBef>
                <a:spcPts val="0"/>
              </a:spcBef>
              <a:spcAft>
                <a:spcPts val="0"/>
              </a:spcAft>
              <a:buClr>
                <a:srgbClr val="000000"/>
              </a:buClr>
              <a:buSzPts val="1400"/>
              <a:buFont typeface="Arial" panose="020B0604020202020204" pitchFamily="34" charset="0"/>
              <a:buChar char="•"/>
              <a:tabLst/>
              <a:defRPr/>
            </a:pPr>
            <a:r>
              <a:rPr lang="en-CA" sz="1100" b="0" i="0" u="none" strike="noStrike" cap="none" dirty="0">
                <a:solidFill>
                  <a:srgbClr val="000000"/>
                </a:solidFill>
                <a:effectLst/>
                <a:latin typeface="Arial"/>
                <a:ea typeface="Arial"/>
                <a:cs typeface="Arial"/>
                <a:sym typeface="Arial"/>
              </a:rPr>
              <a:t>Given the dearth of research on this topic as well as the exploratory nature of the work, </a:t>
            </a:r>
            <a:r>
              <a:rPr lang="en-CA" sz="1100" b="1" i="0" u="none" strike="noStrike" cap="none" dirty="0">
                <a:solidFill>
                  <a:srgbClr val="000000"/>
                </a:solidFill>
                <a:effectLst/>
                <a:latin typeface="Arial"/>
                <a:ea typeface="Arial"/>
                <a:cs typeface="Arial"/>
                <a:sym typeface="Arial"/>
              </a:rPr>
              <a:t>no specific hypotheses </a:t>
            </a:r>
            <a:r>
              <a:rPr lang="en-CA" sz="1100" b="0" i="0" u="none" strike="noStrike" cap="none" dirty="0">
                <a:solidFill>
                  <a:srgbClr val="000000"/>
                </a:solidFill>
                <a:effectLst/>
                <a:latin typeface="Arial"/>
                <a:ea typeface="Arial"/>
                <a:cs typeface="Arial"/>
                <a:sym typeface="Arial"/>
              </a:rPr>
              <a:t>were developed. </a:t>
            </a:r>
          </a:p>
          <a:p>
            <a:pPr marL="457200" marR="0" lvl="0" indent="-317500" algn="l" defTabSz="914400" rtl="0" eaLnBrk="1" fontAlgn="auto" latinLnBrk="0" hangingPunct="1">
              <a:lnSpc>
                <a:spcPct val="100000"/>
              </a:lnSpc>
              <a:spcBef>
                <a:spcPts val="0"/>
              </a:spcBef>
              <a:spcAft>
                <a:spcPts val="0"/>
              </a:spcAft>
              <a:buClr>
                <a:srgbClr val="000000"/>
              </a:buClr>
              <a:buSzPts val="1400"/>
              <a:buFont typeface="Arial" panose="020B0604020202020204" pitchFamily="34" charset="0"/>
              <a:buChar char="•"/>
              <a:tabLst/>
              <a:defRPr/>
            </a:pPr>
            <a:r>
              <a:rPr lang="en-CA" sz="1100" b="0" i="0" u="none" strike="noStrike" cap="none" dirty="0">
                <a:solidFill>
                  <a:srgbClr val="000000"/>
                </a:solidFill>
                <a:effectLst/>
                <a:latin typeface="Arial"/>
                <a:ea typeface="Arial"/>
                <a:cs typeface="Arial"/>
                <a:sym typeface="Arial"/>
              </a:rPr>
              <a:t>Therefore, I took an inductive, meaning data-driven, approach to analyzing the data. </a:t>
            </a:r>
          </a:p>
          <a:p>
            <a:pPr marL="457200" lvl="0" indent="-317500">
              <a:buFont typeface="Arial" panose="020B0604020202020204" pitchFamily="34" charset="0"/>
              <a:buChar char="•"/>
            </a:pPr>
            <a:r>
              <a:rPr lang="en-CA" sz="1100" b="0" i="0" u="none" strike="noStrike" cap="none" dirty="0">
                <a:solidFill>
                  <a:srgbClr val="000000"/>
                </a:solidFill>
                <a:effectLst/>
                <a:latin typeface="Arial"/>
                <a:ea typeface="Arial"/>
                <a:cs typeface="Arial"/>
                <a:sym typeface="Arial"/>
              </a:rPr>
              <a:t>I also used a reflexive approach where I, the researcher, was self-questioning and reflecting by using a reflexive journal throughout the process. </a:t>
            </a:r>
          </a:p>
          <a:p>
            <a:pPr lvl="0"/>
            <a:endParaRPr lang="en-CA" sz="1100" b="0" i="0" u="none" strike="noStrike" cap="none" dirty="0">
              <a:solidFill>
                <a:srgbClr val="000000"/>
              </a:solidFill>
              <a:effectLst/>
              <a:latin typeface="Arial"/>
              <a:cs typeface="Arial"/>
              <a:sym typeface="Arial"/>
            </a:endParaRPr>
          </a:p>
          <a:p>
            <a:pPr lvl="0"/>
            <a:endParaRPr lang="en-CA" sz="1100" b="0" i="0" u="none" strike="noStrike" cap="none" dirty="0">
              <a:solidFill>
                <a:srgbClr val="000000"/>
              </a:solidFill>
              <a:effectLst/>
              <a:latin typeface="Arial"/>
              <a:cs typeface="Arial"/>
              <a:sym typeface="Arial"/>
            </a:endParaRPr>
          </a:p>
          <a:p>
            <a:pPr lvl="0"/>
            <a:endParaRPr lang="en-CA" sz="1100" b="0" i="0" u="none" strike="noStrike" cap="none" dirty="0">
              <a:solidFill>
                <a:srgbClr val="000000"/>
              </a:solidFill>
              <a:effectLst/>
              <a:latin typeface="Arial"/>
              <a:ea typeface="Arial"/>
              <a:cs typeface="Arial"/>
              <a:sym typeface="Arial"/>
            </a:endParaRPr>
          </a:p>
        </p:txBody>
      </p:sp>
    </p:spTree>
    <p:extLst>
      <p:ext uri="{BB962C8B-B14F-4D97-AF65-F5344CB8AC3E}">
        <p14:creationId xmlns:p14="http://schemas.microsoft.com/office/powerpoint/2010/main" val="29923841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8"/>
        <p:cNvGrpSpPr/>
        <p:nvPr/>
      </p:nvGrpSpPr>
      <p:grpSpPr>
        <a:xfrm>
          <a:off x="0" y="0"/>
          <a:ext cx="0" cy="0"/>
          <a:chOff x="0" y="0"/>
          <a:chExt cx="0" cy="0"/>
        </a:xfrm>
      </p:grpSpPr>
      <p:sp>
        <p:nvSpPr>
          <p:cNvPr id="589" name="Google Shape;589;gb2f7c811ed_0_47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0" name="Google Shape;590;gb2f7c811ed_0_47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39700" indent="0">
              <a:buFontTx/>
              <a:buNone/>
            </a:pPr>
            <a:r>
              <a:rPr lang="en-CA" sz="1100" b="0" i="0" u="none" strike="noStrike" cap="none" dirty="0">
                <a:solidFill>
                  <a:srgbClr val="000000"/>
                </a:solidFill>
                <a:effectLst/>
                <a:latin typeface="Arial"/>
                <a:ea typeface="Arial"/>
                <a:cs typeface="Arial"/>
                <a:sym typeface="Arial"/>
              </a:rPr>
              <a:t>I followed Braun and Clarke’s steps for TA, referencing their up-to-date guide:</a:t>
            </a:r>
          </a:p>
          <a:p>
            <a:pPr marL="139700" indent="0">
              <a:buFontTx/>
              <a:buNone/>
            </a:pPr>
            <a:r>
              <a:rPr lang="en-CA" sz="1100" b="0" i="0" u="none" strike="noStrike" cap="none" dirty="0">
                <a:solidFill>
                  <a:srgbClr val="000000"/>
                </a:solidFill>
                <a:effectLst/>
                <a:latin typeface="Arial"/>
                <a:ea typeface="Arial"/>
                <a:cs typeface="Arial"/>
                <a:sym typeface="Arial"/>
              </a:rPr>
              <a:t>The process involves:</a:t>
            </a:r>
          </a:p>
          <a:p>
            <a:pPr marL="139700" lvl="0" indent="0">
              <a:buFontTx/>
              <a:buNone/>
            </a:pPr>
            <a:r>
              <a:rPr lang="en-CA" sz="1100" b="1" i="0" u="none" strike="noStrike" cap="none" dirty="0">
                <a:solidFill>
                  <a:srgbClr val="000000"/>
                </a:solidFill>
                <a:effectLst/>
                <a:latin typeface="Arial"/>
                <a:ea typeface="Arial"/>
                <a:cs typeface="Arial"/>
                <a:sym typeface="Arial"/>
              </a:rPr>
              <a:t>1. Familiarization with the data (</a:t>
            </a:r>
            <a:r>
              <a:rPr lang="en-CA" sz="1100" b="0" i="0" u="none" strike="noStrike" cap="none" dirty="0">
                <a:solidFill>
                  <a:srgbClr val="000000"/>
                </a:solidFill>
                <a:effectLst/>
                <a:latin typeface="Arial"/>
                <a:ea typeface="Arial"/>
                <a:cs typeface="Arial"/>
                <a:sym typeface="Arial"/>
              </a:rPr>
              <a:t>by reading and re-reading interview transcripts). </a:t>
            </a:r>
          </a:p>
          <a:p>
            <a:pPr marL="139700" lvl="0" indent="0">
              <a:buFontTx/>
              <a:buNone/>
            </a:pPr>
            <a:r>
              <a:rPr lang="en-CA" sz="1100" b="1" i="0" u="none" strike="noStrike" cap="none" dirty="0">
                <a:solidFill>
                  <a:srgbClr val="000000"/>
                </a:solidFill>
                <a:effectLst/>
                <a:latin typeface="Arial"/>
                <a:ea typeface="Arial"/>
                <a:cs typeface="Arial"/>
                <a:sym typeface="Arial"/>
              </a:rPr>
              <a:t>2. Coding</a:t>
            </a:r>
            <a:r>
              <a:rPr lang="en-CA" sz="1100" b="0" i="0" u="none" strike="noStrike" cap="none" dirty="0">
                <a:solidFill>
                  <a:srgbClr val="000000"/>
                </a:solidFill>
                <a:effectLst/>
                <a:latin typeface="Arial"/>
                <a:ea typeface="Arial"/>
                <a:cs typeface="Arial"/>
                <a:sym typeface="Arial"/>
              </a:rPr>
              <a:t> by </a:t>
            </a:r>
            <a:r>
              <a:rPr lang="en-CA" sz="1100" b="1" i="0" u="none" strike="noStrike" cap="none" dirty="0">
                <a:solidFill>
                  <a:srgbClr val="000000"/>
                </a:solidFill>
                <a:effectLst/>
                <a:latin typeface="Arial"/>
                <a:ea typeface="Arial"/>
                <a:cs typeface="Arial"/>
                <a:sym typeface="Arial"/>
              </a:rPr>
              <a:t>systematically</a:t>
            </a:r>
            <a:r>
              <a:rPr lang="en-CA" sz="1100" b="0" i="0" u="none" strike="noStrike" cap="none" dirty="0">
                <a:solidFill>
                  <a:srgbClr val="000000"/>
                </a:solidFill>
                <a:effectLst/>
                <a:latin typeface="Arial"/>
                <a:ea typeface="Arial"/>
                <a:cs typeface="Arial"/>
                <a:sym typeface="Arial"/>
              </a:rPr>
              <a:t> reviewing and sorting the data, then assigning important pieces of data with a code label.</a:t>
            </a:r>
          </a:p>
          <a:p>
            <a:pPr marL="139700" lvl="0" indent="0">
              <a:buFontTx/>
              <a:buNone/>
            </a:pPr>
            <a:r>
              <a:rPr lang="en-CA" sz="1100" b="0" i="1" u="none" strike="noStrike" cap="none" dirty="0">
                <a:solidFill>
                  <a:srgbClr val="000000"/>
                </a:solidFill>
                <a:effectLst/>
                <a:latin typeface="Arial"/>
                <a:ea typeface="Arial"/>
                <a:cs typeface="Arial"/>
                <a:sym typeface="Arial"/>
              </a:rPr>
              <a:t>- One coder, subjective, semantic/explicit coding that stays close to the data.</a:t>
            </a:r>
          </a:p>
          <a:p>
            <a:pPr marL="139700" marR="0" lvl="0" indent="0" algn="l" defTabSz="914400" rtl="0" eaLnBrk="1" fontAlgn="auto" latinLnBrk="0" hangingPunct="1">
              <a:lnSpc>
                <a:spcPct val="100000"/>
              </a:lnSpc>
              <a:spcBef>
                <a:spcPts val="0"/>
              </a:spcBef>
              <a:spcAft>
                <a:spcPts val="0"/>
              </a:spcAft>
              <a:buClr>
                <a:srgbClr val="000000"/>
              </a:buClr>
              <a:buSzPts val="1400"/>
              <a:buFontTx/>
              <a:buNone/>
              <a:tabLst/>
              <a:defRPr/>
            </a:pPr>
            <a:r>
              <a:rPr lang="en-CA" sz="1100" b="1" i="0" u="none" strike="noStrike" cap="none" dirty="0">
                <a:solidFill>
                  <a:srgbClr val="000000"/>
                </a:solidFill>
                <a:effectLst/>
                <a:latin typeface="Arial"/>
                <a:ea typeface="Arial"/>
                <a:cs typeface="Arial"/>
                <a:sym typeface="Arial"/>
              </a:rPr>
              <a:t>3. </a:t>
            </a:r>
            <a:r>
              <a:rPr lang="en-CA" sz="1100" b="0" i="0" u="none" strike="noStrike" cap="none" dirty="0">
                <a:solidFill>
                  <a:srgbClr val="000000"/>
                </a:solidFill>
                <a:effectLst/>
                <a:latin typeface="Arial"/>
                <a:ea typeface="Arial"/>
                <a:cs typeface="Arial"/>
                <a:sym typeface="Arial"/>
              </a:rPr>
              <a:t>Then searching for </a:t>
            </a:r>
            <a:r>
              <a:rPr lang="en-CA" sz="1100" b="1" i="0" u="none" strike="noStrike" cap="none" dirty="0">
                <a:solidFill>
                  <a:srgbClr val="000000"/>
                </a:solidFill>
                <a:effectLst/>
                <a:latin typeface="Arial"/>
                <a:ea typeface="Arial"/>
                <a:cs typeface="Arial"/>
                <a:sym typeface="Arial"/>
              </a:rPr>
              <a:t>themes </a:t>
            </a:r>
            <a:r>
              <a:rPr lang="en-CA" sz="1100" b="0" i="0" u="none" strike="noStrike" cap="none" dirty="0">
                <a:solidFill>
                  <a:srgbClr val="000000"/>
                </a:solidFill>
                <a:effectLst/>
                <a:latin typeface="Arial"/>
                <a:ea typeface="Arial"/>
                <a:cs typeface="Arial"/>
                <a:sym typeface="Arial"/>
              </a:rPr>
              <a:t>across the codes by clustering codes into patterns of shared meaning. </a:t>
            </a:r>
          </a:p>
          <a:p>
            <a:pPr marL="139700" marR="0" lvl="0" indent="0" algn="l" defTabSz="914400" rtl="0" eaLnBrk="1" fontAlgn="auto" latinLnBrk="0" hangingPunct="1">
              <a:lnSpc>
                <a:spcPct val="100000"/>
              </a:lnSpc>
              <a:spcBef>
                <a:spcPts val="0"/>
              </a:spcBef>
              <a:spcAft>
                <a:spcPts val="0"/>
              </a:spcAft>
              <a:buClr>
                <a:srgbClr val="000000"/>
              </a:buClr>
              <a:buSzPts val="1400"/>
              <a:buFontTx/>
              <a:buNone/>
              <a:tabLst/>
              <a:defRPr/>
            </a:pPr>
            <a:endParaRPr lang="en-CA" sz="1100" b="0" i="0" u="none" strike="noStrike" cap="none" dirty="0">
              <a:solidFill>
                <a:srgbClr val="000000"/>
              </a:solidFill>
              <a:effectLst/>
              <a:latin typeface="Arial"/>
              <a:ea typeface="Arial"/>
              <a:cs typeface="Arial"/>
              <a:sym typeface="Arial"/>
            </a:endParaRPr>
          </a:p>
          <a:p>
            <a:pPr marL="139700" marR="0" lvl="0" indent="0" algn="l" defTabSz="914400" rtl="0" eaLnBrk="1" fontAlgn="auto" latinLnBrk="0" hangingPunct="1">
              <a:lnSpc>
                <a:spcPct val="100000"/>
              </a:lnSpc>
              <a:spcBef>
                <a:spcPts val="0"/>
              </a:spcBef>
              <a:spcAft>
                <a:spcPts val="0"/>
              </a:spcAft>
              <a:buClr>
                <a:srgbClr val="000000"/>
              </a:buClr>
              <a:buSzPts val="1400"/>
              <a:buFontTx/>
              <a:buNone/>
              <a:tabLst/>
              <a:defRPr/>
            </a:pPr>
            <a:r>
              <a:rPr lang="en-CA" sz="1100" b="0" i="0" u="none" strike="noStrike" cap="none" dirty="0">
                <a:solidFill>
                  <a:srgbClr val="000000"/>
                </a:solidFill>
                <a:effectLst/>
                <a:latin typeface="Arial"/>
                <a:ea typeface="Arial"/>
                <a:cs typeface="Arial"/>
                <a:sym typeface="Arial"/>
              </a:rPr>
              <a:t>Analysis began around January of 2022 and TA is a lengthy process involving reflexivity and ongoing refinement of themes before finalizing analysis. I am currently still searching for and refining existing themes. </a:t>
            </a:r>
          </a:p>
          <a:p>
            <a:pPr marL="139700" marR="0" lvl="0" indent="0" algn="l" defTabSz="914400" rtl="0" eaLnBrk="1" fontAlgn="auto" latinLnBrk="0" hangingPunct="1">
              <a:lnSpc>
                <a:spcPct val="100000"/>
              </a:lnSpc>
              <a:spcBef>
                <a:spcPts val="0"/>
              </a:spcBef>
              <a:spcAft>
                <a:spcPts val="0"/>
              </a:spcAft>
              <a:buClr>
                <a:srgbClr val="000000"/>
              </a:buClr>
              <a:buSzPts val="1400"/>
              <a:buFontTx/>
              <a:buNone/>
              <a:tabLst/>
              <a:defRPr/>
            </a:pPr>
            <a:endParaRPr lang="en-CA" sz="1100" b="0" i="0" u="none" strike="noStrike" cap="none" dirty="0">
              <a:solidFill>
                <a:srgbClr val="000000"/>
              </a:solidFill>
              <a:effectLst/>
              <a:latin typeface="Arial"/>
              <a:ea typeface="Arial"/>
              <a:cs typeface="Arial"/>
              <a:sym typeface="Arial"/>
            </a:endParaRPr>
          </a:p>
        </p:txBody>
      </p:sp>
    </p:spTree>
    <p:extLst>
      <p:ext uri="{BB962C8B-B14F-4D97-AF65-F5344CB8AC3E}">
        <p14:creationId xmlns:p14="http://schemas.microsoft.com/office/powerpoint/2010/main" val="206286957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8"/>
        <p:cNvGrpSpPr/>
        <p:nvPr/>
      </p:nvGrpSpPr>
      <p:grpSpPr>
        <a:xfrm>
          <a:off x="0" y="0"/>
          <a:ext cx="0" cy="0"/>
          <a:chOff x="0" y="0"/>
          <a:chExt cx="0" cy="0"/>
        </a:xfrm>
      </p:grpSpPr>
      <p:sp>
        <p:nvSpPr>
          <p:cNvPr id="349" name="Google Shape;349;g35ed75ccf_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0" name="Google Shape;350;g35ed75ccf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CA" sz="1100" b="0" i="0" u="none" strike="noStrike" cap="none" dirty="0">
                <a:solidFill>
                  <a:srgbClr val="000000"/>
                </a:solidFill>
                <a:effectLst/>
                <a:latin typeface="Arial"/>
                <a:ea typeface="Arial"/>
                <a:cs typeface="Arial"/>
                <a:sym typeface="Arial"/>
              </a:rPr>
              <a:t>Themes capture something important about the data in relation to our research question about what caregivers and their children need to have comfortable needle procedures.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CA" sz="1100" b="0" i="0" u="none" strike="noStrike" cap="none" dirty="0">
              <a:solidFill>
                <a:srgbClr val="000000"/>
              </a:solidFill>
              <a:effectLst/>
              <a:latin typeface="Arial"/>
              <a:ea typeface="Arial"/>
              <a:cs typeface="Arial"/>
              <a:sym typeface="Arial"/>
            </a:endParaRPr>
          </a:p>
        </p:txBody>
      </p:sp>
    </p:spTree>
    <p:extLst>
      <p:ext uri="{BB962C8B-B14F-4D97-AF65-F5344CB8AC3E}">
        <p14:creationId xmlns:p14="http://schemas.microsoft.com/office/powerpoint/2010/main" val="1909901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4" name="Google Shape;224;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CA" sz="1200" b="0" i="0" u="none" strike="noStrike" cap="none" dirty="0">
                <a:solidFill>
                  <a:srgbClr val="000000"/>
                </a:solidFill>
                <a:effectLst/>
                <a:latin typeface="Arial"/>
                <a:ea typeface="Arial"/>
                <a:cs typeface="Arial"/>
                <a:sym typeface="Arial"/>
              </a:rPr>
              <a:t>So, let’s discuss some preliminary findings based on the entire sample! </a:t>
            </a:r>
          </a:p>
          <a:p>
            <a:pPr marL="0" lvl="0" indent="0" algn="l" rtl="0">
              <a:spcBef>
                <a:spcPts val="0"/>
              </a:spcBef>
              <a:spcAft>
                <a:spcPts val="0"/>
              </a:spcAft>
              <a:buNone/>
            </a:pPr>
            <a:endParaRPr lang="en-CA" sz="1100" b="0" i="0" u="none" strike="noStrike" cap="none" dirty="0">
              <a:solidFill>
                <a:srgbClr val="000000"/>
              </a:solidFill>
              <a:effectLst/>
              <a:latin typeface="Arial"/>
              <a:ea typeface="Arial"/>
              <a:cs typeface="Arial"/>
              <a:sym typeface="Arial"/>
            </a:endParaRPr>
          </a:p>
          <a:p>
            <a:pPr marL="0" lvl="0" indent="0" algn="l" rtl="0">
              <a:spcBef>
                <a:spcPts val="0"/>
              </a:spcBef>
              <a:spcAft>
                <a:spcPts val="0"/>
              </a:spcAft>
              <a:buNone/>
            </a:pPr>
            <a:endParaRPr lang="en-CA" sz="1100" b="0" i="0" u="none" strike="noStrike" cap="none" dirty="0">
              <a:solidFill>
                <a:srgbClr val="000000"/>
              </a:solidFill>
              <a:effectLst/>
              <a:latin typeface="Arial"/>
              <a:ea typeface="Arial"/>
              <a:cs typeface="Arial"/>
              <a:sym typeface="Arial"/>
            </a:endParaRPr>
          </a:p>
          <a:p>
            <a:pPr marL="0" lvl="0" indent="0" algn="l" rtl="0">
              <a:spcBef>
                <a:spcPts val="0"/>
              </a:spcBef>
              <a:spcAft>
                <a:spcPts val="0"/>
              </a:spcAft>
              <a:buNone/>
            </a:pPr>
            <a:endParaRPr lang="en-CA" sz="1100" b="0" i="0" u="none" strike="noStrike" cap="none" dirty="0">
              <a:solidFill>
                <a:srgbClr val="000000"/>
              </a:solidFill>
              <a:effectLst/>
              <a:latin typeface="Arial"/>
              <a:cs typeface="Arial"/>
              <a:sym typeface="Arial"/>
            </a:endParaRPr>
          </a:p>
        </p:txBody>
      </p:sp>
    </p:spTree>
    <p:extLst>
      <p:ext uri="{BB962C8B-B14F-4D97-AF65-F5344CB8AC3E}">
        <p14:creationId xmlns:p14="http://schemas.microsoft.com/office/powerpoint/2010/main" val="9807402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marR="0" lvl="0" indent="0" algn="l" defTabSz="914400" rtl="0" eaLnBrk="1" fontAlgn="auto" latinLnBrk="0" hangingPunct="1">
              <a:lnSpc>
                <a:spcPct val="100000"/>
              </a:lnSpc>
              <a:spcBef>
                <a:spcPts val="0"/>
              </a:spcBef>
              <a:spcAft>
                <a:spcPts val="0"/>
              </a:spcAft>
              <a:buClr>
                <a:srgbClr val="000000"/>
              </a:buClr>
              <a:buSzPts val="1400"/>
              <a:buFontTx/>
              <a:buNone/>
              <a:tabLst/>
              <a:defRPr/>
            </a:pPr>
            <a:r>
              <a:rPr lang="en-CA" sz="1300" b="0" i="0" u="none" strike="noStrike" cap="none" dirty="0">
                <a:solidFill>
                  <a:srgbClr val="000000"/>
                </a:solidFill>
                <a:effectLst/>
                <a:latin typeface="Arial"/>
                <a:ea typeface="Arial"/>
                <a:cs typeface="Arial"/>
                <a:sym typeface="Arial"/>
              </a:rPr>
              <a:t>This visual here shows that three sub-themes fit under the overarching theme: </a:t>
            </a:r>
            <a:r>
              <a:rPr lang="en-CA" sz="1300" b="1" i="0" u="none" strike="noStrike" cap="none" dirty="0">
                <a:solidFill>
                  <a:srgbClr val="000000"/>
                </a:solidFill>
                <a:effectLst/>
                <a:latin typeface="Arial"/>
                <a:ea typeface="Arial"/>
                <a:cs typeface="Arial"/>
                <a:sym typeface="Arial"/>
              </a:rPr>
              <a:t>“Generic Doesn’t Cut It.” </a:t>
            </a:r>
            <a:r>
              <a:rPr lang="en-CA" sz="1300" b="0" i="0" u="none" strike="noStrike" cap="none" dirty="0">
                <a:solidFill>
                  <a:srgbClr val="000000"/>
                </a:solidFill>
                <a:effectLst/>
                <a:latin typeface="Arial"/>
                <a:ea typeface="Arial"/>
                <a:cs typeface="Arial"/>
                <a:sym typeface="Arial"/>
              </a:rPr>
              <a:t>There was a pattern of caregivers expressing that the ‘generic or mainstream’ way of doing things is not inclusive of Autistic children, including 1. generic resources, 2. medical environments, and 3. coping strategies. </a:t>
            </a:r>
            <a:endParaRPr lang="en-US" sz="1300" b="0" dirty="0"/>
          </a:p>
          <a:p>
            <a:pPr marL="139700" marR="0" lvl="0" indent="0" algn="l" defTabSz="914400" rtl="0" eaLnBrk="1" fontAlgn="auto" latinLnBrk="0" hangingPunct="1">
              <a:lnSpc>
                <a:spcPct val="100000"/>
              </a:lnSpc>
              <a:spcBef>
                <a:spcPts val="0"/>
              </a:spcBef>
              <a:spcAft>
                <a:spcPts val="0"/>
              </a:spcAft>
              <a:buClr>
                <a:srgbClr val="000000"/>
              </a:buClr>
              <a:buSzPts val="1400"/>
              <a:buFontTx/>
              <a:buNone/>
              <a:tabLst/>
              <a:defRPr/>
            </a:pPr>
            <a:endParaRPr lang="en-CA" sz="1200" b="0" i="0" u="none" strike="noStrike" cap="none" dirty="0">
              <a:solidFill>
                <a:srgbClr val="000000"/>
              </a:solidFill>
              <a:effectLst/>
              <a:latin typeface="Arial"/>
              <a:ea typeface="Arial"/>
              <a:cs typeface="Arial"/>
              <a:sym typeface="Arial"/>
            </a:endParaRPr>
          </a:p>
          <a:p>
            <a:pPr marL="139700" indent="0">
              <a:buFontTx/>
              <a:buNone/>
            </a:pPr>
            <a:endParaRPr lang="en-US" b="0" dirty="0"/>
          </a:p>
        </p:txBody>
      </p:sp>
    </p:spTree>
    <p:extLst>
      <p:ext uri="{BB962C8B-B14F-4D97-AF65-F5344CB8AC3E}">
        <p14:creationId xmlns:p14="http://schemas.microsoft.com/office/powerpoint/2010/main" val="71113401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lvl="0" indent="0">
              <a:buFontTx/>
              <a:buNone/>
            </a:pPr>
            <a:r>
              <a:rPr lang="en-CA" sz="1200" b="0" i="0" u="none" strike="noStrike" cap="none" dirty="0">
                <a:solidFill>
                  <a:srgbClr val="000000"/>
                </a:solidFill>
                <a:effectLst/>
                <a:latin typeface="Arial"/>
                <a:ea typeface="Arial"/>
                <a:cs typeface="Arial"/>
                <a:sym typeface="Arial"/>
              </a:rPr>
              <a:t>This is the first sub-theme, which is the pattern of caregivers expressing that educational and preparation resources are not a “one size fits all.”</a:t>
            </a:r>
          </a:p>
          <a:p>
            <a:pPr marL="139700" lvl="0" indent="0">
              <a:buFontTx/>
              <a:buNone/>
            </a:pPr>
            <a:r>
              <a:rPr lang="en-CA" sz="1200" b="0" i="0" u="none" strike="noStrike" cap="none" dirty="0">
                <a:solidFill>
                  <a:srgbClr val="000000"/>
                </a:solidFill>
                <a:effectLst/>
                <a:latin typeface="Arial"/>
                <a:ea typeface="Arial"/>
                <a:cs typeface="Arial"/>
                <a:sym typeface="Arial"/>
              </a:rPr>
              <a:t>Existing resources were said to be geared towards the mainstream neurotypical audience, while lacking consideration of special needs. </a:t>
            </a:r>
          </a:p>
          <a:p>
            <a:pPr marL="457200" lvl="0" indent="-317500">
              <a:buFont typeface="Arial" panose="020B0604020202020204" pitchFamily="34" charset="0"/>
              <a:buChar char="•"/>
            </a:pPr>
            <a:endParaRPr lang="en-CA" sz="1200" b="0" i="0" u="none" strike="noStrike" cap="none" dirty="0">
              <a:solidFill>
                <a:srgbClr val="000000"/>
              </a:solidFill>
              <a:effectLst/>
              <a:latin typeface="Arial"/>
              <a:ea typeface="Arial"/>
              <a:cs typeface="Arial"/>
              <a:sym typeface="Arial"/>
            </a:endParaRPr>
          </a:p>
          <a:p>
            <a:pPr marL="139700" lvl="0" indent="0">
              <a:buFontTx/>
              <a:buNone/>
            </a:pPr>
            <a:r>
              <a:rPr lang="en-CA" sz="1200" b="0" i="0" u="none" strike="noStrike" cap="none" dirty="0">
                <a:solidFill>
                  <a:srgbClr val="000000"/>
                </a:solidFill>
                <a:effectLst/>
                <a:latin typeface="Arial"/>
                <a:ea typeface="Arial"/>
                <a:cs typeface="Arial"/>
                <a:sym typeface="Arial"/>
              </a:rPr>
              <a:t>Some examples of codes that were clustered under this theme are:</a:t>
            </a:r>
          </a:p>
          <a:p>
            <a:pPr marL="457200" lvl="0" indent="-317500">
              <a:buFont typeface="Arial" panose="020B0604020202020204" pitchFamily="34" charset="0"/>
              <a:buChar char="•"/>
            </a:pPr>
            <a:r>
              <a:rPr lang="en-CA" sz="1200" b="0" i="0" u="none" strike="noStrike" cap="none" dirty="0">
                <a:solidFill>
                  <a:srgbClr val="000000"/>
                </a:solidFill>
                <a:effectLst/>
                <a:latin typeface="Arial"/>
                <a:ea typeface="Arial"/>
                <a:cs typeface="Arial"/>
                <a:sym typeface="Arial"/>
              </a:rPr>
              <a:t>The need for social stories and visual options. </a:t>
            </a:r>
          </a:p>
          <a:p>
            <a:pPr marL="457200" lvl="0" indent="-317500">
              <a:buFont typeface="Arial" panose="020B0604020202020204" pitchFamily="34" charset="0"/>
              <a:buChar char="•"/>
            </a:pPr>
            <a:r>
              <a:rPr lang="en-CA" sz="1200" b="0" i="0" u="none" strike="noStrike" cap="none" dirty="0">
                <a:solidFill>
                  <a:srgbClr val="000000"/>
                </a:solidFill>
                <a:effectLst/>
                <a:latin typeface="Arial"/>
                <a:ea typeface="Arial"/>
                <a:cs typeface="Arial"/>
                <a:sym typeface="Arial"/>
              </a:rPr>
              <a:t>The need to consider sensory concerns. </a:t>
            </a:r>
          </a:p>
          <a:p>
            <a:pPr marL="457200" lvl="0" indent="-317500">
              <a:buFont typeface="Arial" panose="020B0604020202020204" pitchFamily="34" charset="0"/>
              <a:buChar char="•"/>
            </a:pPr>
            <a:r>
              <a:rPr lang="en-CA" sz="1200" b="0" i="0" u="none" strike="noStrike" cap="none" dirty="0">
                <a:solidFill>
                  <a:srgbClr val="000000"/>
                </a:solidFill>
                <a:effectLst/>
                <a:latin typeface="Arial"/>
                <a:ea typeface="Arial"/>
                <a:cs typeface="Arial"/>
                <a:sym typeface="Arial"/>
              </a:rPr>
              <a:t>The need for more detailed information about what to expect since Autistic children often need extensive preparation for a new experience.  </a:t>
            </a:r>
          </a:p>
          <a:p>
            <a:pPr marL="457200" lvl="0" indent="-317500">
              <a:buFont typeface="Arial" panose="020B0604020202020204" pitchFamily="34" charset="0"/>
              <a:buChar char="•"/>
            </a:pPr>
            <a:r>
              <a:rPr lang="en-CA" sz="1200" b="0" i="0" u="none" strike="noStrike" cap="none" dirty="0">
                <a:solidFill>
                  <a:srgbClr val="000000"/>
                </a:solidFill>
                <a:effectLst/>
                <a:latin typeface="Arial"/>
                <a:ea typeface="Arial"/>
                <a:cs typeface="Arial"/>
                <a:sym typeface="Arial"/>
              </a:rPr>
              <a:t>Also the need for customizable resources and resources in multiple formats/modalities for people learn in different ways. </a:t>
            </a:r>
          </a:p>
          <a:p>
            <a:pPr marL="457200" marR="0" lvl="0" indent="-317500" algn="l" defTabSz="914400" rtl="0" eaLnBrk="1" fontAlgn="auto" latinLnBrk="0" hangingPunct="1">
              <a:lnSpc>
                <a:spcPct val="100000"/>
              </a:lnSpc>
              <a:spcBef>
                <a:spcPts val="0"/>
              </a:spcBef>
              <a:spcAft>
                <a:spcPts val="0"/>
              </a:spcAft>
              <a:buClr>
                <a:srgbClr val="000000"/>
              </a:buClr>
              <a:buSzPts val="1400"/>
              <a:buFont typeface="Arial" panose="020B0604020202020204" pitchFamily="34" charset="0"/>
              <a:buChar char="•"/>
              <a:tabLst/>
              <a:defRPr/>
            </a:pPr>
            <a:r>
              <a:rPr lang="en-CA" sz="1200" b="0" i="0" u="none" strike="noStrike" cap="none" dirty="0">
                <a:solidFill>
                  <a:srgbClr val="000000"/>
                </a:solidFill>
                <a:effectLst/>
                <a:latin typeface="Arial"/>
                <a:ea typeface="Arial"/>
                <a:cs typeface="Arial"/>
                <a:sym typeface="Arial"/>
              </a:rPr>
              <a:t>And since generic resources don’t always meet their child’s needs, caregivers also said they do their own research and create their own resources. </a:t>
            </a:r>
          </a:p>
          <a:p>
            <a:pPr marL="457200" lvl="0" indent="-317500">
              <a:buFont typeface="Arial" panose="020B0604020202020204" pitchFamily="34" charset="0"/>
              <a:buChar char="•"/>
            </a:pPr>
            <a:endParaRPr lang="en-CA" sz="1200" b="0" i="0" u="none" strike="noStrike" cap="none" dirty="0">
              <a:solidFill>
                <a:srgbClr val="000000"/>
              </a:solidFill>
              <a:effectLst/>
              <a:latin typeface="Arial"/>
              <a:ea typeface="Arial"/>
              <a:cs typeface="Arial"/>
              <a:sym typeface="Arial"/>
            </a:endParaRPr>
          </a:p>
          <a:p>
            <a:pPr marL="139700" lvl="0" indent="0">
              <a:buFontTx/>
              <a:buNone/>
            </a:pPr>
            <a:endParaRPr lang="en-CA" sz="1200" b="0" i="0" u="none" strike="noStrike" cap="none" dirty="0">
              <a:solidFill>
                <a:srgbClr val="000000"/>
              </a:solidFill>
              <a:effectLst/>
              <a:latin typeface="Arial"/>
              <a:ea typeface="Arial"/>
              <a:cs typeface="Arial"/>
              <a:sym typeface="Arial"/>
            </a:endParaRPr>
          </a:p>
          <a:p>
            <a:pPr marL="457200" lvl="0" indent="-317500">
              <a:buFont typeface="Arial" panose="020B0604020202020204" pitchFamily="34" charset="0"/>
              <a:buChar char="•"/>
            </a:pPr>
            <a:endParaRPr lang="en-CA" sz="1200" b="0" i="0" u="none" strike="noStrike" cap="none" dirty="0">
              <a:solidFill>
                <a:srgbClr val="000000"/>
              </a:solidFill>
              <a:effectLst/>
              <a:latin typeface="Arial"/>
              <a:ea typeface="Arial"/>
              <a:cs typeface="Arial"/>
              <a:sym typeface="Arial"/>
            </a:endParaRPr>
          </a:p>
          <a:p>
            <a:pPr marL="457200" lvl="0" indent="-317500">
              <a:buFont typeface="Arial" panose="020B0604020202020204" pitchFamily="34" charset="0"/>
              <a:buChar char="•"/>
            </a:pPr>
            <a:endParaRPr lang="en-CA" sz="1200" b="0" i="0" u="none" strike="noStrike" cap="none" dirty="0">
              <a:solidFill>
                <a:srgbClr val="000000"/>
              </a:solidFill>
              <a:effectLst/>
              <a:latin typeface="Arial"/>
              <a:ea typeface="Arial"/>
              <a:cs typeface="Arial"/>
              <a:sym typeface="Arial"/>
            </a:endParaRPr>
          </a:p>
          <a:p>
            <a:pPr lvl="0"/>
            <a:endParaRPr lang="en-CA" sz="1100" b="0" i="0" u="none" strike="noStrike" cap="none" dirty="0">
              <a:solidFill>
                <a:srgbClr val="000000"/>
              </a:solidFill>
              <a:effectLst/>
              <a:latin typeface="Arial"/>
              <a:ea typeface="Arial"/>
              <a:cs typeface="Arial"/>
              <a:sym typeface="Arial"/>
            </a:endParaRPr>
          </a:p>
          <a:p>
            <a:pPr lvl="0"/>
            <a:endParaRPr lang="en-CA" sz="1100" b="0" i="0" u="none" strike="noStrike" cap="none" dirty="0">
              <a:solidFill>
                <a:srgbClr val="000000"/>
              </a:solidFill>
              <a:effectLst/>
              <a:latin typeface="Arial"/>
              <a:ea typeface="Arial"/>
              <a:cs typeface="Arial"/>
              <a:sym typeface="Arial"/>
            </a:endParaRPr>
          </a:p>
          <a:p>
            <a:pPr lvl="0"/>
            <a:endParaRPr lang="en-CA" sz="1100" b="0" i="0" u="none" strike="noStrike" cap="none" dirty="0">
              <a:solidFill>
                <a:srgbClr val="000000"/>
              </a:solidFill>
              <a:effectLst/>
              <a:latin typeface="Arial"/>
              <a:ea typeface="Arial"/>
              <a:cs typeface="Arial"/>
              <a:sym typeface="Arial"/>
            </a:endParaRPr>
          </a:p>
        </p:txBody>
      </p:sp>
    </p:spTree>
    <p:extLst>
      <p:ext uri="{BB962C8B-B14F-4D97-AF65-F5344CB8AC3E}">
        <p14:creationId xmlns:p14="http://schemas.microsoft.com/office/powerpoint/2010/main" val="7375468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Google Shape;215;g35f391192_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6" name="Google Shape;216;g35f391192_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CA" sz="1200" dirty="0"/>
              <a:t>My name is Olivia and my presentation will focus on needle fear and pain in the Autism population. This topic may be distressing to some, so please disengage as needed and as a reminder, you can use your personal space as needed during my presentation. </a:t>
            </a:r>
          </a:p>
          <a:p>
            <a:pPr marL="0" lvl="0" indent="0" algn="l" rtl="0">
              <a:spcBef>
                <a:spcPts val="0"/>
              </a:spcBef>
              <a:spcAft>
                <a:spcPts val="0"/>
              </a:spcAft>
              <a:buNone/>
            </a:pPr>
            <a:endParaRPr lang="en-CA" sz="1200" dirty="0"/>
          </a:p>
          <a:p>
            <a:pPr marL="0" lvl="0" indent="0" algn="l" rtl="0">
              <a:spcBef>
                <a:spcPts val="0"/>
              </a:spcBef>
              <a:spcAft>
                <a:spcPts val="0"/>
              </a:spcAft>
              <a:buNone/>
            </a:pPr>
            <a:r>
              <a:rPr lang="en-CA" sz="1200" dirty="0"/>
              <a:t>The visual elements in my presentation are mostly for aesthetic purposes, rather than being critical to understanding. You can find my presentation and script through the conference website, including ALT text for any visuals used. </a:t>
            </a:r>
          </a:p>
          <a:p>
            <a:pPr marL="0" lvl="0" indent="0" algn="l" rtl="0">
              <a:spcBef>
                <a:spcPts val="0"/>
              </a:spcBef>
              <a:spcAft>
                <a:spcPts val="0"/>
              </a:spcAft>
              <a:buNone/>
            </a:pPr>
            <a:endParaRPr lang="en-CA" sz="1200" dirty="0"/>
          </a:p>
          <a:p>
            <a:pPr marL="0" lvl="0" indent="0" algn="l" rtl="0">
              <a:spcBef>
                <a:spcPts val="0"/>
              </a:spcBef>
              <a:spcAft>
                <a:spcPts val="0"/>
              </a:spcAft>
              <a:buNone/>
            </a:pPr>
            <a:r>
              <a:rPr lang="en-CA" sz="1200" dirty="0"/>
              <a:t>Please email me at odobson@uoguelph.ca if you have any follow-up questions or comments.</a:t>
            </a:r>
            <a:endParaRPr sz="1200"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g35f391192_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1" name="Google Shape;231;g35f391192_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CA" sz="1300" i="0" dirty="0">
                <a:latin typeface="Arial" panose="020B0604020202020204" pitchFamily="34" charset="0"/>
                <a:cs typeface="Arial" panose="020B0604020202020204" pitchFamily="34" charset="0"/>
              </a:rPr>
              <a:t>Looking at some quotes that exemplify this theme, one parent said: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CA" sz="1300" i="0" dirty="0">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CA" sz="1300" i="0" dirty="0">
                <a:latin typeface="Arial" panose="020B0604020202020204" pitchFamily="34" charset="0"/>
                <a:cs typeface="Arial" panose="020B0604020202020204" pitchFamily="34" charset="0"/>
              </a:rPr>
              <a:t>“Most of the needle information that I have received applies to neurotypical situations, right, so like kids that are not Autistic”… “you almost read that and it’s like, “Ha ha,” tried that, been there, that’s not going to work, right?”… “you know it fits the majority, but it’s not- there’s really nothing that’s actually geared towards the audience that matters to me.”</a:t>
            </a:r>
          </a:p>
          <a:p>
            <a:pPr marL="0" lvl="0" indent="0" algn="l" rtl="0">
              <a:spcBef>
                <a:spcPts val="0"/>
              </a:spcBef>
              <a:spcAft>
                <a:spcPts val="0"/>
              </a:spcAft>
              <a:buNone/>
            </a:pPr>
            <a:endParaRPr sz="1400" dirty="0"/>
          </a:p>
        </p:txBody>
      </p:sp>
    </p:spTree>
    <p:extLst>
      <p:ext uri="{BB962C8B-B14F-4D97-AF65-F5344CB8AC3E}">
        <p14:creationId xmlns:p14="http://schemas.microsoft.com/office/powerpoint/2010/main" val="351898272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g35f391192_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1" name="Google Shape;231;g35f391192_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39700" indent="0">
              <a:buFontTx/>
              <a:buNone/>
            </a:pPr>
            <a:r>
              <a:rPr lang="en-CA" sz="1300" b="0" i="0" u="none" strike="noStrike" cap="none" dirty="0">
                <a:solidFill>
                  <a:srgbClr val="000000"/>
                </a:solidFill>
                <a:effectLst/>
                <a:latin typeface="Arial"/>
                <a:ea typeface="Arial"/>
                <a:cs typeface="Arial"/>
                <a:sym typeface="Arial"/>
              </a:rPr>
              <a:t>Another said: “There’s no touching on routine, keeping it the same. I didn’t see agency either…to be honest I noticed that it just didn’t seem to have like a disability lens.”</a:t>
            </a:r>
          </a:p>
          <a:p>
            <a:pPr marL="139700" indent="0">
              <a:buFontTx/>
              <a:buNone/>
            </a:pPr>
            <a:r>
              <a:rPr lang="en-CA" sz="1300" b="0" i="0" u="none" strike="noStrike" cap="none" dirty="0">
                <a:solidFill>
                  <a:srgbClr val="000000"/>
                </a:solidFill>
                <a:effectLst/>
                <a:latin typeface="Arial"/>
                <a:ea typeface="Arial"/>
                <a:cs typeface="Arial"/>
                <a:sym typeface="Arial"/>
              </a:rPr>
              <a:t> “We also use social stories…and in a lot of the documentation that I read, that you sent me…I don’t believe social stories were actually mentioned.” </a:t>
            </a:r>
          </a:p>
          <a:p>
            <a:pPr marL="0" lvl="0" indent="0" algn="l" rtl="0">
              <a:spcBef>
                <a:spcPts val="0"/>
              </a:spcBef>
              <a:spcAft>
                <a:spcPts val="0"/>
              </a:spcAft>
              <a:buNone/>
            </a:pPr>
            <a:endParaRPr sz="1400" dirty="0"/>
          </a:p>
        </p:txBody>
      </p:sp>
    </p:spTree>
    <p:extLst>
      <p:ext uri="{BB962C8B-B14F-4D97-AF65-F5344CB8AC3E}">
        <p14:creationId xmlns:p14="http://schemas.microsoft.com/office/powerpoint/2010/main" val="94867043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g35f391192_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1" name="Google Shape;231;g35f391192_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39700" indent="0">
              <a:buFontTx/>
              <a:buNone/>
            </a:pPr>
            <a:r>
              <a:rPr lang="en-CA" sz="1400" i="0" dirty="0">
                <a:latin typeface="Arial" panose="020B0604020202020204" pitchFamily="34" charset="0"/>
                <a:cs typeface="Arial" panose="020B0604020202020204" pitchFamily="34" charset="0"/>
              </a:rPr>
              <a:t>”…give me a bank of 30 different images and let me create the social story because… not only does he have autism, but he has this mild intellectual disability, so like there’s certain pieces of information or certain language that he wouldn’t understand, so there needs to be like that tailoring of the social story.”</a:t>
            </a:r>
            <a:endParaRPr lang="en-CA" sz="1400" i="0" dirty="0">
              <a:solidFill>
                <a:schemeClr val="bg1"/>
              </a:solidFill>
              <a:latin typeface="Arial" panose="020B0604020202020204" pitchFamily="34" charset="0"/>
              <a:ea typeface="Arial"/>
              <a:cs typeface="Arial" panose="020B0604020202020204" pitchFamily="34" charset="0"/>
              <a:sym typeface="Arial"/>
            </a:endParaRPr>
          </a:p>
          <a:p>
            <a:pPr marL="0" lvl="0" indent="0" algn="l" rtl="0">
              <a:spcBef>
                <a:spcPts val="0"/>
              </a:spcBef>
              <a:spcAft>
                <a:spcPts val="0"/>
              </a:spcAft>
              <a:buNone/>
            </a:pPr>
            <a:endParaRPr sz="1400" dirty="0"/>
          </a:p>
        </p:txBody>
      </p:sp>
    </p:spTree>
    <p:extLst>
      <p:ext uri="{BB962C8B-B14F-4D97-AF65-F5344CB8AC3E}">
        <p14:creationId xmlns:p14="http://schemas.microsoft.com/office/powerpoint/2010/main" val="9516057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g35f391192_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1" name="Google Shape;231;g35f391192_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39700" indent="0">
              <a:buNone/>
            </a:pPr>
            <a:r>
              <a:rPr lang="en-CA" sz="1400" i="0" dirty="0">
                <a:solidFill>
                  <a:schemeClr val="bg1"/>
                </a:solidFill>
                <a:latin typeface="Arial" panose="020B0604020202020204" pitchFamily="34" charset="0"/>
                <a:ea typeface="Arial"/>
                <a:cs typeface="Arial" panose="020B0604020202020204" pitchFamily="34" charset="0"/>
                <a:sym typeface="Arial"/>
              </a:rPr>
              <a:t>“Like we know kids on the spectrum have sensory issues, but in any of like the pamphlets or information that you’re given or parenting books, it does not address that part…” “I</a:t>
            </a:r>
            <a:r>
              <a:rPr lang="en-CA" sz="1400" i="0" dirty="0">
                <a:solidFill>
                  <a:schemeClr val="bg1"/>
                </a:solidFill>
                <a:latin typeface="Arial" panose="020B0604020202020204" pitchFamily="34" charset="0"/>
                <a:cs typeface="Arial" panose="020B0604020202020204" pitchFamily="34" charset="0"/>
              </a:rPr>
              <a:t>f we acknowledge the sensory part, we acknowledge the need for visual schedule, if we acknowledge and we support in those areas, that would help because it’s specific for kids on the spectrum and it’s not just for any parents who walks into your office and you give them a pamphlet.”</a:t>
            </a:r>
          </a:p>
        </p:txBody>
      </p:sp>
    </p:spTree>
    <p:extLst>
      <p:ext uri="{BB962C8B-B14F-4D97-AF65-F5344CB8AC3E}">
        <p14:creationId xmlns:p14="http://schemas.microsoft.com/office/powerpoint/2010/main" val="277687049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lvl="0" indent="0">
              <a:buFontTx/>
              <a:buNone/>
            </a:pPr>
            <a:r>
              <a:rPr lang="en-CA" sz="1200" b="0" i="0" u="none" strike="noStrike" cap="none" dirty="0">
                <a:solidFill>
                  <a:srgbClr val="000000"/>
                </a:solidFill>
                <a:effectLst/>
                <a:latin typeface="Arial"/>
                <a:ea typeface="Arial"/>
                <a:cs typeface="Arial"/>
                <a:sym typeface="Arial"/>
              </a:rPr>
              <a:t>The second sub-theme is caregivers expressing that mainstream hospitals and mass vaccine clinics are not Autism friendly.</a:t>
            </a:r>
          </a:p>
          <a:p>
            <a:pPr marL="139700" lvl="0" indent="0">
              <a:buFontTx/>
              <a:buNone/>
            </a:pPr>
            <a:endParaRPr lang="en-CA" sz="1200" b="0" i="0" u="none" strike="noStrike" cap="none" dirty="0">
              <a:solidFill>
                <a:srgbClr val="000000"/>
              </a:solidFill>
              <a:effectLst/>
              <a:latin typeface="Arial"/>
              <a:ea typeface="Arial"/>
              <a:cs typeface="Arial"/>
              <a:sym typeface="Arial"/>
            </a:endParaRPr>
          </a:p>
          <a:p>
            <a:pPr marL="139700" lvl="0" indent="0">
              <a:buFontTx/>
              <a:buNone/>
            </a:pPr>
            <a:r>
              <a:rPr lang="en-CA" sz="1200" b="0" i="0" u="none" strike="noStrike" cap="none" dirty="0">
                <a:solidFill>
                  <a:srgbClr val="000000"/>
                </a:solidFill>
                <a:effectLst/>
                <a:latin typeface="Arial"/>
                <a:ea typeface="Arial"/>
                <a:cs typeface="Arial"/>
                <a:sym typeface="Arial"/>
              </a:rPr>
              <a:t>Some example codes under this theme are things like:</a:t>
            </a:r>
          </a:p>
          <a:p>
            <a:pPr marL="457200" lvl="0" indent="-317500">
              <a:buFont typeface="Arial" panose="020B0604020202020204" pitchFamily="34" charset="0"/>
              <a:buChar char="•"/>
            </a:pPr>
            <a:r>
              <a:rPr lang="en-CA" sz="1200" b="0" i="0" u="none" strike="noStrike" cap="none" dirty="0">
                <a:solidFill>
                  <a:srgbClr val="000000"/>
                </a:solidFill>
                <a:effectLst/>
                <a:latin typeface="Arial"/>
                <a:ea typeface="Arial"/>
                <a:cs typeface="Arial"/>
                <a:sym typeface="Arial"/>
              </a:rPr>
              <a:t>The typical cold medicalized environment.</a:t>
            </a:r>
          </a:p>
          <a:p>
            <a:pPr marL="457200" lvl="0" indent="-317500">
              <a:buFont typeface="Arial" panose="020B0604020202020204" pitchFamily="34" charset="0"/>
              <a:buChar char="•"/>
            </a:pPr>
            <a:r>
              <a:rPr lang="en-CA" sz="1200" b="0" i="0" u="none" strike="noStrike" cap="none" dirty="0">
                <a:solidFill>
                  <a:srgbClr val="000000"/>
                </a:solidFill>
                <a:effectLst/>
                <a:latin typeface="Arial"/>
                <a:ea typeface="Arial"/>
                <a:cs typeface="Arial"/>
                <a:sym typeface="Arial"/>
              </a:rPr>
              <a:t>Large, crowded venues.</a:t>
            </a:r>
          </a:p>
          <a:p>
            <a:pPr marL="457200" lvl="0" indent="-317500">
              <a:buFont typeface="Arial" panose="020B0604020202020204" pitchFamily="34" charset="0"/>
              <a:buChar char="•"/>
            </a:pPr>
            <a:r>
              <a:rPr lang="en-CA" sz="1200" b="0" i="0" u="none" strike="noStrike" cap="none" dirty="0">
                <a:solidFill>
                  <a:srgbClr val="000000"/>
                </a:solidFill>
                <a:effectLst/>
                <a:latin typeface="Arial"/>
                <a:ea typeface="Arial"/>
                <a:cs typeface="Arial"/>
                <a:sym typeface="Arial"/>
              </a:rPr>
              <a:t>Not allowing appointments and having wait times, waiting rooms, and lineups.</a:t>
            </a:r>
          </a:p>
          <a:p>
            <a:pPr marL="457200" lvl="0" indent="-317500">
              <a:buFont typeface="Arial" panose="020B0604020202020204" pitchFamily="34" charset="0"/>
              <a:buChar char="•"/>
            </a:pPr>
            <a:r>
              <a:rPr lang="en-CA" sz="1200" b="0" i="0" u="none" strike="noStrike" cap="none" dirty="0">
                <a:solidFill>
                  <a:srgbClr val="000000"/>
                </a:solidFill>
                <a:effectLst/>
                <a:latin typeface="Arial"/>
                <a:ea typeface="Arial"/>
                <a:cs typeface="Arial"/>
                <a:sym typeface="Arial"/>
              </a:rPr>
              <a:t>The typical time slots allotted also may be an issue if the child needs extra time. </a:t>
            </a:r>
          </a:p>
          <a:p>
            <a:pPr marL="457200" lvl="0" indent="-317500">
              <a:buFont typeface="Arial" panose="020B0604020202020204" pitchFamily="34" charset="0"/>
              <a:buChar char="•"/>
            </a:pPr>
            <a:r>
              <a:rPr lang="en-CA" sz="1200" b="0" i="0" u="none" strike="noStrike" cap="none" dirty="0">
                <a:solidFill>
                  <a:srgbClr val="000000"/>
                </a:solidFill>
                <a:effectLst/>
                <a:latin typeface="Arial"/>
                <a:ea typeface="Arial"/>
                <a:cs typeface="Arial"/>
                <a:sym typeface="Arial"/>
              </a:rPr>
              <a:t>Further, all the sensory aspects of the environment like the typical antiseptic-y smell of hospitals, florescent/bright lights, and loud noises such as babies crying, can be disturbing.</a:t>
            </a:r>
          </a:p>
          <a:p>
            <a:pPr marL="139700" lvl="0" indent="0">
              <a:buFontTx/>
              <a:buNone/>
            </a:pPr>
            <a:endParaRPr lang="en-CA" sz="1200" b="0" i="0" u="none" strike="noStrike" cap="none" dirty="0">
              <a:solidFill>
                <a:srgbClr val="000000"/>
              </a:solidFill>
              <a:effectLst/>
              <a:latin typeface="Arial"/>
              <a:ea typeface="Arial"/>
              <a:cs typeface="Arial"/>
              <a:sym typeface="Arial"/>
            </a:endParaRPr>
          </a:p>
          <a:p>
            <a:pPr marL="139700" lvl="0" indent="0">
              <a:buFontTx/>
              <a:buNone/>
            </a:pPr>
            <a:r>
              <a:rPr lang="en-CA" sz="1200" b="0" i="0" u="none" strike="noStrike" cap="none" dirty="0">
                <a:solidFill>
                  <a:srgbClr val="000000"/>
                </a:solidFill>
                <a:effectLst/>
                <a:latin typeface="Arial"/>
                <a:ea typeface="Arial"/>
                <a:cs typeface="Arial"/>
                <a:sym typeface="Arial"/>
              </a:rPr>
              <a:t>These things may not be a big deal for most children but can really add to fear and anxiety for Autistic children. </a:t>
            </a:r>
          </a:p>
          <a:p>
            <a:endParaRPr lang="en-US" dirty="0"/>
          </a:p>
        </p:txBody>
      </p:sp>
    </p:spTree>
    <p:extLst>
      <p:ext uri="{BB962C8B-B14F-4D97-AF65-F5344CB8AC3E}">
        <p14:creationId xmlns:p14="http://schemas.microsoft.com/office/powerpoint/2010/main" val="116221108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g35f391192_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1" name="Google Shape;231;g35f391192_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39700" lvl="0" indent="0">
              <a:buFontTx/>
              <a:buNone/>
            </a:pPr>
            <a:r>
              <a:rPr lang="en-CA" sz="1400" b="0" i="0" u="none" strike="noStrike" cap="none" dirty="0">
                <a:solidFill>
                  <a:srgbClr val="000000"/>
                </a:solidFill>
                <a:effectLst/>
                <a:latin typeface="Arial"/>
                <a:ea typeface="Arial"/>
                <a:cs typeface="Arial"/>
                <a:sym typeface="Arial"/>
              </a:rPr>
              <a:t>Caregivers said things like, “The whole environment of the hospital, the way it is now, it doesn’t really work.” </a:t>
            </a:r>
          </a:p>
          <a:p>
            <a:pPr marL="139700" indent="0">
              <a:buNone/>
            </a:pPr>
            <a:endParaRPr lang="en-CA" sz="1400" i="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5678837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g35f391192_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1" name="Google Shape;231;g35f391192_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39700" lvl="0" indent="0">
              <a:buFontTx/>
              <a:buNone/>
            </a:pPr>
            <a:r>
              <a:rPr lang="en-CA" sz="1400" b="0" i="0" u="none" strike="noStrike" cap="none" dirty="0">
                <a:solidFill>
                  <a:srgbClr val="000000"/>
                </a:solidFill>
                <a:effectLst/>
                <a:latin typeface="Arial"/>
                <a:ea typeface="Arial"/>
                <a:cs typeface="Arial"/>
                <a:sym typeface="Arial"/>
              </a:rPr>
              <a:t>Another said: “If it’s a repeat of the University complex, you would have a bunch of autistic kids flipping out, like that was- public health, that was a screw up.” </a:t>
            </a:r>
          </a:p>
          <a:p>
            <a:pPr marL="139700" lvl="0" indent="0">
              <a:buFontTx/>
              <a:buNone/>
            </a:pPr>
            <a:endParaRPr lang="en-CA" sz="1400" b="0" i="0" u="none" strike="noStrike" cap="none" dirty="0">
              <a:solidFill>
                <a:srgbClr val="000000"/>
              </a:solidFill>
              <a:effectLst/>
              <a:latin typeface="Arial"/>
              <a:ea typeface="Arial"/>
              <a:cs typeface="Arial"/>
              <a:sym typeface="Arial"/>
            </a:endParaRPr>
          </a:p>
          <a:p>
            <a:pPr marL="139700" lvl="0" indent="0">
              <a:buFontTx/>
              <a:buNone/>
            </a:pPr>
            <a:endParaRPr lang="en-CA" sz="1400" b="0" i="0" u="none" strike="noStrike" cap="none" dirty="0">
              <a:solidFill>
                <a:srgbClr val="000000"/>
              </a:solidFill>
              <a:effectLst/>
              <a:latin typeface="Arial"/>
              <a:ea typeface="Arial"/>
              <a:cs typeface="Arial"/>
              <a:sym typeface="Arial"/>
            </a:endParaRPr>
          </a:p>
          <a:p>
            <a:pPr marL="139700" indent="0">
              <a:buNone/>
            </a:pPr>
            <a:endParaRPr lang="en-CA" sz="1400" i="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5171125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g35f391192_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1" name="Google Shape;231;g35f391192_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39700" lvl="0" indent="0">
              <a:buFontTx/>
              <a:buNone/>
            </a:pPr>
            <a:r>
              <a:rPr lang="en-CA" sz="1400" b="0" i="0" u="none" strike="noStrike" cap="none" dirty="0">
                <a:solidFill>
                  <a:srgbClr val="000000"/>
                </a:solidFill>
                <a:effectLst/>
                <a:latin typeface="Arial"/>
                <a:ea typeface="Arial"/>
                <a:cs typeface="Arial"/>
                <a:sym typeface="Arial"/>
              </a:rPr>
              <a:t>This experience was also shared: “We went to our local COVID vaccine clinic, which is in a community center, in a gym so like, long lineups, uhm, big open space, echoey, lots of people, lots of people in masks, they had a private area, which was literally just behind a curtain…after 20 minutes they had to leave with no vaccine- like they were not equipped.” </a:t>
            </a:r>
          </a:p>
          <a:p>
            <a:pPr marL="139700" lvl="0" indent="0">
              <a:buFontTx/>
              <a:buNone/>
            </a:pPr>
            <a:endParaRPr lang="en-CA" sz="1400" b="0" i="0" u="none" strike="noStrike" cap="none" dirty="0">
              <a:solidFill>
                <a:srgbClr val="000000"/>
              </a:solidFill>
              <a:effectLst/>
              <a:latin typeface="Arial"/>
              <a:ea typeface="Arial"/>
              <a:cs typeface="Arial"/>
              <a:sym typeface="Arial"/>
            </a:endParaRPr>
          </a:p>
          <a:p>
            <a:pPr marL="139700" lvl="0" indent="0">
              <a:buFontTx/>
              <a:buNone/>
            </a:pPr>
            <a:endParaRPr lang="en-CA" sz="1400" b="0" i="0" u="none" strike="noStrike" cap="none" dirty="0">
              <a:solidFill>
                <a:srgbClr val="000000"/>
              </a:solidFill>
              <a:effectLst/>
              <a:latin typeface="Arial"/>
              <a:ea typeface="Arial"/>
              <a:cs typeface="Arial"/>
              <a:sym typeface="Arial"/>
            </a:endParaRPr>
          </a:p>
          <a:p>
            <a:pPr marL="139700" indent="0">
              <a:buNone/>
            </a:pPr>
            <a:endParaRPr lang="en-CA" sz="1400" i="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8486030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lvl="0" indent="0">
              <a:buFontTx/>
              <a:buNone/>
            </a:pPr>
            <a:r>
              <a:rPr lang="en-CA" sz="1200" b="0" i="0" u="none" strike="noStrike" cap="none" dirty="0">
                <a:solidFill>
                  <a:srgbClr val="000000"/>
                </a:solidFill>
                <a:effectLst/>
                <a:latin typeface="Arial"/>
                <a:ea typeface="Arial"/>
                <a:cs typeface="Arial"/>
                <a:sym typeface="Arial"/>
              </a:rPr>
              <a:t>The third sub-theme is that generic coping strategies for managing needle pain and fear may need accommodations to be appropriate for Autistic children. </a:t>
            </a:r>
          </a:p>
          <a:p>
            <a:pPr marL="139700" lvl="0" indent="0">
              <a:buFontTx/>
              <a:buNone/>
            </a:pPr>
            <a:endParaRPr lang="en-CA" sz="1200" b="0" i="0" u="none" strike="noStrike" cap="none" dirty="0">
              <a:solidFill>
                <a:srgbClr val="000000"/>
              </a:solidFill>
              <a:effectLst/>
              <a:latin typeface="Arial"/>
              <a:ea typeface="Arial"/>
              <a:cs typeface="Arial"/>
              <a:sym typeface="Arial"/>
            </a:endParaRPr>
          </a:p>
          <a:p>
            <a:pPr marL="139700" lvl="0" indent="0">
              <a:buFontTx/>
              <a:buNone/>
            </a:pPr>
            <a:r>
              <a:rPr lang="en-CA" sz="1200" b="0" i="0" u="none" strike="noStrike" cap="none" dirty="0">
                <a:solidFill>
                  <a:srgbClr val="000000"/>
                </a:solidFill>
                <a:effectLst/>
                <a:latin typeface="Arial"/>
                <a:ea typeface="Arial"/>
                <a:cs typeface="Arial"/>
                <a:sym typeface="Arial"/>
              </a:rPr>
              <a:t>Codes about various strategies were clustered together as they were said to require special considerations: </a:t>
            </a:r>
          </a:p>
          <a:p>
            <a:pPr marL="457200" lvl="0" indent="-317500">
              <a:buFont typeface="Arial" panose="020B0604020202020204" pitchFamily="34" charset="0"/>
              <a:buChar char="•"/>
            </a:pPr>
            <a:r>
              <a:rPr lang="en-CA" sz="1200" b="0" i="0" u="none" strike="noStrike" cap="none" dirty="0">
                <a:solidFill>
                  <a:srgbClr val="000000"/>
                </a:solidFill>
                <a:effectLst/>
                <a:latin typeface="Arial"/>
                <a:ea typeface="Arial"/>
                <a:cs typeface="Arial"/>
                <a:sym typeface="Arial"/>
              </a:rPr>
              <a:t>For example, sensory sensitivities and waiting for it to work can make topical anesthetics more challenging for Autistic youth. </a:t>
            </a:r>
          </a:p>
          <a:p>
            <a:pPr marL="457200" lvl="0" indent="-317500">
              <a:buFont typeface="Arial" panose="020B0604020202020204" pitchFamily="34" charset="0"/>
              <a:buChar char="•"/>
            </a:pPr>
            <a:r>
              <a:rPr lang="en-CA" sz="1200" b="0" i="0" u="none" strike="noStrike" cap="none" dirty="0">
                <a:solidFill>
                  <a:srgbClr val="000000"/>
                </a:solidFill>
                <a:effectLst/>
                <a:latin typeface="Arial"/>
                <a:ea typeface="Arial"/>
                <a:cs typeface="Arial"/>
                <a:sym typeface="Arial"/>
              </a:rPr>
              <a:t>Concerns with using breathing were also noted, such as the child not understanding the technique and/or needing a visual component. </a:t>
            </a:r>
          </a:p>
          <a:p>
            <a:pPr marL="457200" lvl="0" indent="-317500">
              <a:buFont typeface="Arial" panose="020B0604020202020204" pitchFamily="34" charset="0"/>
              <a:buChar char="•"/>
            </a:pPr>
            <a:r>
              <a:rPr lang="en-CA" sz="1200" b="0" i="0" u="none" strike="noStrike" cap="none" dirty="0">
                <a:solidFill>
                  <a:srgbClr val="000000"/>
                </a:solidFill>
                <a:effectLst/>
                <a:latin typeface="Arial"/>
                <a:ea typeface="Arial"/>
                <a:cs typeface="Arial"/>
                <a:sym typeface="Arial"/>
              </a:rPr>
              <a:t>And while distraction and rewards were said to be generally helpful, generic ways of using these strategies may not cut it. Caregivers urged not assuming that their child has the same interests and preferences as other NT children their age when trying to distract or reward them.</a:t>
            </a:r>
          </a:p>
          <a:p>
            <a:pPr marL="457200" lvl="0" indent="-317500">
              <a:buFont typeface="Arial" panose="020B0604020202020204" pitchFamily="34" charset="0"/>
              <a:buChar char="•"/>
            </a:pPr>
            <a:r>
              <a:rPr lang="en-CA" sz="1200" b="0" i="0" u="none" strike="noStrike" cap="none" dirty="0">
                <a:solidFill>
                  <a:srgbClr val="000000"/>
                </a:solidFill>
                <a:effectLst/>
                <a:latin typeface="Arial"/>
                <a:ea typeface="Arial"/>
                <a:cs typeface="Arial"/>
                <a:sym typeface="Arial"/>
              </a:rPr>
              <a:t>Caregiver presence is already a recommended strategy, but Autistic children seem to benefit from greater support with multiple caregivers present and working together and with the providers. </a:t>
            </a:r>
          </a:p>
          <a:p>
            <a:pPr marL="139700" indent="0">
              <a:buFontTx/>
              <a:buNone/>
            </a:pPr>
            <a:endParaRPr lang="en-US" dirty="0"/>
          </a:p>
        </p:txBody>
      </p:sp>
    </p:spTree>
    <p:extLst>
      <p:ext uri="{BB962C8B-B14F-4D97-AF65-F5344CB8AC3E}">
        <p14:creationId xmlns:p14="http://schemas.microsoft.com/office/powerpoint/2010/main" val="178985272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g35f391192_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1" name="Google Shape;231;g35f391192_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39700" indent="0">
              <a:buFontTx/>
              <a:buNone/>
            </a:pPr>
            <a:r>
              <a:rPr lang="en-CA" sz="1200" b="0" i="0" u="none" strike="noStrike" cap="none" dirty="0">
                <a:solidFill>
                  <a:srgbClr val="000000"/>
                </a:solidFill>
                <a:effectLst/>
                <a:latin typeface="Arial"/>
                <a:ea typeface="Arial"/>
                <a:cs typeface="Arial"/>
                <a:sym typeface="Arial"/>
              </a:rPr>
              <a:t>“once he was put in like this room and she had like an iPad on with like Frozen, and he’s not into that.” </a:t>
            </a:r>
          </a:p>
          <a:p>
            <a:pPr marL="139700" indent="0">
              <a:buFontTx/>
              <a:buNone/>
            </a:pPr>
            <a:endParaRPr lang="en-CA" sz="1200" b="0" i="0" u="none" strike="noStrike" cap="none" dirty="0">
              <a:solidFill>
                <a:srgbClr val="000000"/>
              </a:solidFill>
              <a:effectLst/>
              <a:latin typeface="Arial"/>
              <a:ea typeface="Arial"/>
              <a:cs typeface="Arial"/>
              <a:sym typeface="Arial"/>
            </a:endParaRPr>
          </a:p>
          <a:p>
            <a:pPr marL="139700" indent="0">
              <a:buFontTx/>
              <a:buNone/>
            </a:pPr>
            <a:endParaRPr lang="en-CA" sz="1200" b="0" i="0" u="none" strike="noStrike" cap="none" dirty="0">
              <a:solidFill>
                <a:srgbClr val="000000"/>
              </a:solidFill>
              <a:effectLst/>
              <a:latin typeface="Arial"/>
              <a:ea typeface="Arial"/>
              <a:cs typeface="Arial"/>
              <a:sym typeface="Arial"/>
            </a:endParaRPr>
          </a:p>
          <a:p>
            <a:pPr marL="139700" indent="0">
              <a:buFontTx/>
              <a:buNone/>
            </a:pPr>
            <a:endParaRPr lang="en-CA" sz="1200" b="0" i="0" u="none" strike="noStrike" cap="none" dirty="0">
              <a:solidFill>
                <a:srgbClr val="000000"/>
              </a:solidFill>
              <a:effectLst/>
              <a:latin typeface="Arial"/>
              <a:ea typeface="Arial"/>
              <a:cs typeface="Arial"/>
              <a:sym typeface="Arial"/>
            </a:endParaRPr>
          </a:p>
          <a:p>
            <a:pPr marL="139700" indent="0">
              <a:buFontTx/>
              <a:buNone/>
            </a:pPr>
            <a:endParaRPr lang="en-CA" sz="1200" b="0" i="0" u="none" strike="noStrike" cap="none" dirty="0">
              <a:solidFill>
                <a:srgbClr val="000000"/>
              </a:solidFill>
              <a:effectLst/>
              <a:latin typeface="Arial"/>
              <a:ea typeface="Arial"/>
              <a:cs typeface="Arial"/>
              <a:sym typeface="Arial"/>
            </a:endParaRPr>
          </a:p>
          <a:p>
            <a:pPr marL="139700" lvl="0" indent="0">
              <a:buFontTx/>
              <a:buNone/>
            </a:pPr>
            <a:endParaRPr lang="en-CA" sz="1400" b="0" i="0" u="none" strike="noStrike" cap="none" dirty="0">
              <a:solidFill>
                <a:srgbClr val="000000"/>
              </a:solidFill>
              <a:effectLst/>
              <a:latin typeface="Arial"/>
              <a:ea typeface="Arial"/>
              <a:cs typeface="Arial"/>
              <a:sym typeface="Arial"/>
            </a:endParaRPr>
          </a:p>
          <a:p>
            <a:pPr marL="139700" lvl="0" indent="0">
              <a:buFontTx/>
              <a:buNone/>
            </a:pPr>
            <a:endParaRPr lang="en-CA" sz="1400" b="0" i="0" u="none" strike="noStrike" cap="none" dirty="0">
              <a:solidFill>
                <a:srgbClr val="000000"/>
              </a:solidFill>
              <a:effectLst/>
              <a:latin typeface="Arial"/>
              <a:ea typeface="Arial"/>
              <a:cs typeface="Arial"/>
              <a:sym typeface="Arial"/>
            </a:endParaRPr>
          </a:p>
          <a:p>
            <a:pPr marL="139700" indent="0">
              <a:buNone/>
            </a:pPr>
            <a:endParaRPr lang="en-CA" sz="1400" i="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902465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4" name="Google Shape;224;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100" b="0" i="0" u="none" strike="noStrike" cap="none" dirty="0">
                <a:solidFill>
                  <a:srgbClr val="000000"/>
                </a:solidFill>
                <a:effectLst/>
                <a:latin typeface="Arial"/>
                <a:ea typeface="Arial"/>
                <a:cs typeface="Arial"/>
                <a:sym typeface="Arial"/>
              </a:rPr>
              <a:t>First, I will introduce needle pain and fear. </a:t>
            </a:r>
          </a:p>
          <a:p>
            <a:pPr marL="0" lvl="0" indent="0" algn="l" rtl="0">
              <a:spcBef>
                <a:spcPts val="0"/>
              </a:spcBef>
              <a:spcAft>
                <a:spcPts val="0"/>
              </a:spcAft>
              <a:buNone/>
            </a:pPr>
            <a:endParaRPr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g35f391192_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1" name="Google Shape;231;g35f391192_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39700" indent="0">
              <a:buFontTx/>
              <a:buNone/>
            </a:pPr>
            <a:r>
              <a:rPr lang="en-CA" sz="1200" b="0" i="0" u="none" strike="noStrike" cap="none" dirty="0">
                <a:solidFill>
                  <a:srgbClr val="000000"/>
                </a:solidFill>
                <a:effectLst/>
                <a:latin typeface="Arial"/>
                <a:ea typeface="Arial"/>
                <a:cs typeface="Arial"/>
                <a:sym typeface="Arial"/>
              </a:rPr>
              <a:t>In relation to distraction, this parent said: </a:t>
            </a:r>
            <a:r>
              <a:rPr lang="en-CA" sz="1200" b="1" i="0" u="none" strike="noStrike" cap="none" dirty="0">
                <a:solidFill>
                  <a:srgbClr val="000000"/>
                </a:solidFill>
                <a:effectLst/>
                <a:latin typeface="Arial"/>
                <a:ea typeface="Arial"/>
                <a:cs typeface="Arial"/>
                <a:sym typeface="Arial"/>
              </a:rPr>
              <a:t>“</a:t>
            </a:r>
            <a:r>
              <a:rPr lang="en-CA" sz="1200" b="0" i="0" u="none" strike="noStrike" cap="none" dirty="0">
                <a:solidFill>
                  <a:srgbClr val="000000"/>
                </a:solidFill>
                <a:effectLst/>
                <a:latin typeface="Arial"/>
                <a:ea typeface="Arial"/>
                <a:cs typeface="Arial"/>
                <a:sym typeface="Arial"/>
              </a:rPr>
              <a:t>I’ve had that happen where someone tries to distract him, like “oh look it’s spider man”, and I’m like, “yeah, like we don’t watch that.”</a:t>
            </a:r>
          </a:p>
          <a:p>
            <a:pPr marL="139700" indent="0">
              <a:buFontTx/>
              <a:buNone/>
            </a:pPr>
            <a:r>
              <a:rPr lang="en-CA" sz="1200" b="0" i="0" u="none" strike="noStrike" cap="none" dirty="0">
                <a:solidFill>
                  <a:srgbClr val="000000"/>
                </a:solidFill>
                <a:effectLst/>
                <a:latin typeface="Arial"/>
                <a:ea typeface="Arial"/>
                <a:cs typeface="Arial"/>
                <a:sym typeface="Arial"/>
              </a:rPr>
              <a:t>And in relation to topical anesthetics, they said: “like if we have to get there early and now he’s got to wait, he doesn’t do well with waiting.”</a:t>
            </a:r>
          </a:p>
          <a:p>
            <a:pPr marL="139700" indent="0">
              <a:buFontTx/>
              <a:buNone/>
            </a:pPr>
            <a:endParaRPr lang="en-CA" sz="1200" b="0" i="0" u="none" strike="noStrike" cap="none" dirty="0">
              <a:solidFill>
                <a:srgbClr val="000000"/>
              </a:solidFill>
              <a:effectLst/>
              <a:latin typeface="Arial"/>
              <a:ea typeface="Arial"/>
              <a:cs typeface="Arial"/>
              <a:sym typeface="Arial"/>
            </a:endParaRPr>
          </a:p>
          <a:p>
            <a:pPr marL="139700" indent="0">
              <a:buFontTx/>
              <a:buNone/>
            </a:pPr>
            <a:endParaRPr lang="en-CA" sz="1200" b="0" i="0" u="none" strike="noStrike" cap="none" dirty="0">
              <a:solidFill>
                <a:srgbClr val="000000"/>
              </a:solidFill>
              <a:effectLst/>
              <a:latin typeface="Arial"/>
              <a:ea typeface="Arial"/>
              <a:cs typeface="Arial"/>
              <a:sym typeface="Arial"/>
            </a:endParaRPr>
          </a:p>
          <a:p>
            <a:pPr marL="139700" lvl="0" indent="0">
              <a:buFontTx/>
              <a:buNone/>
            </a:pPr>
            <a:endParaRPr lang="en-CA" sz="1400" b="0" i="0" u="none" strike="noStrike" cap="none" dirty="0">
              <a:solidFill>
                <a:srgbClr val="000000"/>
              </a:solidFill>
              <a:effectLst/>
              <a:latin typeface="Arial"/>
              <a:ea typeface="Arial"/>
              <a:cs typeface="Arial"/>
              <a:sym typeface="Arial"/>
            </a:endParaRPr>
          </a:p>
          <a:p>
            <a:pPr marL="139700" lvl="0" indent="0">
              <a:buFontTx/>
              <a:buNone/>
            </a:pPr>
            <a:endParaRPr lang="en-CA" sz="1400" b="0" i="0" u="none" strike="noStrike" cap="none" dirty="0">
              <a:solidFill>
                <a:srgbClr val="000000"/>
              </a:solidFill>
              <a:effectLst/>
              <a:latin typeface="Arial"/>
              <a:ea typeface="Arial"/>
              <a:cs typeface="Arial"/>
              <a:sym typeface="Arial"/>
            </a:endParaRPr>
          </a:p>
          <a:p>
            <a:pPr marL="139700" indent="0">
              <a:buNone/>
            </a:pPr>
            <a:endParaRPr lang="en-CA" sz="1400" i="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7132327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g35f391192_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1" name="Google Shape;231;g35f391192_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39700" indent="0">
              <a:buFontTx/>
              <a:buNone/>
            </a:pPr>
            <a:r>
              <a:rPr lang="en-CA" sz="1200" b="0" i="0" u="none" strike="noStrike" cap="none" dirty="0">
                <a:solidFill>
                  <a:srgbClr val="000000"/>
                </a:solidFill>
                <a:effectLst/>
                <a:latin typeface="Arial"/>
                <a:ea typeface="Arial"/>
                <a:cs typeface="Arial"/>
                <a:sym typeface="Arial"/>
              </a:rPr>
              <a:t>Similarly, a parent said: </a:t>
            </a:r>
            <a:r>
              <a:rPr lang="en-CA" sz="1200" b="1" i="0" u="none" strike="noStrike" cap="none" dirty="0">
                <a:solidFill>
                  <a:srgbClr val="000000"/>
                </a:solidFill>
                <a:effectLst/>
                <a:latin typeface="Arial"/>
                <a:ea typeface="Arial"/>
                <a:cs typeface="Arial"/>
                <a:sym typeface="Arial"/>
              </a:rPr>
              <a:t>“</a:t>
            </a:r>
            <a:r>
              <a:rPr lang="en-CA" sz="1200" b="0" i="0" u="none" strike="noStrike" cap="none" dirty="0">
                <a:solidFill>
                  <a:srgbClr val="000000"/>
                </a:solidFill>
                <a:effectLst/>
                <a:latin typeface="Arial"/>
                <a:ea typeface="Arial"/>
                <a:cs typeface="Arial"/>
                <a:sym typeface="Arial"/>
              </a:rPr>
              <a:t>Every other kid is gonna want you know, like a little gift, or little sticker or whatever, he’s not interested.”</a:t>
            </a:r>
          </a:p>
          <a:p>
            <a:pPr marL="139700" indent="0">
              <a:buFontTx/>
              <a:buNone/>
            </a:pPr>
            <a:r>
              <a:rPr lang="en-CA" sz="1200" b="0" i="0" u="none" strike="noStrike" cap="none" dirty="0">
                <a:solidFill>
                  <a:srgbClr val="000000"/>
                </a:solidFill>
                <a:effectLst/>
                <a:latin typeface="Arial"/>
                <a:ea typeface="Arial"/>
                <a:cs typeface="Arial"/>
                <a:sym typeface="Arial"/>
              </a:rPr>
              <a:t>And said: “I think there’s something a lot of providers have to stop doing in general is to ask Autistic kids about school and their friends from school because sometimes they don’t have friends at school…”</a:t>
            </a:r>
          </a:p>
          <a:p>
            <a:pPr marL="139700" indent="0">
              <a:buFontTx/>
              <a:buNone/>
            </a:pPr>
            <a:endParaRPr lang="en-CA" sz="1200" b="0" i="0" u="none" strike="noStrike" cap="none" dirty="0">
              <a:solidFill>
                <a:srgbClr val="000000"/>
              </a:solidFill>
              <a:effectLst/>
              <a:latin typeface="Arial"/>
              <a:ea typeface="Arial"/>
              <a:cs typeface="Arial"/>
              <a:sym typeface="Arial"/>
            </a:endParaRPr>
          </a:p>
          <a:p>
            <a:pPr marL="139700" indent="0">
              <a:buFontTx/>
              <a:buNone/>
            </a:pPr>
            <a:endParaRPr lang="en-CA" sz="1200" b="0" i="0" u="none" strike="noStrike" cap="none" dirty="0">
              <a:solidFill>
                <a:srgbClr val="000000"/>
              </a:solidFill>
              <a:effectLst/>
              <a:latin typeface="Arial"/>
              <a:ea typeface="Arial"/>
              <a:cs typeface="Arial"/>
              <a:sym typeface="Arial"/>
            </a:endParaRPr>
          </a:p>
          <a:p>
            <a:pPr marL="139700" lvl="0" indent="0">
              <a:buFontTx/>
              <a:buNone/>
            </a:pPr>
            <a:endParaRPr lang="en-CA" sz="1400" b="0" i="0" u="none" strike="noStrike" cap="none" dirty="0">
              <a:solidFill>
                <a:srgbClr val="000000"/>
              </a:solidFill>
              <a:effectLst/>
              <a:latin typeface="Arial"/>
              <a:ea typeface="Arial"/>
              <a:cs typeface="Arial"/>
              <a:sym typeface="Arial"/>
            </a:endParaRPr>
          </a:p>
          <a:p>
            <a:pPr marL="139700" lvl="0" indent="0">
              <a:buFontTx/>
              <a:buNone/>
            </a:pPr>
            <a:endParaRPr lang="en-CA" sz="1400" b="0" i="0" u="none" strike="noStrike" cap="none" dirty="0">
              <a:solidFill>
                <a:srgbClr val="000000"/>
              </a:solidFill>
              <a:effectLst/>
              <a:latin typeface="Arial"/>
              <a:ea typeface="Arial"/>
              <a:cs typeface="Arial"/>
              <a:sym typeface="Arial"/>
            </a:endParaRPr>
          </a:p>
          <a:p>
            <a:pPr marL="139700" indent="0">
              <a:buNone/>
            </a:pPr>
            <a:endParaRPr lang="en-CA" sz="1400" i="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5604282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g35f391192_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1" name="Google Shape;231;g35f391192_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39700" indent="0">
              <a:buFontTx/>
              <a:buNone/>
            </a:pPr>
            <a:r>
              <a:rPr lang="en-CA" sz="1200" b="0" i="0" u="none" strike="noStrike" cap="none" dirty="0">
                <a:solidFill>
                  <a:srgbClr val="000000"/>
                </a:solidFill>
                <a:effectLst/>
                <a:latin typeface="Arial"/>
                <a:ea typeface="Arial"/>
                <a:cs typeface="Arial"/>
                <a:sym typeface="Arial"/>
              </a:rPr>
              <a:t>It was also said that “…for most kids, by the way, that I work with on the spectrum, breathing techniques don’t work.”</a:t>
            </a:r>
          </a:p>
          <a:p>
            <a:pPr marL="139700" indent="0">
              <a:buFontTx/>
              <a:buNone/>
            </a:pPr>
            <a:endParaRPr lang="en-CA" sz="1200" b="0" i="0" u="none" strike="noStrike" cap="none" dirty="0">
              <a:solidFill>
                <a:srgbClr val="000000"/>
              </a:solidFill>
              <a:effectLst/>
              <a:latin typeface="Arial"/>
              <a:ea typeface="Arial"/>
              <a:cs typeface="Arial"/>
              <a:sym typeface="Arial"/>
            </a:endParaRPr>
          </a:p>
          <a:p>
            <a:pPr marL="139700" indent="0">
              <a:buFontTx/>
              <a:buNone/>
            </a:pPr>
            <a:endParaRPr lang="en-CA" sz="1200" b="0" i="0" u="none" strike="noStrike" cap="none" dirty="0">
              <a:solidFill>
                <a:srgbClr val="000000"/>
              </a:solidFill>
              <a:effectLst/>
              <a:latin typeface="Arial"/>
              <a:ea typeface="Arial"/>
              <a:cs typeface="Arial"/>
              <a:sym typeface="Arial"/>
            </a:endParaRPr>
          </a:p>
          <a:p>
            <a:pPr marL="139700" lvl="0" indent="0">
              <a:buFontTx/>
              <a:buNone/>
            </a:pPr>
            <a:endParaRPr lang="en-CA" sz="1400" b="0" i="0" u="none" strike="noStrike" cap="none" dirty="0">
              <a:solidFill>
                <a:srgbClr val="000000"/>
              </a:solidFill>
              <a:effectLst/>
              <a:latin typeface="Arial"/>
              <a:ea typeface="Arial"/>
              <a:cs typeface="Arial"/>
              <a:sym typeface="Arial"/>
            </a:endParaRPr>
          </a:p>
          <a:p>
            <a:pPr marL="139700" lvl="0" indent="0">
              <a:buFontTx/>
              <a:buNone/>
            </a:pPr>
            <a:endParaRPr lang="en-CA" sz="1400" b="0" i="0" u="none" strike="noStrike" cap="none" dirty="0">
              <a:solidFill>
                <a:srgbClr val="000000"/>
              </a:solidFill>
              <a:effectLst/>
              <a:latin typeface="Arial"/>
              <a:ea typeface="Arial"/>
              <a:cs typeface="Arial"/>
              <a:sym typeface="Arial"/>
            </a:endParaRPr>
          </a:p>
          <a:p>
            <a:pPr marL="139700" indent="0">
              <a:buNone/>
            </a:pPr>
            <a:endParaRPr lang="en-CA" sz="1400" i="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6445134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457200" marR="0" lvl="0" indent="-317500" algn="l" defTabSz="914400" rtl="0" eaLnBrk="1" fontAlgn="auto" latinLnBrk="0" hangingPunct="1">
              <a:lnSpc>
                <a:spcPct val="100000"/>
              </a:lnSpc>
              <a:spcBef>
                <a:spcPts val="0"/>
              </a:spcBef>
              <a:spcAft>
                <a:spcPts val="0"/>
              </a:spcAft>
              <a:buClr>
                <a:srgbClr val="000000"/>
              </a:buClr>
              <a:buSzPts val="1400"/>
              <a:tabLst/>
              <a:defRPr/>
            </a:pPr>
            <a:r>
              <a:rPr lang="en-US" sz="1200" b="0" dirty="0"/>
              <a:t>Another theme was identified based on caregivers expressing that the reason that needle procedures are so difficult for their child is about </a:t>
            </a:r>
            <a:r>
              <a:rPr lang="en-US" sz="1200" b="1" dirty="0"/>
              <a:t>more than the needle poke and pain itself. </a:t>
            </a:r>
          </a:p>
          <a:p>
            <a:pPr marL="457200" marR="0" lvl="0" indent="-317500" algn="l" defTabSz="914400" rtl="0" eaLnBrk="1" fontAlgn="auto" latinLnBrk="0" hangingPunct="1">
              <a:lnSpc>
                <a:spcPct val="100000"/>
              </a:lnSpc>
              <a:spcBef>
                <a:spcPts val="0"/>
              </a:spcBef>
              <a:spcAft>
                <a:spcPts val="0"/>
              </a:spcAft>
              <a:buClr>
                <a:srgbClr val="000000"/>
              </a:buClr>
              <a:buSzPts val="1400"/>
              <a:tabLst/>
              <a:defRPr/>
            </a:pPr>
            <a:r>
              <a:rPr lang="en-CA" sz="1200" b="0" i="0" u="none" strike="noStrike" cap="none" dirty="0">
                <a:solidFill>
                  <a:srgbClr val="000000"/>
                </a:solidFill>
                <a:effectLst/>
                <a:latin typeface="Arial"/>
                <a:ea typeface="Arial"/>
                <a:cs typeface="Arial"/>
                <a:sym typeface="Arial"/>
              </a:rPr>
              <a:t>For example, fear also comes from things in the environment, sensory concerns, uncertainty and fear of the unknown, and getting out of their routine, etc. </a:t>
            </a:r>
          </a:p>
          <a:p>
            <a:pPr marL="457200" marR="0" lvl="0" indent="-317500" algn="l" defTabSz="914400" rtl="0" eaLnBrk="1" fontAlgn="auto" latinLnBrk="0" hangingPunct="1">
              <a:lnSpc>
                <a:spcPct val="100000"/>
              </a:lnSpc>
              <a:spcBef>
                <a:spcPts val="0"/>
              </a:spcBef>
              <a:spcAft>
                <a:spcPts val="0"/>
              </a:spcAft>
              <a:buClr>
                <a:srgbClr val="000000"/>
              </a:buClr>
              <a:buSzPts val="1400"/>
              <a:tabLst/>
              <a:defRPr/>
            </a:pPr>
            <a:r>
              <a:rPr lang="en-CA" sz="1200" b="0" i="0" u="none" strike="noStrike" cap="none" dirty="0">
                <a:solidFill>
                  <a:srgbClr val="000000"/>
                </a:solidFill>
                <a:effectLst/>
                <a:latin typeface="Arial"/>
                <a:ea typeface="Arial"/>
                <a:cs typeface="Arial"/>
                <a:sym typeface="Arial"/>
              </a:rPr>
              <a:t>Interestingly, many caregivers highlighted that the </a:t>
            </a:r>
            <a:r>
              <a:rPr lang="en-CA" sz="1200" b="1" i="1" u="none" strike="noStrike" cap="none" dirty="0">
                <a:solidFill>
                  <a:srgbClr val="000000"/>
                </a:solidFill>
                <a:effectLst/>
                <a:latin typeface="Arial"/>
                <a:ea typeface="Arial"/>
                <a:cs typeface="Arial"/>
                <a:sym typeface="Arial"/>
              </a:rPr>
              <a:t>pain</a:t>
            </a:r>
            <a:r>
              <a:rPr lang="en-CA" sz="1200" b="0" i="0" u="none" strike="noStrike" cap="none" dirty="0">
                <a:solidFill>
                  <a:srgbClr val="000000"/>
                </a:solidFill>
                <a:effectLst/>
                <a:latin typeface="Arial"/>
                <a:ea typeface="Arial"/>
                <a:cs typeface="Arial"/>
                <a:sym typeface="Arial"/>
              </a:rPr>
              <a:t> is not the biggest concern that their child has. </a:t>
            </a:r>
          </a:p>
          <a:p>
            <a:pPr marL="139700" marR="0" lvl="0" indent="0" algn="l" defTabSz="914400" rtl="0" eaLnBrk="1" fontAlgn="auto" latinLnBrk="0" hangingPunct="1">
              <a:lnSpc>
                <a:spcPct val="100000"/>
              </a:lnSpc>
              <a:spcBef>
                <a:spcPts val="0"/>
              </a:spcBef>
              <a:spcAft>
                <a:spcPts val="0"/>
              </a:spcAft>
              <a:buClr>
                <a:srgbClr val="000000"/>
              </a:buClr>
              <a:buSzPts val="1400"/>
              <a:buFontTx/>
              <a:buNone/>
              <a:tabLst/>
              <a:defRPr/>
            </a:pPr>
            <a:endParaRPr lang="en-CA" sz="1400" b="0" i="0" u="none" strike="noStrike" cap="none" dirty="0">
              <a:solidFill>
                <a:srgbClr val="000000"/>
              </a:solidFill>
              <a:effectLst/>
              <a:latin typeface="Arial"/>
              <a:cs typeface="Arial"/>
              <a:sym typeface="Arial"/>
            </a:endParaRPr>
          </a:p>
        </p:txBody>
      </p:sp>
    </p:spTree>
    <p:extLst>
      <p:ext uri="{BB962C8B-B14F-4D97-AF65-F5344CB8AC3E}">
        <p14:creationId xmlns:p14="http://schemas.microsoft.com/office/powerpoint/2010/main" val="271011432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g35f391192_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1" name="Google Shape;231;g35f391192_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39700" indent="0">
              <a:buFontTx/>
              <a:buNone/>
            </a:pPr>
            <a:r>
              <a:rPr lang="en-CA" sz="1200" b="0" i="0" u="none" strike="noStrike" cap="none" dirty="0">
                <a:solidFill>
                  <a:srgbClr val="000000"/>
                </a:solidFill>
                <a:effectLst/>
                <a:latin typeface="Arial"/>
                <a:ea typeface="Arial"/>
                <a:cs typeface="Arial"/>
                <a:sym typeface="Arial"/>
              </a:rPr>
              <a:t>This parent said, “half his pain is associated with the fear of the unknown and not being in control, and like that is what is increasing his experience of pain, it’s not just the physical prick of the needle, it’s all of those other things that are elevating his nervous system.”</a:t>
            </a:r>
          </a:p>
          <a:p>
            <a:pPr marL="139700" indent="0">
              <a:buFontTx/>
              <a:buNone/>
            </a:pPr>
            <a:endParaRPr lang="en-CA" sz="1200" b="0" i="0" u="none" strike="noStrike" cap="none" dirty="0">
              <a:solidFill>
                <a:srgbClr val="000000"/>
              </a:solidFill>
              <a:effectLst/>
              <a:latin typeface="Arial"/>
              <a:ea typeface="Arial"/>
              <a:cs typeface="Arial"/>
              <a:sym typeface="Arial"/>
            </a:endParaRPr>
          </a:p>
          <a:p>
            <a:pPr marL="139700" lvl="0" indent="0">
              <a:buFontTx/>
              <a:buNone/>
            </a:pPr>
            <a:endParaRPr lang="en-CA" sz="1400" b="0" i="0" u="none" strike="noStrike" cap="none" dirty="0">
              <a:solidFill>
                <a:srgbClr val="000000"/>
              </a:solidFill>
              <a:effectLst/>
              <a:latin typeface="Arial"/>
              <a:ea typeface="Arial"/>
              <a:cs typeface="Arial"/>
              <a:sym typeface="Arial"/>
            </a:endParaRPr>
          </a:p>
          <a:p>
            <a:pPr marL="139700" lvl="0" indent="0">
              <a:buFontTx/>
              <a:buNone/>
            </a:pPr>
            <a:endParaRPr lang="en-CA" sz="1400" b="0" i="0" u="none" strike="noStrike" cap="none" dirty="0">
              <a:solidFill>
                <a:srgbClr val="000000"/>
              </a:solidFill>
              <a:effectLst/>
              <a:latin typeface="Arial"/>
              <a:ea typeface="Arial"/>
              <a:cs typeface="Arial"/>
              <a:sym typeface="Arial"/>
            </a:endParaRPr>
          </a:p>
          <a:p>
            <a:pPr marL="139700" indent="0">
              <a:buNone/>
            </a:pPr>
            <a:endParaRPr lang="en-CA" sz="1400" i="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8351927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g35f391192_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1" name="Google Shape;231;g35f391192_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39700" indent="0">
              <a:buFontTx/>
              <a:buNone/>
            </a:pPr>
            <a:r>
              <a:rPr lang="en-CA" sz="1400" b="0" i="0" u="none" strike="noStrike" cap="none" dirty="0">
                <a:solidFill>
                  <a:srgbClr val="000000"/>
                </a:solidFill>
                <a:effectLst/>
                <a:latin typeface="Arial"/>
                <a:ea typeface="Arial"/>
                <a:cs typeface="Arial"/>
                <a:sym typeface="Arial"/>
              </a:rPr>
              <a:t>“I think it’s harder for him to kind of be at the appointment and be in the mood for it because he doesn’t like things that are like- like he doesn’t like to get out of routine. Like he maybe doesn’t trust the person that’s gonna do it, and everything that’s happening around it like more than- than the needle in itself, it’s like experience in general.”</a:t>
            </a:r>
          </a:p>
          <a:p>
            <a:pPr marL="139700" indent="0">
              <a:buFontTx/>
              <a:buNone/>
            </a:pPr>
            <a:endParaRPr lang="en-CA" sz="1200" b="0" i="0" u="none" strike="noStrike" cap="none" dirty="0">
              <a:solidFill>
                <a:srgbClr val="000000"/>
              </a:solidFill>
              <a:effectLst/>
              <a:latin typeface="Arial"/>
              <a:ea typeface="Arial"/>
              <a:cs typeface="Arial"/>
              <a:sym typeface="Arial"/>
            </a:endParaRPr>
          </a:p>
          <a:p>
            <a:pPr marL="139700" lvl="0" indent="0">
              <a:buFontTx/>
              <a:buNone/>
            </a:pPr>
            <a:endParaRPr lang="en-CA" sz="1400" b="0" i="0" u="none" strike="noStrike" cap="none" dirty="0">
              <a:solidFill>
                <a:srgbClr val="000000"/>
              </a:solidFill>
              <a:effectLst/>
              <a:latin typeface="Arial"/>
              <a:ea typeface="Arial"/>
              <a:cs typeface="Arial"/>
              <a:sym typeface="Arial"/>
            </a:endParaRPr>
          </a:p>
          <a:p>
            <a:pPr marL="139700" lvl="0" indent="0">
              <a:buFontTx/>
              <a:buNone/>
            </a:pPr>
            <a:endParaRPr lang="en-CA" sz="1400" b="0" i="0" u="none" strike="noStrike" cap="none" dirty="0">
              <a:solidFill>
                <a:srgbClr val="000000"/>
              </a:solidFill>
              <a:effectLst/>
              <a:latin typeface="Arial"/>
              <a:ea typeface="Arial"/>
              <a:cs typeface="Arial"/>
              <a:sym typeface="Arial"/>
            </a:endParaRPr>
          </a:p>
          <a:p>
            <a:pPr marL="139700" indent="0">
              <a:buNone/>
            </a:pPr>
            <a:endParaRPr lang="en-CA" sz="1400" i="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1037784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g35f391192_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1" name="Google Shape;231;g35f391192_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39700" lvl="0" indent="0">
              <a:buFontTx/>
              <a:buNone/>
            </a:pPr>
            <a:r>
              <a:rPr lang="en-CA" sz="1200" i="0" dirty="0">
                <a:solidFill>
                  <a:schemeClr val="bg1"/>
                </a:solidFill>
                <a:latin typeface="Arial"/>
                <a:ea typeface="Arial"/>
                <a:cs typeface="Arial"/>
                <a:sym typeface="Arial"/>
              </a:rPr>
              <a:t>Another parent said, “Maybe he’s kinda okay, but then you arrive and there a lot of other circumstances that for other kids is normal, but it can set him up to be like…his levels of stress are going to be higher. Like if there’s too many people, people are talking too much, or noise, or sometimes you go to a the clinic and there’s babies crying, so all this- these things are…kind of setting the mood for him to get his stress levels higher and higher.”</a:t>
            </a:r>
          </a:p>
          <a:p>
            <a:pPr marL="139700" lvl="0" indent="0">
              <a:buFontTx/>
              <a:buNone/>
            </a:pPr>
            <a:endParaRPr lang="en-CA" sz="1400" b="0" i="0" u="none" strike="noStrike" cap="none" dirty="0">
              <a:solidFill>
                <a:srgbClr val="000000"/>
              </a:solidFill>
              <a:effectLst/>
              <a:latin typeface="Arial"/>
              <a:ea typeface="Arial"/>
              <a:cs typeface="Arial"/>
              <a:sym typeface="Arial"/>
            </a:endParaRPr>
          </a:p>
          <a:p>
            <a:pPr marL="139700" indent="0">
              <a:buNone/>
            </a:pPr>
            <a:endParaRPr lang="en-CA" sz="1400" i="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3465248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g35f391192_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1" name="Google Shape;231;g35f391192_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39700" indent="0">
              <a:buFontTx/>
              <a:buNone/>
            </a:pPr>
            <a:r>
              <a:rPr lang="en-CA" sz="1400" b="0" i="0" u="none" strike="noStrike" cap="none" dirty="0">
                <a:solidFill>
                  <a:srgbClr val="000000"/>
                </a:solidFill>
                <a:effectLst/>
                <a:latin typeface="Arial"/>
                <a:ea typeface="Arial"/>
                <a:cs typeface="Arial"/>
                <a:sym typeface="Arial"/>
              </a:rPr>
              <a:t>“he doesn’t want somebody to touch him, okay, so that is a sensory part. But uh, of course the touch will definitely happen, and the touch will happen by the strange person, not by the family member, so this is also very hard for the child.” </a:t>
            </a:r>
          </a:p>
          <a:p>
            <a:pPr marL="139700" indent="0">
              <a:buFontTx/>
              <a:buNone/>
            </a:pPr>
            <a:endParaRPr lang="en-CA" sz="1200" b="0" i="0" u="none" strike="noStrike" cap="none" dirty="0">
              <a:solidFill>
                <a:srgbClr val="000000"/>
              </a:solidFill>
              <a:effectLst/>
              <a:latin typeface="Arial"/>
              <a:ea typeface="Arial"/>
              <a:cs typeface="Arial"/>
              <a:sym typeface="Arial"/>
            </a:endParaRPr>
          </a:p>
          <a:p>
            <a:pPr marL="139700" lvl="0" indent="0">
              <a:buFontTx/>
              <a:buNone/>
            </a:pPr>
            <a:endParaRPr lang="en-CA" sz="1400" b="0" i="0" u="none" strike="noStrike" cap="none" dirty="0">
              <a:solidFill>
                <a:srgbClr val="000000"/>
              </a:solidFill>
              <a:effectLst/>
              <a:latin typeface="Arial"/>
              <a:ea typeface="Arial"/>
              <a:cs typeface="Arial"/>
              <a:sym typeface="Arial"/>
            </a:endParaRPr>
          </a:p>
          <a:p>
            <a:pPr marL="139700" lvl="0" indent="0">
              <a:buFontTx/>
              <a:buNone/>
            </a:pPr>
            <a:endParaRPr lang="en-CA" sz="1400" b="0" i="0" u="none" strike="noStrike" cap="none" dirty="0">
              <a:solidFill>
                <a:srgbClr val="000000"/>
              </a:solidFill>
              <a:effectLst/>
              <a:latin typeface="Arial"/>
              <a:ea typeface="Arial"/>
              <a:cs typeface="Arial"/>
              <a:sym typeface="Arial"/>
            </a:endParaRPr>
          </a:p>
          <a:p>
            <a:pPr marL="139700" indent="0">
              <a:buNone/>
            </a:pPr>
            <a:endParaRPr lang="en-CA" sz="1400" i="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7929101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marR="0" lvl="0" indent="0" algn="l" defTabSz="914400" rtl="0" eaLnBrk="1" fontAlgn="auto" latinLnBrk="0" hangingPunct="1">
              <a:lnSpc>
                <a:spcPct val="100000"/>
              </a:lnSpc>
              <a:spcBef>
                <a:spcPts val="0"/>
              </a:spcBef>
              <a:spcAft>
                <a:spcPts val="0"/>
              </a:spcAft>
              <a:buClr>
                <a:srgbClr val="000000"/>
              </a:buClr>
              <a:buSzPts val="1400"/>
              <a:buFontTx/>
              <a:buNone/>
              <a:tabLst/>
              <a:defRPr/>
            </a:pPr>
            <a:r>
              <a:rPr lang="en-CA" sz="1200" b="0" dirty="0"/>
              <a:t>Caregivers also highlighted </a:t>
            </a:r>
            <a:r>
              <a:rPr lang="en-CA" sz="1200" b="0" i="0" u="none" strike="noStrike" cap="none" dirty="0">
                <a:solidFill>
                  <a:srgbClr val="000000"/>
                </a:solidFill>
                <a:effectLst/>
                <a:latin typeface="Arial"/>
                <a:ea typeface="Arial"/>
                <a:cs typeface="Arial"/>
                <a:sym typeface="Arial"/>
              </a:rPr>
              <a:t>various concepts that centralize around the theme of </a:t>
            </a:r>
            <a:r>
              <a:rPr lang="en-CA" sz="1200" b="1" i="0" u="none" strike="noStrike" cap="none" dirty="0">
                <a:solidFill>
                  <a:srgbClr val="000000"/>
                </a:solidFill>
                <a:effectLst/>
                <a:latin typeface="Arial"/>
                <a:ea typeface="Arial"/>
                <a:cs typeface="Arial"/>
                <a:sym typeface="Arial"/>
              </a:rPr>
              <a:t>treating the child as an autonomous individual</a:t>
            </a:r>
            <a:r>
              <a:rPr lang="en-CA" sz="1200" b="0" i="0" u="none" strike="noStrike" cap="none" dirty="0">
                <a:solidFill>
                  <a:srgbClr val="000000"/>
                </a:solidFill>
                <a:effectLst/>
                <a:latin typeface="Arial"/>
                <a:ea typeface="Arial"/>
                <a:cs typeface="Arial"/>
                <a:sym typeface="Arial"/>
              </a:rPr>
              <a:t>. Examples of codes that were clustered together to form this theme include things like listening to the child, respecting their agency, being honest them with the needle or proceeding if they’re showing extreme signs of distress, giving them information about their health, not ambushing them, and offering them with choices/including them in decisions related to the procedure.</a:t>
            </a:r>
          </a:p>
          <a:p>
            <a:pPr marL="139700" marR="0" lvl="0" indent="0" algn="l" defTabSz="914400" rtl="0" eaLnBrk="1" fontAlgn="auto" latinLnBrk="0" hangingPunct="1">
              <a:lnSpc>
                <a:spcPct val="100000"/>
              </a:lnSpc>
              <a:spcBef>
                <a:spcPts val="0"/>
              </a:spcBef>
              <a:spcAft>
                <a:spcPts val="0"/>
              </a:spcAft>
              <a:buClr>
                <a:srgbClr val="000000"/>
              </a:buClr>
              <a:buSzPts val="1400"/>
              <a:buFontTx/>
              <a:buNone/>
              <a:tabLst/>
              <a:defRPr/>
            </a:pPr>
            <a:endParaRPr lang="en-CA" sz="1200" b="0" i="0" u="none" strike="noStrike" cap="none" dirty="0">
              <a:solidFill>
                <a:srgbClr val="000000"/>
              </a:solidFill>
              <a:effectLst/>
              <a:latin typeface="Arial"/>
              <a:ea typeface="Arial"/>
              <a:cs typeface="Arial"/>
              <a:sym typeface="Arial"/>
            </a:endParaRPr>
          </a:p>
          <a:p>
            <a:pPr marL="139700" marR="0" lvl="0" indent="0" algn="l" defTabSz="914400" rtl="0" eaLnBrk="1" fontAlgn="auto" latinLnBrk="0" hangingPunct="1">
              <a:lnSpc>
                <a:spcPct val="100000"/>
              </a:lnSpc>
              <a:spcBef>
                <a:spcPts val="0"/>
              </a:spcBef>
              <a:spcAft>
                <a:spcPts val="0"/>
              </a:spcAft>
              <a:buClr>
                <a:srgbClr val="000000"/>
              </a:buClr>
              <a:buSzPts val="1400"/>
              <a:buFontTx/>
              <a:buNone/>
              <a:tabLst/>
              <a:defRPr/>
            </a:pPr>
            <a:endParaRPr lang="en-CA" sz="1100" b="0" i="0" u="none" strike="noStrike" cap="none" dirty="0">
              <a:solidFill>
                <a:srgbClr val="000000"/>
              </a:solidFill>
              <a:effectLst/>
              <a:latin typeface="Arial"/>
              <a:ea typeface="Arial"/>
              <a:cs typeface="Arial"/>
              <a:sym typeface="Arial"/>
            </a:endParaRPr>
          </a:p>
          <a:p>
            <a:pPr marL="139700" marR="0" lvl="0" indent="0" algn="l" defTabSz="914400" rtl="0" eaLnBrk="1" fontAlgn="auto" latinLnBrk="0" hangingPunct="1">
              <a:lnSpc>
                <a:spcPct val="100000"/>
              </a:lnSpc>
              <a:spcBef>
                <a:spcPts val="0"/>
              </a:spcBef>
              <a:spcAft>
                <a:spcPts val="0"/>
              </a:spcAft>
              <a:buClr>
                <a:srgbClr val="000000"/>
              </a:buClr>
              <a:buSzPts val="1400"/>
              <a:buFontTx/>
              <a:buNone/>
              <a:tabLst/>
              <a:defRPr/>
            </a:pPr>
            <a:endParaRPr lang="en-CA" sz="1100" b="0" i="0" u="none" strike="noStrike" cap="none" dirty="0">
              <a:solidFill>
                <a:srgbClr val="000000"/>
              </a:solidFill>
              <a:effectLst/>
              <a:latin typeface="Arial"/>
              <a:ea typeface="Arial"/>
              <a:cs typeface="Arial"/>
              <a:sym typeface="Arial"/>
            </a:endParaRPr>
          </a:p>
          <a:p>
            <a:pPr marL="139700" marR="0" lvl="0" indent="0" algn="l" defTabSz="914400" rtl="0" eaLnBrk="1" fontAlgn="auto" latinLnBrk="0" hangingPunct="1">
              <a:lnSpc>
                <a:spcPct val="100000"/>
              </a:lnSpc>
              <a:spcBef>
                <a:spcPts val="0"/>
              </a:spcBef>
              <a:spcAft>
                <a:spcPts val="0"/>
              </a:spcAft>
              <a:buClr>
                <a:srgbClr val="000000"/>
              </a:buClr>
              <a:buSzPts val="1400"/>
              <a:buFontTx/>
              <a:buNone/>
              <a:tabLst/>
              <a:defRPr/>
            </a:pPr>
            <a:endParaRPr lang="en-CA" sz="1100" b="0" i="0" u="none" strike="noStrike" cap="none" dirty="0">
              <a:solidFill>
                <a:srgbClr val="000000"/>
              </a:solidFill>
              <a:effectLst/>
              <a:latin typeface="Arial"/>
              <a:ea typeface="Arial"/>
              <a:cs typeface="Arial"/>
              <a:sym typeface="Arial"/>
            </a:endParaRPr>
          </a:p>
          <a:p>
            <a:pPr marL="139700" marR="0" lvl="0" indent="0" algn="l" defTabSz="914400" rtl="0" eaLnBrk="1" fontAlgn="auto" latinLnBrk="0" hangingPunct="1">
              <a:lnSpc>
                <a:spcPct val="100000"/>
              </a:lnSpc>
              <a:spcBef>
                <a:spcPts val="0"/>
              </a:spcBef>
              <a:spcAft>
                <a:spcPts val="0"/>
              </a:spcAft>
              <a:buClr>
                <a:srgbClr val="000000"/>
              </a:buClr>
              <a:buSzPts val="1400"/>
              <a:buFontTx/>
              <a:buNone/>
              <a:tabLst/>
              <a:defRPr/>
            </a:pPr>
            <a:endParaRPr lang="en-CA" sz="1400" b="0" i="0" u="none" strike="noStrike" cap="none" dirty="0">
              <a:solidFill>
                <a:srgbClr val="000000"/>
              </a:solidFill>
              <a:effectLst/>
              <a:latin typeface="Arial"/>
              <a:cs typeface="Arial"/>
              <a:sym typeface="Arial"/>
            </a:endParaRPr>
          </a:p>
        </p:txBody>
      </p:sp>
    </p:spTree>
    <p:extLst>
      <p:ext uri="{BB962C8B-B14F-4D97-AF65-F5344CB8AC3E}">
        <p14:creationId xmlns:p14="http://schemas.microsoft.com/office/powerpoint/2010/main" val="13716861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g35f391192_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1" name="Google Shape;231;g35f391192_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397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CA" sz="1200" i="0" dirty="0"/>
              <a:t>Highlighting this theme, a parent said: </a:t>
            </a:r>
          </a:p>
          <a:p>
            <a:pPr marL="1397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CA" sz="1200" dirty="0"/>
              <a:t>“Agency is huge.”</a:t>
            </a:r>
          </a:p>
          <a:p>
            <a:pPr marL="1397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CA" sz="1200" dirty="0"/>
              <a:t>“For instance like, “Do you want to sit in this chair? Or do you want to sit in that chair?” Or like, “Do you want to sit on dad or mum’s lap?” Or whatever the case, just giving her as much choice and agency every step of the way.”</a:t>
            </a:r>
            <a:endParaRPr lang="en-CA" sz="1200" i="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299457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Google Shape;236;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7" name="Google Shape;237;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indent="-317500">
              <a:buFont typeface="Arial" panose="020B0604020202020204" pitchFamily="34" charset="0"/>
              <a:buChar char="•"/>
            </a:pPr>
            <a:r>
              <a:rPr lang="en-US" sz="1200" b="0" i="0" u="none" strike="noStrike" cap="none" dirty="0">
                <a:solidFill>
                  <a:srgbClr val="000000"/>
                </a:solidFill>
                <a:effectLst/>
                <a:latin typeface="Arial"/>
                <a:ea typeface="Arial"/>
                <a:cs typeface="Arial"/>
                <a:sym typeface="Arial"/>
              </a:rPr>
              <a:t>As we know, needle procedures like vaccines and blood draws are critical to maintaining health and all children deserve accessible and comfortable healthcare.</a:t>
            </a:r>
            <a:endParaRPr lang="en-CA" sz="1200" b="0" i="0" u="none" strike="noStrike" cap="none" dirty="0">
              <a:solidFill>
                <a:srgbClr val="000000"/>
              </a:solidFill>
              <a:effectLst/>
              <a:latin typeface="Arial"/>
              <a:ea typeface="Arial"/>
              <a:cs typeface="Arial"/>
              <a:sym typeface="Arial"/>
            </a:endParaRPr>
          </a:p>
          <a:p>
            <a:pPr marL="457200" indent="-317500">
              <a:buFont typeface="Arial" panose="020B0604020202020204" pitchFamily="34" charset="0"/>
              <a:buChar char="•"/>
            </a:pPr>
            <a:r>
              <a:rPr lang="en-US" sz="1200" b="0" i="0" u="none" strike="noStrike" cap="none" dirty="0">
                <a:solidFill>
                  <a:srgbClr val="000000"/>
                </a:solidFill>
                <a:effectLst/>
                <a:latin typeface="Arial"/>
                <a:ea typeface="Arial"/>
                <a:cs typeface="Arial"/>
                <a:sym typeface="Arial"/>
              </a:rPr>
              <a:t>For most children, needle procedures are associated with a degree of fear and pain </a:t>
            </a:r>
            <a:r>
              <a:rPr lang="en-CA" sz="1200" b="0" i="0" u="none" strike="noStrike" cap="none" dirty="0">
                <a:solidFill>
                  <a:srgbClr val="000000"/>
                </a:solidFill>
                <a:effectLst/>
                <a:latin typeface="Arial"/>
                <a:ea typeface="Arial"/>
                <a:cs typeface="Arial"/>
                <a:sym typeface="Arial"/>
              </a:rPr>
              <a:t>(McMurtry et al., 2015). </a:t>
            </a:r>
          </a:p>
          <a:p>
            <a:pPr marL="457200" indent="-317500">
              <a:buFont typeface="Arial" panose="020B0604020202020204" pitchFamily="34" charset="0"/>
              <a:buChar char="•"/>
            </a:pPr>
            <a:r>
              <a:rPr lang="en-CA" sz="1200" b="0" i="0" u="none" strike="noStrike" cap="none" dirty="0">
                <a:solidFill>
                  <a:srgbClr val="000000"/>
                </a:solidFill>
                <a:effectLst/>
                <a:latin typeface="Arial"/>
                <a:ea typeface="Arial"/>
                <a:cs typeface="Arial"/>
                <a:sym typeface="Arial"/>
              </a:rPr>
              <a:t>Children labelled with Intellectual and Developmental Disabilities may be at particular risk because their pain is often ineffectively managed (Knoll et al., 2013). Non-adherence with (Slifer et al., 2011) and poor uptake of (compared to mainstream; O’Neill et al., 2019) needle procedures is also common in youth with developmental disabilities.</a:t>
            </a:r>
          </a:p>
          <a:p>
            <a:pPr marL="0" lvl="0" indent="0" algn="l" rtl="0">
              <a:spcBef>
                <a:spcPts val="0"/>
              </a:spcBef>
              <a:spcAft>
                <a:spcPts val="0"/>
              </a:spcAft>
              <a:buNone/>
            </a:pPr>
            <a:endParaRPr lang="en-CA"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g35f391192_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1" name="Google Shape;231;g35f391192_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397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CA" sz="1400" i="0" dirty="0"/>
              <a:t>Another said: “…it could take away some of the anxiety over what’s happening to give him that kind of, "my choice" attitude.”</a:t>
            </a:r>
            <a:endParaRPr lang="en-CA" sz="1400" i="0" dirty="0">
              <a:solidFill>
                <a:schemeClr val="bg1"/>
              </a:solidFill>
              <a:latin typeface="Arial" panose="020B0604020202020204" pitchFamily="34" charset="0"/>
              <a:cs typeface="Arial" panose="020B0604020202020204" pitchFamily="34" charset="0"/>
            </a:endParaRPr>
          </a:p>
          <a:p>
            <a:pPr marL="139700" indent="0">
              <a:buNone/>
            </a:pPr>
            <a:endParaRPr lang="en-CA" sz="1400" i="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3594306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g35f391192_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1" name="Google Shape;231;g35f391192_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397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CA" sz="1200" i="0" dirty="0"/>
              <a:t>As an example of respecting the child’s wishes, one parent said: </a:t>
            </a:r>
          </a:p>
          <a:p>
            <a:pPr marL="1397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CA" sz="1200" i="0" dirty="0"/>
          </a:p>
          <a:p>
            <a:pPr marL="1397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CA" sz="1200" i="0" dirty="0"/>
              <a:t>“The nurse who was administering the needle said, “Do you want me to just go ahead and do it?” and I was like, “No.” Like, she wanted to just disregard, you know, what my daughter was- how she was acting and feeling and I was like, “No, no, we’ll come back and do this another time.” There was no way I was gonna let her do that, just like, give her the needle and whatever.”</a:t>
            </a:r>
            <a:endParaRPr lang="en-CA" sz="1200" i="0" dirty="0">
              <a:solidFill>
                <a:schemeClr val="bg1"/>
              </a:solidFill>
              <a:latin typeface="Arial" panose="020B0604020202020204" pitchFamily="34" charset="0"/>
              <a:cs typeface="Arial" panose="020B0604020202020204" pitchFamily="34" charset="0"/>
            </a:endParaRPr>
          </a:p>
          <a:p>
            <a:pPr marL="139700" indent="0">
              <a:buNone/>
            </a:pPr>
            <a:endParaRPr lang="en-CA" sz="1400" i="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1626377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g35f391192_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1" name="Google Shape;231;g35f391192_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397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CA" sz="1400" dirty="0"/>
              <a:t>“She always knew about it. We never lied to her or just brought her to the doctor and like surprised her with it. Um, cause she needs to know, she can’t have something thrown at her like that.”</a:t>
            </a:r>
            <a:endParaRPr lang="en-CA" sz="1400" i="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4037881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g35f391192_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1" name="Google Shape;231;g35f391192_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397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CA" sz="1400" dirty="0"/>
              <a:t>“…there were times these injections didn’t go very smoothly when yes, we had people talking over her to us and they were getting kind of getting a little bit agitated.”</a:t>
            </a:r>
          </a:p>
          <a:p>
            <a:pPr marL="1397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CA" sz="1400" i="0" dirty="0">
                <a:solidFill>
                  <a:schemeClr val="bg1"/>
                </a:solidFill>
                <a:latin typeface="Arial" panose="020B0604020202020204" pitchFamily="34" charset="0"/>
                <a:cs typeface="Arial" panose="020B0604020202020204" pitchFamily="34" charset="0"/>
              </a:rPr>
              <a:t>“…</a:t>
            </a:r>
            <a:r>
              <a:rPr lang="en-CA" sz="1400" dirty="0"/>
              <a:t>maybe the person giving the injection is talking over her. Maybe they’re too loud. Maybe they’re not listening to her.”</a:t>
            </a:r>
            <a:endParaRPr lang="en-CA" sz="1600" i="0" dirty="0">
              <a:solidFill>
                <a:schemeClr val="bg1"/>
              </a:solidFill>
              <a:latin typeface="Arial" panose="020B0604020202020204" pitchFamily="34" charset="0"/>
              <a:cs typeface="Arial" panose="020B0604020202020204" pitchFamily="34" charset="0"/>
            </a:endParaRPr>
          </a:p>
          <a:p>
            <a:pPr marL="1397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CA" sz="1400" i="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0493559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g35f391192_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1" name="Google Shape;231;g35f391192_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397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CA" sz="1200" dirty="0"/>
              <a:t>Finally, I will share this quote that highlights the importance of giving the child information about the procedure just like you would for any NT individual: </a:t>
            </a:r>
          </a:p>
          <a:p>
            <a:pPr marL="1397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CA" sz="1200" dirty="0"/>
              <a:t>“She is fantastic, and when you get there, she explains things to him, not like he is just a silly little boy, you know? Like she explains things like, “So, this is going to happen like this, and that,” and “once you get it done” and I think for him, it’s very important to kind of have the information of what’s going on.” </a:t>
            </a:r>
            <a:endParaRPr lang="en-CA" sz="1200" i="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7216228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4" name="Google Shape;224;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CA" sz="1400" dirty="0"/>
              <a:t>Today, we discussed three themes that were identified from the interviews and these findings have several implications. </a:t>
            </a:r>
            <a:endParaRPr sz="1400" dirty="0"/>
          </a:p>
        </p:txBody>
      </p:sp>
    </p:spTree>
    <p:extLst>
      <p:ext uri="{BB962C8B-B14F-4D97-AF65-F5344CB8AC3E}">
        <p14:creationId xmlns:p14="http://schemas.microsoft.com/office/powerpoint/2010/main" val="54318196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457200" marR="0" lvl="0" indent="-317500" algn="l" defTabSz="914400" rtl="0" eaLnBrk="1" fontAlgn="auto" latinLnBrk="0" hangingPunct="1">
              <a:lnSpc>
                <a:spcPct val="100000"/>
              </a:lnSpc>
              <a:spcBef>
                <a:spcPts val="0"/>
              </a:spcBef>
              <a:spcAft>
                <a:spcPts val="0"/>
              </a:spcAft>
              <a:buClr>
                <a:srgbClr val="000000"/>
              </a:buClr>
              <a:buSzPts val="1400"/>
              <a:buFont typeface="Arial" panose="020B0604020202020204" pitchFamily="34" charset="0"/>
              <a:buChar char="•"/>
              <a:tabLst/>
              <a:defRPr/>
            </a:pPr>
            <a:r>
              <a:rPr lang="en-CA" sz="1200" b="0" i="0" u="none" strike="noStrike" cap="none" dirty="0">
                <a:solidFill>
                  <a:srgbClr val="000000"/>
                </a:solidFill>
                <a:effectLst/>
                <a:latin typeface="Arial"/>
                <a:ea typeface="Arial"/>
                <a:cs typeface="Arial"/>
                <a:sym typeface="Arial"/>
              </a:rPr>
              <a:t>The themes reveal important ways that generic practices are just not cutting it for families with children who have special needs. </a:t>
            </a:r>
          </a:p>
          <a:p>
            <a:pPr marL="457200" marR="0" lvl="0" indent="-317500" algn="l" defTabSz="914400" rtl="0" eaLnBrk="1" fontAlgn="auto" latinLnBrk="0" hangingPunct="1">
              <a:lnSpc>
                <a:spcPct val="100000"/>
              </a:lnSpc>
              <a:spcBef>
                <a:spcPts val="0"/>
              </a:spcBef>
              <a:spcAft>
                <a:spcPts val="0"/>
              </a:spcAft>
              <a:buClr>
                <a:srgbClr val="000000"/>
              </a:buClr>
              <a:buSzPts val="1400"/>
              <a:buFont typeface="Arial" panose="020B0604020202020204" pitchFamily="34" charset="0"/>
              <a:buChar char="•"/>
              <a:tabLst/>
              <a:defRPr/>
            </a:pPr>
            <a:r>
              <a:rPr lang="en-CA" sz="1200" b="0" i="0" u="none" strike="noStrike" cap="none" dirty="0">
                <a:solidFill>
                  <a:srgbClr val="000000"/>
                </a:solidFill>
                <a:effectLst/>
                <a:latin typeface="Arial"/>
                <a:ea typeface="Arial"/>
                <a:cs typeface="Arial"/>
                <a:sym typeface="Arial"/>
              </a:rPr>
              <a:t>It is already known that adjustments to service delivery can create more equitable access to healthcare (Edwards &amp; Northway, 2011). </a:t>
            </a:r>
          </a:p>
          <a:p>
            <a:pPr marL="457200" marR="0" lvl="0" indent="-317500" algn="l" defTabSz="914400" rtl="0" eaLnBrk="1" fontAlgn="auto" latinLnBrk="0" hangingPunct="1">
              <a:lnSpc>
                <a:spcPct val="100000"/>
              </a:lnSpc>
              <a:spcBef>
                <a:spcPts val="0"/>
              </a:spcBef>
              <a:spcAft>
                <a:spcPts val="0"/>
              </a:spcAft>
              <a:buClr>
                <a:srgbClr val="000000"/>
              </a:buClr>
              <a:buSzPts val="1400"/>
              <a:buFont typeface="Arial" panose="020B0604020202020204" pitchFamily="34" charset="0"/>
              <a:buChar char="•"/>
              <a:tabLst/>
              <a:defRPr/>
            </a:pPr>
            <a:r>
              <a:rPr lang="en-CA" sz="1200" b="0" i="0" u="none" strike="noStrike" cap="none" dirty="0">
                <a:solidFill>
                  <a:srgbClr val="000000"/>
                </a:solidFill>
                <a:effectLst/>
                <a:latin typeface="Arial"/>
                <a:ea typeface="Arial"/>
                <a:cs typeface="Arial"/>
                <a:sym typeface="Arial"/>
              </a:rPr>
              <a:t>And consistent with the present findings, previous research has documented useful adjustments such as increased parental involvement, control given to the Autistic child, incorporating special interests, and environmental accommodations, when treating Autistic patients (</a:t>
            </a:r>
            <a:r>
              <a:rPr lang="en-CA" sz="1200" b="0" i="0" u="none" strike="noStrike" cap="none" dirty="0" err="1">
                <a:solidFill>
                  <a:srgbClr val="000000"/>
                </a:solidFill>
                <a:effectLst/>
                <a:latin typeface="Arial"/>
                <a:ea typeface="Arial"/>
                <a:cs typeface="Arial"/>
                <a:sym typeface="Arial"/>
              </a:rPr>
              <a:t>Moree</a:t>
            </a:r>
            <a:r>
              <a:rPr lang="en-CA" sz="1200" b="0" i="0" u="none" strike="noStrike" cap="none" dirty="0">
                <a:solidFill>
                  <a:srgbClr val="000000"/>
                </a:solidFill>
                <a:effectLst/>
                <a:latin typeface="Arial"/>
                <a:ea typeface="Arial"/>
                <a:cs typeface="Arial"/>
                <a:sym typeface="Arial"/>
              </a:rPr>
              <a:t> &amp; Davis, 2010; </a:t>
            </a:r>
            <a:r>
              <a:rPr lang="en-CA" sz="1200" b="0" i="0" u="none" strike="noStrike" cap="none" dirty="0" err="1">
                <a:solidFill>
                  <a:srgbClr val="000000"/>
                </a:solidFill>
                <a:effectLst/>
                <a:latin typeface="Arial"/>
                <a:ea typeface="Arial"/>
                <a:cs typeface="Arial"/>
                <a:sym typeface="Arial"/>
              </a:rPr>
              <a:t>Ollendick</a:t>
            </a:r>
            <a:r>
              <a:rPr lang="en-CA" sz="1200" b="0" i="0" u="none" strike="noStrike" cap="none" dirty="0">
                <a:solidFill>
                  <a:srgbClr val="000000"/>
                </a:solidFill>
                <a:effectLst/>
                <a:latin typeface="Arial"/>
                <a:ea typeface="Arial"/>
                <a:cs typeface="Arial"/>
                <a:sym typeface="Arial"/>
              </a:rPr>
              <a:t> et al., 2020).</a:t>
            </a:r>
            <a:r>
              <a:rPr lang="en-CA" sz="1200" dirty="0">
                <a:effectLst/>
              </a:rPr>
              <a:t> </a:t>
            </a:r>
            <a:endParaRPr lang="en-CA" sz="1200" b="0" i="0" u="none" strike="noStrike" cap="none" dirty="0">
              <a:solidFill>
                <a:srgbClr val="000000"/>
              </a:solidFill>
              <a:effectLst/>
              <a:latin typeface="Arial"/>
              <a:ea typeface="Arial"/>
              <a:cs typeface="Arial"/>
              <a:sym typeface="Arial"/>
            </a:endParaRPr>
          </a:p>
          <a:p>
            <a:pPr marL="457200" marR="0" lvl="0" indent="-317500" algn="l" defTabSz="914400" rtl="0" eaLnBrk="1" fontAlgn="auto" latinLnBrk="0" hangingPunct="1">
              <a:lnSpc>
                <a:spcPct val="100000"/>
              </a:lnSpc>
              <a:spcBef>
                <a:spcPts val="0"/>
              </a:spcBef>
              <a:spcAft>
                <a:spcPts val="0"/>
              </a:spcAft>
              <a:buClr>
                <a:srgbClr val="000000"/>
              </a:buClr>
              <a:buSzPts val="1400"/>
              <a:buFont typeface="Arial" panose="020B0604020202020204" pitchFamily="34" charset="0"/>
              <a:buChar char="•"/>
              <a:tabLst/>
              <a:defRPr/>
            </a:pPr>
            <a:r>
              <a:rPr lang="en-CA" sz="1200" b="0" i="0" u="none" strike="noStrike" cap="none" dirty="0">
                <a:solidFill>
                  <a:srgbClr val="000000"/>
                </a:solidFill>
                <a:effectLst/>
                <a:latin typeface="Arial"/>
                <a:ea typeface="Arial"/>
                <a:cs typeface="Arial"/>
                <a:sym typeface="Arial"/>
              </a:rPr>
              <a:t>On the screen, I have two images of Autism-friendly medical environments that exemplify thinking outside of the box to meet children’s needs. </a:t>
            </a:r>
          </a:p>
          <a:p>
            <a:pPr marL="457200" marR="0" lvl="0" indent="-317500" algn="l" defTabSz="914400" rtl="0" eaLnBrk="1" fontAlgn="auto" latinLnBrk="0" hangingPunct="1">
              <a:lnSpc>
                <a:spcPct val="100000"/>
              </a:lnSpc>
              <a:spcBef>
                <a:spcPts val="0"/>
              </a:spcBef>
              <a:spcAft>
                <a:spcPts val="0"/>
              </a:spcAft>
              <a:buClr>
                <a:srgbClr val="000000"/>
              </a:buClr>
              <a:buSzPts val="1400"/>
              <a:buFont typeface="Arial" panose="020B0604020202020204" pitchFamily="34" charset="0"/>
              <a:buChar char="•"/>
              <a:tabLst/>
              <a:defRPr/>
            </a:pPr>
            <a:r>
              <a:rPr lang="en-CA" sz="1200" b="0" i="0" u="none" strike="noStrike" cap="none" dirty="0">
                <a:solidFill>
                  <a:srgbClr val="000000"/>
                </a:solidFill>
                <a:effectLst/>
                <a:latin typeface="Arial"/>
                <a:ea typeface="Arial"/>
                <a:cs typeface="Arial"/>
                <a:sym typeface="Arial"/>
              </a:rPr>
              <a:t>From this study, we have a better understanding of the additional factors we should be considering to make needle procedures more accessible to Autistic children, such as offering them choices, preparing them with individualized resources, and trying to reduce environmental stressors as much as possible.</a:t>
            </a:r>
          </a:p>
        </p:txBody>
      </p:sp>
    </p:spTree>
    <p:extLst>
      <p:ext uri="{BB962C8B-B14F-4D97-AF65-F5344CB8AC3E}">
        <p14:creationId xmlns:p14="http://schemas.microsoft.com/office/powerpoint/2010/main" val="136626854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marR="0" lvl="0" indent="0" algn="l" defTabSz="914400" rtl="0" eaLnBrk="1" fontAlgn="auto" latinLnBrk="0" hangingPunct="1">
              <a:lnSpc>
                <a:spcPct val="100000"/>
              </a:lnSpc>
              <a:spcBef>
                <a:spcPts val="0"/>
              </a:spcBef>
              <a:spcAft>
                <a:spcPts val="0"/>
              </a:spcAft>
              <a:buClr>
                <a:srgbClr val="000000"/>
              </a:buClr>
              <a:buSzPts val="1400"/>
              <a:buFontTx/>
              <a:buNone/>
              <a:tabLst/>
              <a:defRPr/>
            </a:pPr>
            <a:r>
              <a:rPr lang="en-CA" sz="1200" b="0" i="0" u="none" strike="noStrike" cap="none" dirty="0">
                <a:solidFill>
                  <a:srgbClr val="000000"/>
                </a:solidFill>
                <a:effectLst/>
                <a:latin typeface="Arial"/>
                <a:cs typeface="Arial"/>
                <a:sym typeface="Arial"/>
              </a:rPr>
              <a:t>*1. These parent perspectives are important to hear. </a:t>
            </a:r>
          </a:p>
          <a:p>
            <a:pPr marL="139700" marR="0" lvl="0" indent="0" algn="l" defTabSz="914400" rtl="0" eaLnBrk="1" fontAlgn="auto" latinLnBrk="0" hangingPunct="1">
              <a:lnSpc>
                <a:spcPct val="100000"/>
              </a:lnSpc>
              <a:spcBef>
                <a:spcPts val="0"/>
              </a:spcBef>
              <a:spcAft>
                <a:spcPts val="0"/>
              </a:spcAft>
              <a:buClr>
                <a:srgbClr val="000000"/>
              </a:buClr>
              <a:buSzPts val="1400"/>
              <a:buFontTx/>
              <a:buNone/>
              <a:tabLst/>
              <a:defRPr/>
            </a:pPr>
            <a:r>
              <a:rPr lang="en-CA" sz="1200" b="0" i="0" u="none" strike="noStrike" cap="none" dirty="0">
                <a:solidFill>
                  <a:srgbClr val="000000"/>
                </a:solidFill>
                <a:effectLst/>
                <a:latin typeface="Arial"/>
                <a:cs typeface="Arial"/>
                <a:sym typeface="Arial"/>
              </a:rPr>
              <a:t>*2. And there is a clear avenue for future research to examine the effectiveness of strategies for reducing needle fear and pain in the Autistic population. </a:t>
            </a:r>
          </a:p>
          <a:p>
            <a:pPr marL="139700" marR="0" lvl="0" indent="0" algn="l" defTabSz="914400" rtl="0" eaLnBrk="1" fontAlgn="auto" latinLnBrk="0" hangingPunct="1">
              <a:lnSpc>
                <a:spcPct val="100000"/>
              </a:lnSpc>
              <a:spcBef>
                <a:spcPts val="0"/>
              </a:spcBef>
              <a:spcAft>
                <a:spcPts val="0"/>
              </a:spcAft>
              <a:buClr>
                <a:srgbClr val="000000"/>
              </a:buClr>
              <a:buSzPts val="1400"/>
              <a:buFontTx/>
              <a:buNone/>
              <a:tabLst/>
              <a:defRPr/>
            </a:pPr>
            <a:r>
              <a:rPr lang="en-CA" sz="1200" b="0" i="0" u="none" strike="noStrike" cap="none" dirty="0">
                <a:solidFill>
                  <a:srgbClr val="000000"/>
                </a:solidFill>
                <a:effectLst/>
                <a:latin typeface="Arial"/>
                <a:cs typeface="Arial"/>
                <a:sym typeface="Arial"/>
              </a:rPr>
              <a:t>*3. Another future direction, which is likely to be an avenue for my research, is developing resources that can be individualized and better meet the needs of Autistic children and their parents. </a:t>
            </a:r>
          </a:p>
          <a:p>
            <a:pPr marL="139700" marR="0" lvl="0" indent="0" algn="l" defTabSz="914400" rtl="0" eaLnBrk="1" fontAlgn="auto" latinLnBrk="0" hangingPunct="1">
              <a:lnSpc>
                <a:spcPct val="100000"/>
              </a:lnSpc>
              <a:spcBef>
                <a:spcPts val="0"/>
              </a:spcBef>
              <a:spcAft>
                <a:spcPts val="0"/>
              </a:spcAft>
              <a:buClr>
                <a:srgbClr val="000000"/>
              </a:buClr>
              <a:buSzPts val="1400"/>
              <a:buFontTx/>
              <a:buNone/>
              <a:tabLst/>
              <a:defRPr/>
            </a:pPr>
            <a:endParaRPr lang="en-CA" sz="1200" b="0" i="0" u="none" strike="noStrike" cap="none" dirty="0">
              <a:solidFill>
                <a:srgbClr val="000000"/>
              </a:solidFill>
              <a:effectLst/>
              <a:latin typeface="Arial"/>
              <a:ea typeface="Arial"/>
              <a:cs typeface="Arial"/>
              <a:sym typeface="Arial"/>
            </a:endParaRPr>
          </a:p>
          <a:p>
            <a:pPr marL="139700" marR="0" lvl="0" indent="0" algn="l" defTabSz="914400" rtl="0" eaLnBrk="1" fontAlgn="auto" latinLnBrk="0" hangingPunct="1">
              <a:lnSpc>
                <a:spcPct val="100000"/>
              </a:lnSpc>
              <a:spcBef>
                <a:spcPts val="0"/>
              </a:spcBef>
              <a:spcAft>
                <a:spcPts val="0"/>
              </a:spcAft>
              <a:buClr>
                <a:srgbClr val="000000"/>
              </a:buClr>
              <a:buSzPts val="1400"/>
              <a:buFontTx/>
              <a:buNone/>
              <a:tabLst/>
              <a:defRPr/>
            </a:pPr>
            <a:r>
              <a:rPr lang="en-CA" sz="1200" b="0" i="0" u="none" strike="noStrike" cap="none" dirty="0">
                <a:solidFill>
                  <a:srgbClr val="000000"/>
                </a:solidFill>
                <a:effectLst/>
                <a:latin typeface="Arial"/>
                <a:ea typeface="Arial"/>
                <a:cs typeface="Arial"/>
                <a:sym typeface="Arial"/>
              </a:rPr>
              <a:t>Ultimately, these findings can contribute to improving needle procedures for children with Autism, which is a critical issue both during and after a global pandemic. </a:t>
            </a:r>
          </a:p>
          <a:p>
            <a:pPr marL="139700" indent="0">
              <a:buFontTx/>
              <a:buNone/>
            </a:pPr>
            <a:endParaRPr lang="en-CA" dirty="0">
              <a:effectLst/>
            </a:endParaRPr>
          </a:p>
          <a:p>
            <a:pPr marL="139700" indent="0">
              <a:buFontTx/>
              <a:buNone/>
            </a:pPr>
            <a:endParaRPr lang="en-US" dirty="0"/>
          </a:p>
        </p:txBody>
      </p:sp>
    </p:spTree>
    <p:extLst>
      <p:ext uri="{BB962C8B-B14F-4D97-AF65-F5344CB8AC3E}">
        <p14:creationId xmlns:p14="http://schemas.microsoft.com/office/powerpoint/2010/main" val="183472708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FontTx/>
              <a:buNone/>
            </a:pPr>
            <a:endParaRPr lang="en-US" dirty="0"/>
          </a:p>
        </p:txBody>
      </p:sp>
    </p:spTree>
    <p:extLst>
      <p:ext uri="{BB962C8B-B14F-4D97-AF65-F5344CB8AC3E}">
        <p14:creationId xmlns:p14="http://schemas.microsoft.com/office/powerpoint/2010/main" val="367774979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FontTx/>
              <a:buNone/>
            </a:pPr>
            <a:endParaRPr lang="en-US" dirty="0"/>
          </a:p>
        </p:txBody>
      </p:sp>
    </p:spTree>
    <p:extLst>
      <p:ext uri="{BB962C8B-B14F-4D97-AF65-F5344CB8AC3E}">
        <p14:creationId xmlns:p14="http://schemas.microsoft.com/office/powerpoint/2010/main" val="21594930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Google Shape;236;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7" name="Google Shape;237;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39700" lvl="0" indent="0">
              <a:buFontTx/>
              <a:buNone/>
            </a:pPr>
            <a:r>
              <a:rPr lang="en-US" sz="1200" b="0" i="0" u="none" strike="noStrike" cap="none" dirty="0">
                <a:solidFill>
                  <a:srgbClr val="000000"/>
                </a:solidFill>
                <a:effectLst/>
                <a:latin typeface="Arial"/>
                <a:ea typeface="Arial"/>
                <a:cs typeface="Arial"/>
                <a:sym typeface="Arial"/>
              </a:rPr>
              <a:t>Why are needles difficult for Autistic youth?</a:t>
            </a:r>
          </a:p>
          <a:p>
            <a:pPr marL="139700" lvl="0" indent="0">
              <a:buFontTx/>
              <a:buNone/>
            </a:pPr>
            <a:endParaRPr lang="en-US" sz="1200" b="0" i="0" u="none" strike="noStrike" cap="none" dirty="0">
              <a:solidFill>
                <a:srgbClr val="000000"/>
              </a:solidFill>
              <a:effectLst/>
              <a:latin typeface="Arial"/>
              <a:ea typeface="Arial"/>
              <a:cs typeface="Arial"/>
              <a:sym typeface="Arial"/>
            </a:endParaRPr>
          </a:p>
          <a:p>
            <a:pPr marL="139700" lvl="0" indent="0">
              <a:buFontTx/>
              <a:buNone/>
            </a:pPr>
            <a:r>
              <a:rPr lang="en-US" sz="1200" b="0" i="0" u="none" strike="noStrike" cap="none" dirty="0">
                <a:solidFill>
                  <a:srgbClr val="000000"/>
                </a:solidFill>
                <a:effectLst/>
                <a:latin typeface="Arial"/>
                <a:ea typeface="Arial"/>
                <a:cs typeface="Arial"/>
                <a:sym typeface="Arial"/>
              </a:rPr>
              <a:t>*1. Specific phobias, which involve extreme fear and anxiety, are prevalent in the Autism population and in particular, medical-related fears and phobias are common (</a:t>
            </a:r>
            <a:r>
              <a:rPr lang="en-CA" sz="1200" b="0" i="0" u="none" strike="noStrike" cap="none" dirty="0">
                <a:solidFill>
                  <a:srgbClr val="000000"/>
                </a:solidFill>
                <a:effectLst/>
                <a:latin typeface="Arial"/>
                <a:ea typeface="Arial"/>
                <a:cs typeface="Arial"/>
                <a:sym typeface="Arial"/>
              </a:rPr>
              <a:t>Evans et al., 2005; Leyfer et al., 2006). </a:t>
            </a:r>
          </a:p>
          <a:p>
            <a:pPr marL="139700" lvl="0" indent="0">
              <a:buFontTx/>
              <a:buNone/>
            </a:pPr>
            <a:endParaRPr lang="en-CA" sz="1200" b="0" i="0" u="none" strike="noStrike" cap="none" dirty="0">
              <a:solidFill>
                <a:srgbClr val="000000"/>
              </a:solidFill>
              <a:effectLst/>
              <a:latin typeface="Arial"/>
              <a:ea typeface="Arial"/>
              <a:cs typeface="Arial"/>
              <a:sym typeface="Arial"/>
            </a:endParaRPr>
          </a:p>
          <a:p>
            <a:pPr marL="139700" marR="0" lvl="0" indent="0" algn="l" defTabSz="914400" rtl="0" eaLnBrk="1" fontAlgn="auto" latinLnBrk="0" hangingPunct="1">
              <a:lnSpc>
                <a:spcPct val="100000"/>
              </a:lnSpc>
              <a:spcBef>
                <a:spcPts val="0"/>
              </a:spcBef>
              <a:spcAft>
                <a:spcPts val="0"/>
              </a:spcAft>
              <a:buClr>
                <a:srgbClr val="000000"/>
              </a:buClr>
              <a:buSzPts val="1400"/>
              <a:buFontTx/>
              <a:buNone/>
              <a:tabLst/>
              <a:defRPr/>
            </a:pPr>
            <a:r>
              <a:rPr lang="en-CA" sz="1200" b="0" i="0" u="none" strike="noStrike" cap="none" dirty="0">
                <a:solidFill>
                  <a:srgbClr val="000000"/>
                </a:solidFill>
                <a:effectLst/>
                <a:latin typeface="Arial"/>
                <a:ea typeface="Arial"/>
                <a:cs typeface="Arial"/>
                <a:sym typeface="Arial"/>
              </a:rPr>
              <a:t>*2. Sensory sensitivities and *3. communication challenges can make tolerating needle procedures more difficult (Taghizadeh et al. 2015; Slifer et al., 2011; Liu, 2020). </a:t>
            </a:r>
            <a:r>
              <a:rPr lang="en-US" sz="1200" b="0" i="0" u="none" strike="noStrike" cap="none" dirty="0">
                <a:solidFill>
                  <a:srgbClr val="000000"/>
                </a:solidFill>
                <a:effectLst/>
                <a:latin typeface="Arial"/>
                <a:ea typeface="Arial"/>
                <a:cs typeface="Arial"/>
                <a:sym typeface="Arial"/>
              </a:rPr>
              <a:t> </a:t>
            </a:r>
            <a:endParaRPr lang="en-CA" sz="1200" b="0" i="0" u="none" strike="noStrike" cap="none" dirty="0">
              <a:solidFill>
                <a:srgbClr val="000000"/>
              </a:solidFill>
              <a:effectLst/>
              <a:latin typeface="Arial"/>
              <a:ea typeface="Arial"/>
              <a:cs typeface="Arial"/>
              <a:sym typeface="Arial"/>
            </a:endParaRPr>
          </a:p>
          <a:p>
            <a:pPr marL="139700" lvl="0" indent="0">
              <a:buFontTx/>
              <a:buNone/>
            </a:pPr>
            <a:endParaRPr lang="en-CA" sz="1200" b="0" i="0" u="none" strike="noStrike" cap="none" dirty="0">
              <a:solidFill>
                <a:srgbClr val="000000"/>
              </a:solidFill>
              <a:effectLst/>
              <a:latin typeface="Arial"/>
              <a:ea typeface="Arial"/>
              <a:cs typeface="Arial"/>
              <a:sym typeface="Arial"/>
            </a:endParaRPr>
          </a:p>
          <a:p>
            <a:pPr marL="139700" lvl="0" indent="0">
              <a:buFontTx/>
              <a:buNone/>
            </a:pPr>
            <a:r>
              <a:rPr lang="en-CA" sz="1200" b="0" i="0" u="none" strike="noStrike" cap="none" dirty="0">
                <a:solidFill>
                  <a:srgbClr val="000000"/>
                </a:solidFill>
                <a:effectLst/>
                <a:latin typeface="Arial"/>
                <a:ea typeface="Arial"/>
                <a:cs typeface="Arial"/>
                <a:sym typeface="Arial"/>
              </a:rPr>
              <a:t>*4. Needle procedures often involve unfamiliar people, equipment, and environments, which may be difficult for Autistic youth who often have a need for routine and predictability (Boada &amp; Parellada, 2017; Slifer et al., 2011). </a:t>
            </a:r>
          </a:p>
          <a:p>
            <a:pPr marL="139700" lvl="0" indent="0">
              <a:buFontTx/>
              <a:buNone/>
            </a:pPr>
            <a:endParaRPr lang="en-CA" sz="1200" b="0" i="0" u="none" strike="noStrike" cap="none" dirty="0">
              <a:solidFill>
                <a:srgbClr val="000000"/>
              </a:solidFill>
              <a:effectLst/>
              <a:latin typeface="Arial"/>
              <a:ea typeface="Arial"/>
              <a:cs typeface="Arial"/>
              <a:sym typeface="Arial"/>
            </a:endParaRPr>
          </a:p>
          <a:p>
            <a:pPr marL="0" lvl="0" indent="0" algn="l" rtl="0">
              <a:spcBef>
                <a:spcPts val="0"/>
              </a:spcBef>
              <a:spcAft>
                <a:spcPts val="0"/>
              </a:spcAft>
              <a:buNone/>
            </a:pPr>
            <a:endParaRPr dirty="0"/>
          </a:p>
        </p:txBody>
      </p:sp>
    </p:spTree>
    <p:extLst>
      <p:ext uri="{BB962C8B-B14F-4D97-AF65-F5344CB8AC3E}">
        <p14:creationId xmlns:p14="http://schemas.microsoft.com/office/powerpoint/2010/main" val="369800581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FontTx/>
              <a:buNone/>
            </a:pPr>
            <a:endParaRPr lang="en-US" dirty="0"/>
          </a:p>
        </p:txBody>
      </p:sp>
    </p:spTree>
    <p:extLst>
      <p:ext uri="{BB962C8B-B14F-4D97-AF65-F5344CB8AC3E}">
        <p14:creationId xmlns:p14="http://schemas.microsoft.com/office/powerpoint/2010/main" val="177859684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FontTx/>
              <a:buNone/>
            </a:pPr>
            <a:endParaRPr lang="en-US" dirty="0"/>
          </a:p>
        </p:txBody>
      </p:sp>
    </p:spTree>
    <p:extLst>
      <p:ext uri="{BB962C8B-B14F-4D97-AF65-F5344CB8AC3E}">
        <p14:creationId xmlns:p14="http://schemas.microsoft.com/office/powerpoint/2010/main" val="412583325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8"/>
        <p:cNvGrpSpPr/>
        <p:nvPr/>
      </p:nvGrpSpPr>
      <p:grpSpPr>
        <a:xfrm>
          <a:off x="0" y="0"/>
          <a:ext cx="0" cy="0"/>
          <a:chOff x="0" y="0"/>
          <a:chExt cx="0" cy="0"/>
        </a:xfrm>
      </p:grpSpPr>
      <p:sp>
        <p:nvSpPr>
          <p:cNvPr id="509" name="Google Shape;509;g35ed75ccf_01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10" name="Google Shape;510;g35ed75ccf_01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0"/>
        <p:cNvGrpSpPr/>
        <p:nvPr/>
      </p:nvGrpSpPr>
      <p:grpSpPr>
        <a:xfrm>
          <a:off x="0" y="0"/>
          <a:ext cx="0" cy="0"/>
          <a:chOff x="0" y="0"/>
          <a:chExt cx="0" cy="0"/>
        </a:xfrm>
      </p:grpSpPr>
      <p:sp>
        <p:nvSpPr>
          <p:cNvPr id="501" name="Google Shape;501;gd9c6d70173_1_13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02" name="Google Shape;502;gd9c6d70173_1_13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CA" dirty="0"/>
              <a:t>Thanks for listening. Any questions? You can email me at </a:t>
            </a:r>
            <a:r>
              <a:rPr lang="en-CA" dirty="0" err="1"/>
              <a:t>odobson@uoguelph.ca</a:t>
            </a:r>
            <a:r>
              <a:rPr lang="en-CA" dirty="0"/>
              <a:t> </a:t>
            </a: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Google Shape;236;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7" name="Google Shape;237;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39700" lvl="0" indent="0">
              <a:buFontTx/>
              <a:buNone/>
            </a:pPr>
            <a:r>
              <a:rPr lang="en-CA" sz="1200" b="0" i="0" u="none" strike="noStrike" cap="none" dirty="0">
                <a:solidFill>
                  <a:srgbClr val="000000"/>
                </a:solidFill>
                <a:effectLst/>
                <a:latin typeface="Arial"/>
                <a:ea typeface="Arial"/>
                <a:cs typeface="Arial"/>
                <a:sym typeface="Arial"/>
              </a:rPr>
              <a:t>*5. Many healthcare professionals are not familiar with Autism, which can lead to sub-optimal care (Liu, 2020) and many people may hold the misconception that Autism is associated with hyposensitivity or indifference to pain (Moore, 2015).</a:t>
            </a:r>
          </a:p>
          <a:p>
            <a:pPr marL="139700" lvl="0" indent="0">
              <a:buFontTx/>
              <a:buNone/>
            </a:pPr>
            <a:endParaRPr lang="en-CA" sz="1200" b="0" i="0" u="none" strike="noStrike" cap="none" dirty="0">
              <a:solidFill>
                <a:srgbClr val="000000"/>
              </a:solidFill>
              <a:effectLst/>
              <a:latin typeface="Arial"/>
              <a:ea typeface="Arial"/>
              <a:cs typeface="Arial"/>
              <a:sym typeface="Arial"/>
            </a:endParaRPr>
          </a:p>
          <a:p>
            <a:pPr marL="139700" lvl="0" indent="0">
              <a:buFontTx/>
              <a:buNone/>
            </a:pPr>
            <a:r>
              <a:rPr lang="en-CA" sz="1200" b="0" i="0" u="none" strike="noStrike" cap="none" dirty="0">
                <a:solidFill>
                  <a:srgbClr val="000000"/>
                </a:solidFill>
                <a:effectLst/>
                <a:latin typeface="Arial"/>
                <a:ea typeface="Arial"/>
                <a:cs typeface="Arial"/>
                <a:sym typeface="Arial"/>
              </a:rPr>
              <a:t>*6. Finally, compared to the NT population, the pain of Autistic individuals may be expressed behaviorally or facially rather than verbally, which can lead to poor management of their pain (Messmer et al., 2008). It is also common for Autistic youth to externalize their pain and fear, such as by kicking or fleeing (Evans et al., 2005; Shabani &amp; Fisher, 2006; Wolff &amp; Symons, 2013) and such behaviors may be poorly managed through strategies like restraint or sedation (Braff &amp; Nealon, 1979), which can exacerbate pain and fear and can be traumatic (Shabani &amp; Fisher, 2006; Slifer et al., 2011). </a:t>
            </a:r>
          </a:p>
          <a:p>
            <a:pPr marL="139700" lvl="0" indent="0">
              <a:buFontTx/>
              <a:buNone/>
            </a:pPr>
            <a:endParaRPr lang="en-CA" sz="1200" b="0" i="0" u="none" strike="noStrike" cap="none" dirty="0">
              <a:solidFill>
                <a:srgbClr val="000000"/>
              </a:solidFill>
              <a:effectLst/>
              <a:latin typeface="Arial"/>
              <a:ea typeface="Arial"/>
              <a:cs typeface="Arial"/>
              <a:sym typeface="Arial"/>
            </a:endParaRPr>
          </a:p>
          <a:p>
            <a:pPr marL="0" lvl="0" indent="0" algn="l" rtl="0">
              <a:spcBef>
                <a:spcPts val="0"/>
              </a:spcBef>
              <a:spcAft>
                <a:spcPts val="0"/>
              </a:spcAft>
              <a:buNone/>
            </a:pPr>
            <a:endParaRPr dirty="0"/>
          </a:p>
        </p:txBody>
      </p:sp>
    </p:spTree>
    <p:extLst>
      <p:ext uri="{BB962C8B-B14F-4D97-AF65-F5344CB8AC3E}">
        <p14:creationId xmlns:p14="http://schemas.microsoft.com/office/powerpoint/2010/main" val="41115243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Google Shape;236;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7" name="Google Shape;237;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39700" indent="0">
              <a:buFontTx/>
              <a:buNone/>
            </a:pPr>
            <a:r>
              <a:rPr lang="en-CA" sz="1200" b="0" i="0" u="none" strike="noStrike" cap="none" dirty="0">
                <a:solidFill>
                  <a:srgbClr val="000000"/>
                </a:solidFill>
                <a:effectLst/>
                <a:latin typeface="Arial"/>
                <a:ea typeface="Arial"/>
                <a:cs typeface="Arial"/>
                <a:sym typeface="Arial"/>
              </a:rPr>
              <a:t>Unmanaged needle pain and fear can lead to both short- (e.g., distress, pain, externalizing) and long-term consequences (e.g., healthcare avoidance, chronic fear). </a:t>
            </a:r>
          </a:p>
          <a:p>
            <a:pPr marL="139700" indent="0">
              <a:buFontTx/>
              <a:buNone/>
            </a:pPr>
            <a:endParaRPr lang="en-CA" sz="1200" b="0" i="0" u="none" strike="noStrike" cap="none" dirty="0">
              <a:solidFill>
                <a:srgbClr val="000000"/>
              </a:solidFill>
              <a:effectLst/>
              <a:latin typeface="Arial"/>
              <a:ea typeface="Arial"/>
              <a:cs typeface="Arial"/>
              <a:sym typeface="Arial"/>
            </a:endParaRPr>
          </a:p>
          <a:p>
            <a:pPr marL="139700" indent="0">
              <a:buFontTx/>
              <a:buNone/>
            </a:pPr>
            <a:r>
              <a:rPr lang="en-CA" sz="1200" b="0" i="0" u="none" strike="noStrike" cap="none" dirty="0">
                <a:solidFill>
                  <a:srgbClr val="000000"/>
                </a:solidFill>
                <a:effectLst/>
                <a:latin typeface="Arial"/>
                <a:ea typeface="Arial"/>
                <a:cs typeface="Arial"/>
                <a:sym typeface="Arial"/>
              </a:rPr>
              <a:t>***(click) There is a good evidence base for the NT population, which has led to clinical practice guidelines for managing needle pain (</a:t>
            </a:r>
            <a:r>
              <a:rPr lang="en-CA" sz="1200" b="0" i="0" u="none" strike="noStrike" cap="none" dirty="0" err="1">
                <a:solidFill>
                  <a:srgbClr val="000000"/>
                </a:solidFill>
                <a:effectLst/>
                <a:latin typeface="Arial"/>
                <a:ea typeface="Arial"/>
                <a:cs typeface="Arial"/>
                <a:sym typeface="Arial"/>
              </a:rPr>
              <a:t>Taddio</a:t>
            </a:r>
            <a:r>
              <a:rPr lang="en-CA" sz="1200" b="0" i="0" u="none" strike="noStrike" cap="none" dirty="0">
                <a:solidFill>
                  <a:srgbClr val="000000"/>
                </a:solidFill>
                <a:effectLst/>
                <a:latin typeface="Arial"/>
                <a:ea typeface="Arial"/>
                <a:cs typeface="Arial"/>
                <a:sym typeface="Arial"/>
              </a:rPr>
              <a:t> et al., 2015) and high levels of fear (McMurtry et al., 2016).</a:t>
            </a:r>
          </a:p>
          <a:p>
            <a:pPr marL="139700" indent="0">
              <a:buFontTx/>
              <a:buNone/>
            </a:pPr>
            <a:endParaRPr lang="en-CA" sz="1200" b="0" i="0" u="none" strike="noStrike" cap="none" dirty="0">
              <a:solidFill>
                <a:srgbClr val="000000"/>
              </a:solidFill>
              <a:effectLst/>
              <a:latin typeface="Arial"/>
              <a:ea typeface="Arial"/>
              <a:cs typeface="Arial"/>
              <a:sym typeface="Arial"/>
            </a:endParaRPr>
          </a:p>
          <a:p>
            <a:pPr marL="139700" indent="0">
              <a:buFontTx/>
              <a:buNone/>
            </a:pPr>
            <a:r>
              <a:rPr lang="en-CA" sz="1200" b="0" i="0" u="none" strike="noStrike" cap="none" dirty="0">
                <a:solidFill>
                  <a:srgbClr val="000000"/>
                </a:solidFill>
                <a:effectLst/>
                <a:latin typeface="Arial"/>
                <a:ea typeface="Arial"/>
                <a:cs typeface="Arial"/>
                <a:sym typeface="Arial"/>
              </a:rPr>
              <a:t>*** (click) What we don’t know is what caregivers and their Autistic child experience during needles and whether our existing practices and resources are actionable for them (Davit et al., 2011). </a:t>
            </a:r>
          </a:p>
          <a:p>
            <a:pPr marL="139700" indent="0">
              <a:buFontTx/>
              <a:buNone/>
            </a:pPr>
            <a:endParaRPr lang="en-CA" sz="1400" b="0" i="0" u="none" strike="noStrike" cap="none" dirty="0">
              <a:solidFill>
                <a:srgbClr val="000000"/>
              </a:solidFill>
              <a:effectLst/>
              <a:latin typeface="Arial"/>
              <a:ea typeface="Arial"/>
              <a:cs typeface="Arial"/>
              <a:sym typeface="Arial"/>
            </a:endParaRPr>
          </a:p>
          <a:p>
            <a:pPr marL="139700" indent="0">
              <a:buFontTx/>
              <a:buNone/>
            </a:pPr>
            <a:endParaRPr lang="en-CA" sz="1100" b="0" i="0" u="none" strike="noStrike" cap="none" dirty="0">
              <a:solidFill>
                <a:srgbClr val="000000"/>
              </a:solidFill>
              <a:effectLst/>
              <a:latin typeface="Arial"/>
              <a:ea typeface="Arial"/>
              <a:cs typeface="Arial"/>
              <a:sym typeface="Arial"/>
            </a:endParaRPr>
          </a:p>
          <a:p>
            <a:pPr marL="139700" marR="0" lvl="0" indent="0" algn="l" defTabSz="914400" rtl="0" eaLnBrk="1" fontAlgn="auto" latinLnBrk="0" hangingPunct="1">
              <a:lnSpc>
                <a:spcPct val="100000"/>
              </a:lnSpc>
              <a:spcBef>
                <a:spcPts val="0"/>
              </a:spcBef>
              <a:spcAft>
                <a:spcPts val="0"/>
              </a:spcAft>
              <a:buClr>
                <a:srgbClr val="000000"/>
              </a:buClr>
              <a:buSzPts val="1400"/>
              <a:buFontTx/>
              <a:buNone/>
              <a:tabLst/>
              <a:defRPr/>
            </a:pPr>
            <a:endParaRPr lang="en-CA" sz="1100" b="0" i="0" u="none" strike="noStrike" cap="none" dirty="0">
              <a:solidFill>
                <a:srgbClr val="000000"/>
              </a:solidFill>
              <a:effectLst/>
              <a:latin typeface="Arial"/>
              <a:ea typeface="Arial"/>
              <a:cs typeface="Arial"/>
              <a:sym typeface="Arial"/>
            </a:endParaRPr>
          </a:p>
          <a:p>
            <a:pPr marL="0" lvl="0" indent="0" algn="l" rtl="0">
              <a:spcBef>
                <a:spcPts val="0"/>
              </a:spcBef>
              <a:spcAft>
                <a:spcPts val="0"/>
              </a:spcAft>
              <a:buNone/>
            </a:pPr>
            <a:endParaRPr dirty="0"/>
          </a:p>
        </p:txBody>
      </p:sp>
    </p:spTree>
    <p:extLst>
      <p:ext uri="{BB962C8B-B14F-4D97-AF65-F5344CB8AC3E}">
        <p14:creationId xmlns:p14="http://schemas.microsoft.com/office/powerpoint/2010/main" val="18385906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8"/>
        <p:cNvGrpSpPr/>
        <p:nvPr/>
      </p:nvGrpSpPr>
      <p:grpSpPr>
        <a:xfrm>
          <a:off x="0" y="0"/>
          <a:ext cx="0" cy="0"/>
          <a:chOff x="0" y="0"/>
          <a:chExt cx="0" cy="0"/>
        </a:xfrm>
      </p:grpSpPr>
      <p:sp>
        <p:nvSpPr>
          <p:cNvPr id="349" name="Google Shape;349;g35ed75ccf_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0" name="Google Shape;350;g35ed75ccf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CA" sz="1200" b="0" i="0" u="none" strike="noStrike" cap="none" dirty="0">
                <a:solidFill>
                  <a:srgbClr val="000000"/>
                </a:solidFill>
                <a:effectLst/>
                <a:latin typeface="Arial"/>
                <a:ea typeface="Arial"/>
                <a:cs typeface="Arial"/>
                <a:sym typeface="Arial"/>
              </a:rPr>
              <a:t>That brings me to the objective of this study, which is to begin to address the gaps in the literature, by identifying what caregivers and their Autistic children need to have comfortable and accessible needle procedures. </a:t>
            </a:r>
          </a:p>
          <a:p>
            <a:pPr marL="0" lvl="0" indent="0" algn="l" rtl="0">
              <a:spcBef>
                <a:spcPts val="0"/>
              </a:spcBef>
              <a:spcAft>
                <a:spcPts val="0"/>
              </a:spcAft>
              <a:buNone/>
            </a:pPr>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g35f391192_0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4" name="Google Shape;224;g35f391192_0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CA" sz="1100" b="0" i="0" u="none" strike="noStrike" cap="none" dirty="0">
                <a:solidFill>
                  <a:srgbClr val="000000"/>
                </a:solidFill>
                <a:effectLst/>
                <a:latin typeface="Arial"/>
                <a:ea typeface="Arial"/>
                <a:cs typeface="Arial"/>
                <a:sym typeface="Arial"/>
              </a:rPr>
              <a:t>We chose the method and sample with this objective in mind. </a:t>
            </a:r>
          </a:p>
        </p:txBody>
      </p:sp>
    </p:spTree>
    <p:extLst>
      <p:ext uri="{BB962C8B-B14F-4D97-AF65-F5344CB8AC3E}">
        <p14:creationId xmlns:p14="http://schemas.microsoft.com/office/powerpoint/2010/main" val="28489752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bg>
      <p:bgPr>
        <a:solidFill>
          <a:schemeClr val="accent1"/>
        </a:solidFill>
        <a:effectLst/>
      </p:bgPr>
    </p:bg>
    <p:spTree>
      <p:nvGrpSpPr>
        <p:cNvPr id="1" name="Shape 9"/>
        <p:cNvGrpSpPr/>
        <p:nvPr/>
      </p:nvGrpSpPr>
      <p:grpSpPr>
        <a:xfrm>
          <a:off x="0" y="0"/>
          <a:ext cx="0" cy="0"/>
          <a:chOff x="0" y="0"/>
          <a:chExt cx="0" cy="0"/>
        </a:xfrm>
      </p:grpSpPr>
      <p:grpSp>
        <p:nvGrpSpPr>
          <p:cNvPr id="10" name="Google Shape;10;p2"/>
          <p:cNvGrpSpPr/>
          <p:nvPr/>
        </p:nvGrpSpPr>
        <p:grpSpPr>
          <a:xfrm>
            <a:off x="-981075" y="-78100"/>
            <a:ext cx="11516344" cy="5221552"/>
            <a:chOff x="-981075" y="-78100"/>
            <a:chExt cx="11516344" cy="5221552"/>
          </a:xfrm>
        </p:grpSpPr>
        <p:sp>
          <p:nvSpPr>
            <p:cNvPr id="11" name="Google Shape;11;p2"/>
            <p:cNvSpPr/>
            <p:nvPr/>
          </p:nvSpPr>
          <p:spPr>
            <a:xfrm rot="10800000">
              <a:off x="4304464" y="-3"/>
              <a:ext cx="2002536" cy="734878"/>
            </a:xfrm>
            <a:custGeom>
              <a:avLst/>
              <a:gdLst/>
              <a:ahLst/>
              <a:cxnLst/>
              <a:rect l="l" t="t" r="r" b="b"/>
              <a:pathLst>
                <a:path w="21600" h="21175" extrusionOk="0">
                  <a:moveTo>
                    <a:pt x="21600" y="21175"/>
                  </a:moveTo>
                  <a:lnTo>
                    <a:pt x="21600" y="20652"/>
                  </a:lnTo>
                  <a:cubicBezTo>
                    <a:pt x="21600" y="17251"/>
                    <a:pt x="20920" y="14109"/>
                    <a:pt x="19815" y="12409"/>
                  </a:cubicBezTo>
                  <a:lnTo>
                    <a:pt x="12585" y="1274"/>
                  </a:lnTo>
                  <a:cubicBezTo>
                    <a:pt x="11480" y="-425"/>
                    <a:pt x="10120" y="-425"/>
                    <a:pt x="9015" y="1274"/>
                  </a:cubicBezTo>
                  <a:lnTo>
                    <a:pt x="1785" y="12409"/>
                  </a:lnTo>
                  <a:cubicBezTo>
                    <a:pt x="680" y="14108"/>
                    <a:pt x="0" y="17251"/>
                    <a:pt x="0" y="20652"/>
                  </a:cubicBezTo>
                  <a:lnTo>
                    <a:pt x="0" y="21175"/>
                  </a:lnTo>
                  <a:close/>
                </a:path>
              </a:pathLst>
            </a:custGeom>
            <a:solidFill>
              <a:srgbClr val="4F0089">
                <a:alpha val="1508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12" name="Google Shape;12;p2"/>
            <p:cNvSpPr/>
            <p:nvPr/>
          </p:nvSpPr>
          <p:spPr>
            <a:xfrm rot="10800000">
              <a:off x="6419277" y="-3"/>
              <a:ext cx="2002536" cy="734878"/>
            </a:xfrm>
            <a:custGeom>
              <a:avLst/>
              <a:gdLst/>
              <a:ahLst/>
              <a:cxnLst/>
              <a:rect l="l" t="t" r="r" b="b"/>
              <a:pathLst>
                <a:path w="21600" h="21175" extrusionOk="0">
                  <a:moveTo>
                    <a:pt x="21600" y="21175"/>
                  </a:moveTo>
                  <a:lnTo>
                    <a:pt x="21600" y="20652"/>
                  </a:lnTo>
                  <a:cubicBezTo>
                    <a:pt x="21600" y="17251"/>
                    <a:pt x="20920" y="14109"/>
                    <a:pt x="19815" y="12409"/>
                  </a:cubicBezTo>
                  <a:lnTo>
                    <a:pt x="12585" y="1274"/>
                  </a:lnTo>
                  <a:cubicBezTo>
                    <a:pt x="11480" y="-425"/>
                    <a:pt x="10120" y="-425"/>
                    <a:pt x="9015" y="1274"/>
                  </a:cubicBezTo>
                  <a:lnTo>
                    <a:pt x="1785" y="12409"/>
                  </a:lnTo>
                  <a:cubicBezTo>
                    <a:pt x="680" y="14108"/>
                    <a:pt x="0" y="17251"/>
                    <a:pt x="0" y="20652"/>
                  </a:cubicBezTo>
                  <a:lnTo>
                    <a:pt x="0" y="21175"/>
                  </a:lnTo>
                  <a:close/>
                </a:path>
              </a:pathLst>
            </a:custGeom>
            <a:solidFill>
              <a:srgbClr val="FFFFFF">
                <a:alpha val="1006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13" name="Google Shape;13;p2"/>
            <p:cNvSpPr/>
            <p:nvPr/>
          </p:nvSpPr>
          <p:spPr>
            <a:xfrm rot="10800000">
              <a:off x="2189989" y="-3"/>
              <a:ext cx="2002536" cy="734878"/>
            </a:xfrm>
            <a:custGeom>
              <a:avLst/>
              <a:gdLst/>
              <a:ahLst/>
              <a:cxnLst/>
              <a:rect l="l" t="t" r="r" b="b"/>
              <a:pathLst>
                <a:path w="21600" h="21175" extrusionOk="0">
                  <a:moveTo>
                    <a:pt x="21600" y="21175"/>
                  </a:moveTo>
                  <a:lnTo>
                    <a:pt x="21600" y="20652"/>
                  </a:lnTo>
                  <a:cubicBezTo>
                    <a:pt x="21600" y="17251"/>
                    <a:pt x="20920" y="14109"/>
                    <a:pt x="19815" y="12409"/>
                  </a:cubicBezTo>
                  <a:lnTo>
                    <a:pt x="12585" y="1274"/>
                  </a:lnTo>
                  <a:cubicBezTo>
                    <a:pt x="11480" y="-425"/>
                    <a:pt x="10120" y="-425"/>
                    <a:pt x="9015" y="1274"/>
                  </a:cubicBezTo>
                  <a:lnTo>
                    <a:pt x="1785" y="12409"/>
                  </a:lnTo>
                  <a:cubicBezTo>
                    <a:pt x="680" y="14108"/>
                    <a:pt x="0" y="17251"/>
                    <a:pt x="0" y="20652"/>
                  </a:cubicBezTo>
                  <a:lnTo>
                    <a:pt x="0" y="21175"/>
                  </a:lnTo>
                  <a:close/>
                </a:path>
              </a:pathLst>
            </a:custGeom>
            <a:solidFill>
              <a:srgbClr val="FFFFFF">
                <a:alpha val="1006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14" name="Google Shape;14;p2"/>
            <p:cNvSpPr/>
            <p:nvPr/>
          </p:nvSpPr>
          <p:spPr>
            <a:xfrm>
              <a:off x="1133400" y="4039228"/>
              <a:ext cx="2001186" cy="1104224"/>
            </a:xfrm>
            <a:custGeom>
              <a:avLst/>
              <a:gdLst/>
              <a:ahLst/>
              <a:cxnLst/>
              <a:rect l="l" t="t" r="r" b="b"/>
              <a:pathLst>
                <a:path w="21600" h="21315" extrusionOk="0">
                  <a:moveTo>
                    <a:pt x="21600" y="21315"/>
                  </a:moveTo>
                  <a:lnTo>
                    <a:pt x="21600" y="13849"/>
                  </a:lnTo>
                  <a:cubicBezTo>
                    <a:pt x="21600" y="11569"/>
                    <a:pt x="20920" y="9461"/>
                    <a:pt x="19816" y="8321"/>
                  </a:cubicBezTo>
                  <a:lnTo>
                    <a:pt x="12585" y="855"/>
                  </a:lnTo>
                  <a:cubicBezTo>
                    <a:pt x="11480" y="-285"/>
                    <a:pt x="10120" y="-285"/>
                    <a:pt x="9015" y="855"/>
                  </a:cubicBezTo>
                  <a:lnTo>
                    <a:pt x="1785" y="8321"/>
                  </a:lnTo>
                  <a:cubicBezTo>
                    <a:pt x="680" y="9461"/>
                    <a:pt x="0" y="11569"/>
                    <a:pt x="0" y="13849"/>
                  </a:cubicBezTo>
                  <a:lnTo>
                    <a:pt x="0" y="21315"/>
                  </a:lnTo>
                  <a:close/>
                </a:path>
              </a:pathLst>
            </a:custGeom>
            <a:solidFill>
              <a:srgbClr val="4F0089">
                <a:alpha val="1508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15" name="Google Shape;15;p2"/>
            <p:cNvSpPr/>
            <p:nvPr/>
          </p:nvSpPr>
          <p:spPr>
            <a:xfrm>
              <a:off x="3247913" y="4039228"/>
              <a:ext cx="2001186" cy="1104224"/>
            </a:xfrm>
            <a:custGeom>
              <a:avLst/>
              <a:gdLst/>
              <a:ahLst/>
              <a:cxnLst/>
              <a:rect l="l" t="t" r="r" b="b"/>
              <a:pathLst>
                <a:path w="21600" h="21315" extrusionOk="0">
                  <a:moveTo>
                    <a:pt x="21600" y="21315"/>
                  </a:moveTo>
                  <a:lnTo>
                    <a:pt x="21600" y="13849"/>
                  </a:lnTo>
                  <a:cubicBezTo>
                    <a:pt x="21600" y="11569"/>
                    <a:pt x="20920" y="9461"/>
                    <a:pt x="19816" y="8321"/>
                  </a:cubicBezTo>
                  <a:lnTo>
                    <a:pt x="12585" y="855"/>
                  </a:lnTo>
                  <a:cubicBezTo>
                    <a:pt x="11480" y="-285"/>
                    <a:pt x="10120" y="-285"/>
                    <a:pt x="9015" y="855"/>
                  </a:cubicBezTo>
                  <a:lnTo>
                    <a:pt x="1785" y="8321"/>
                  </a:lnTo>
                  <a:cubicBezTo>
                    <a:pt x="680" y="9461"/>
                    <a:pt x="0" y="11569"/>
                    <a:pt x="0" y="13849"/>
                  </a:cubicBezTo>
                  <a:lnTo>
                    <a:pt x="0" y="21315"/>
                  </a:lnTo>
                  <a:close/>
                </a:path>
              </a:pathLst>
            </a:custGeom>
            <a:solidFill>
              <a:srgbClr val="FFFFFF">
                <a:alpha val="1006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16" name="Google Shape;16;p2"/>
            <p:cNvSpPr/>
            <p:nvPr/>
          </p:nvSpPr>
          <p:spPr>
            <a:xfrm>
              <a:off x="7476888" y="4039228"/>
              <a:ext cx="2001186" cy="1104224"/>
            </a:xfrm>
            <a:custGeom>
              <a:avLst/>
              <a:gdLst/>
              <a:ahLst/>
              <a:cxnLst/>
              <a:rect l="l" t="t" r="r" b="b"/>
              <a:pathLst>
                <a:path w="21600" h="21315" extrusionOk="0">
                  <a:moveTo>
                    <a:pt x="21600" y="21315"/>
                  </a:moveTo>
                  <a:lnTo>
                    <a:pt x="21600" y="13849"/>
                  </a:lnTo>
                  <a:cubicBezTo>
                    <a:pt x="21600" y="11569"/>
                    <a:pt x="20920" y="9461"/>
                    <a:pt x="19816" y="8321"/>
                  </a:cubicBezTo>
                  <a:lnTo>
                    <a:pt x="12585" y="855"/>
                  </a:lnTo>
                  <a:cubicBezTo>
                    <a:pt x="11480" y="-285"/>
                    <a:pt x="10120" y="-285"/>
                    <a:pt x="9015" y="855"/>
                  </a:cubicBezTo>
                  <a:lnTo>
                    <a:pt x="1785" y="8321"/>
                  </a:lnTo>
                  <a:cubicBezTo>
                    <a:pt x="680" y="9461"/>
                    <a:pt x="0" y="11569"/>
                    <a:pt x="0" y="13849"/>
                  </a:cubicBezTo>
                  <a:lnTo>
                    <a:pt x="0" y="21315"/>
                  </a:lnTo>
                  <a:close/>
                </a:path>
              </a:pathLst>
            </a:custGeom>
            <a:solidFill>
              <a:srgbClr val="FFFFFF">
                <a:alpha val="1006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17" name="Google Shape;17;p2"/>
            <p:cNvSpPr/>
            <p:nvPr/>
          </p:nvSpPr>
          <p:spPr>
            <a:xfrm>
              <a:off x="76200" y="2200888"/>
              <a:ext cx="2001163" cy="2208980"/>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rgbClr val="FFFFFF">
                <a:alpha val="1006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18" name="Google Shape;18;p2"/>
            <p:cNvSpPr/>
            <p:nvPr/>
          </p:nvSpPr>
          <p:spPr>
            <a:xfrm>
              <a:off x="2190677" y="2200888"/>
              <a:ext cx="2001163" cy="2208980"/>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rgbClr val="FFFFFF">
                <a:alpha val="1006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19" name="Google Shape;19;p2"/>
            <p:cNvSpPr/>
            <p:nvPr/>
          </p:nvSpPr>
          <p:spPr>
            <a:xfrm>
              <a:off x="6419630" y="2200888"/>
              <a:ext cx="2001163" cy="2208980"/>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rgbClr val="FFFFFF">
                <a:alpha val="1006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20" name="Google Shape;20;p2"/>
            <p:cNvSpPr/>
            <p:nvPr/>
          </p:nvSpPr>
          <p:spPr>
            <a:xfrm>
              <a:off x="8534106" y="2200888"/>
              <a:ext cx="2001163" cy="2208980"/>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rgbClr val="FFFFFF">
                <a:alpha val="1006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21" name="Google Shape;21;p2"/>
            <p:cNvSpPr/>
            <p:nvPr/>
          </p:nvSpPr>
          <p:spPr>
            <a:xfrm>
              <a:off x="-981075" y="372088"/>
              <a:ext cx="2001163" cy="2208980"/>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rgbClr val="FFFFFF">
                <a:alpha val="1006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22" name="Google Shape;22;p2"/>
            <p:cNvSpPr/>
            <p:nvPr/>
          </p:nvSpPr>
          <p:spPr>
            <a:xfrm>
              <a:off x="3247878" y="372088"/>
              <a:ext cx="2001163" cy="2208980"/>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rgbClr val="FFFFFF">
                <a:alpha val="1006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23" name="Google Shape;23;p2"/>
            <p:cNvSpPr/>
            <p:nvPr/>
          </p:nvSpPr>
          <p:spPr>
            <a:xfrm>
              <a:off x="5362355" y="372088"/>
              <a:ext cx="2001163" cy="2208980"/>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rgbClr val="FFFFFF">
                <a:alpha val="1006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24" name="Google Shape;24;p2"/>
            <p:cNvSpPr/>
            <p:nvPr/>
          </p:nvSpPr>
          <p:spPr>
            <a:xfrm>
              <a:off x="7848601" y="1826900"/>
              <a:ext cx="1371581" cy="1514058"/>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rgbClr val="4F0089">
                <a:alpha val="1508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25" name="Google Shape;25;p2"/>
            <p:cNvSpPr/>
            <p:nvPr/>
          </p:nvSpPr>
          <p:spPr>
            <a:xfrm>
              <a:off x="1448201" y="-78100"/>
              <a:ext cx="1371581" cy="1514058"/>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rgbClr val="4F0089">
                <a:alpha val="1508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26" name="Google Shape;26;p2"/>
            <p:cNvSpPr/>
            <p:nvPr/>
          </p:nvSpPr>
          <p:spPr>
            <a:xfrm>
              <a:off x="-581024" y="3340950"/>
              <a:ext cx="1371581" cy="1514058"/>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rgbClr val="4F0089">
                <a:alpha val="1508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27" name="Google Shape;27;p2"/>
            <p:cNvSpPr/>
            <p:nvPr/>
          </p:nvSpPr>
          <p:spPr>
            <a:xfrm>
              <a:off x="1152450" y="1313601"/>
              <a:ext cx="723479" cy="798620"/>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rgbClr val="4F0089">
                <a:alpha val="1508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28" name="Google Shape;28;p2"/>
            <p:cNvSpPr/>
            <p:nvPr/>
          </p:nvSpPr>
          <p:spPr>
            <a:xfrm>
              <a:off x="7496375" y="3161451"/>
              <a:ext cx="723479" cy="798620"/>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rgbClr val="4F0089">
                <a:alpha val="1508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29" name="Google Shape;29;p2"/>
            <p:cNvSpPr/>
            <p:nvPr/>
          </p:nvSpPr>
          <p:spPr>
            <a:xfrm rot="10800000">
              <a:off x="7744475" y="-9"/>
              <a:ext cx="1027674" cy="752485"/>
            </a:xfrm>
            <a:custGeom>
              <a:avLst/>
              <a:gdLst/>
              <a:ahLst/>
              <a:cxnLst/>
              <a:rect l="l" t="t" r="r" b="b"/>
              <a:pathLst>
                <a:path w="21600" h="21385" extrusionOk="0">
                  <a:moveTo>
                    <a:pt x="21600" y="21385"/>
                  </a:moveTo>
                  <a:lnTo>
                    <a:pt x="21600" y="10472"/>
                  </a:lnTo>
                  <a:cubicBezTo>
                    <a:pt x="21600" y="8748"/>
                    <a:pt x="20920" y="7155"/>
                    <a:pt x="19816" y="6292"/>
                  </a:cubicBezTo>
                  <a:lnTo>
                    <a:pt x="12585" y="647"/>
                  </a:lnTo>
                  <a:cubicBezTo>
                    <a:pt x="11480" y="-215"/>
                    <a:pt x="10120" y="-215"/>
                    <a:pt x="9015" y="647"/>
                  </a:cubicBezTo>
                  <a:lnTo>
                    <a:pt x="1785" y="6292"/>
                  </a:lnTo>
                  <a:cubicBezTo>
                    <a:pt x="680" y="7154"/>
                    <a:pt x="0" y="8748"/>
                    <a:pt x="0" y="10472"/>
                  </a:cubicBezTo>
                  <a:lnTo>
                    <a:pt x="0" y="21385"/>
                  </a:lnTo>
                  <a:close/>
                </a:path>
              </a:pathLst>
            </a:custGeom>
            <a:solidFill>
              <a:srgbClr val="4F0089">
                <a:alpha val="1508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grpSp>
      <p:sp>
        <p:nvSpPr>
          <p:cNvPr id="30" name="Google Shape;30;p2"/>
          <p:cNvSpPr txBox="1">
            <a:spLocks noGrp="1"/>
          </p:cNvSpPr>
          <p:nvPr>
            <p:ph type="ctrTitle"/>
          </p:nvPr>
        </p:nvSpPr>
        <p:spPr>
          <a:xfrm>
            <a:off x="702900" y="3250075"/>
            <a:ext cx="4955100" cy="1159800"/>
          </a:xfrm>
          <a:prstGeom prst="rect">
            <a:avLst/>
          </a:prstGeom>
        </p:spPr>
        <p:txBody>
          <a:bodyPr spcFirstLastPara="1" wrap="square" lIns="0" tIns="0" rIns="0" bIns="0" anchor="b" anchorCtr="0">
            <a:noAutofit/>
          </a:bodyPr>
          <a:lstStyle>
            <a:lvl1pPr lvl="0" rtl="0">
              <a:spcBef>
                <a:spcPts val="0"/>
              </a:spcBef>
              <a:spcAft>
                <a:spcPts val="0"/>
              </a:spcAft>
              <a:buClr>
                <a:schemeClr val="lt1"/>
              </a:buClr>
              <a:buSzPts val="4800"/>
              <a:buNone/>
              <a:defRPr sz="4800">
                <a:solidFill>
                  <a:schemeClr val="lt1"/>
                </a:solidFill>
              </a:defRPr>
            </a:lvl1pPr>
            <a:lvl2pPr lvl="1" rtl="0">
              <a:spcBef>
                <a:spcPts val="0"/>
              </a:spcBef>
              <a:spcAft>
                <a:spcPts val="0"/>
              </a:spcAft>
              <a:buClr>
                <a:schemeClr val="lt1"/>
              </a:buClr>
              <a:buSzPts val="4800"/>
              <a:buNone/>
              <a:defRPr sz="4800">
                <a:solidFill>
                  <a:schemeClr val="lt1"/>
                </a:solidFill>
              </a:defRPr>
            </a:lvl2pPr>
            <a:lvl3pPr lvl="2" rtl="0">
              <a:spcBef>
                <a:spcPts val="0"/>
              </a:spcBef>
              <a:spcAft>
                <a:spcPts val="0"/>
              </a:spcAft>
              <a:buClr>
                <a:schemeClr val="lt1"/>
              </a:buClr>
              <a:buSzPts val="4800"/>
              <a:buNone/>
              <a:defRPr sz="4800">
                <a:solidFill>
                  <a:schemeClr val="lt1"/>
                </a:solidFill>
              </a:defRPr>
            </a:lvl3pPr>
            <a:lvl4pPr lvl="3" rtl="0">
              <a:spcBef>
                <a:spcPts val="0"/>
              </a:spcBef>
              <a:spcAft>
                <a:spcPts val="0"/>
              </a:spcAft>
              <a:buClr>
                <a:schemeClr val="lt1"/>
              </a:buClr>
              <a:buSzPts val="4800"/>
              <a:buNone/>
              <a:defRPr sz="4800">
                <a:solidFill>
                  <a:schemeClr val="lt1"/>
                </a:solidFill>
              </a:defRPr>
            </a:lvl4pPr>
            <a:lvl5pPr lvl="4" rtl="0">
              <a:spcBef>
                <a:spcPts val="0"/>
              </a:spcBef>
              <a:spcAft>
                <a:spcPts val="0"/>
              </a:spcAft>
              <a:buClr>
                <a:schemeClr val="lt1"/>
              </a:buClr>
              <a:buSzPts val="4800"/>
              <a:buNone/>
              <a:defRPr sz="4800">
                <a:solidFill>
                  <a:schemeClr val="lt1"/>
                </a:solidFill>
              </a:defRPr>
            </a:lvl5pPr>
            <a:lvl6pPr lvl="5" rtl="0">
              <a:spcBef>
                <a:spcPts val="0"/>
              </a:spcBef>
              <a:spcAft>
                <a:spcPts val="0"/>
              </a:spcAft>
              <a:buClr>
                <a:schemeClr val="lt1"/>
              </a:buClr>
              <a:buSzPts val="4800"/>
              <a:buNone/>
              <a:defRPr sz="4800">
                <a:solidFill>
                  <a:schemeClr val="lt1"/>
                </a:solidFill>
              </a:defRPr>
            </a:lvl6pPr>
            <a:lvl7pPr lvl="6" rtl="0">
              <a:spcBef>
                <a:spcPts val="0"/>
              </a:spcBef>
              <a:spcAft>
                <a:spcPts val="0"/>
              </a:spcAft>
              <a:buClr>
                <a:schemeClr val="lt1"/>
              </a:buClr>
              <a:buSzPts val="4800"/>
              <a:buNone/>
              <a:defRPr sz="4800">
                <a:solidFill>
                  <a:schemeClr val="lt1"/>
                </a:solidFill>
              </a:defRPr>
            </a:lvl7pPr>
            <a:lvl8pPr lvl="7" rtl="0">
              <a:spcBef>
                <a:spcPts val="0"/>
              </a:spcBef>
              <a:spcAft>
                <a:spcPts val="0"/>
              </a:spcAft>
              <a:buClr>
                <a:schemeClr val="lt1"/>
              </a:buClr>
              <a:buSzPts val="4800"/>
              <a:buNone/>
              <a:defRPr sz="4800">
                <a:solidFill>
                  <a:schemeClr val="lt1"/>
                </a:solidFill>
              </a:defRPr>
            </a:lvl8pPr>
            <a:lvl9pPr lvl="8" rtl="0">
              <a:spcBef>
                <a:spcPts val="0"/>
              </a:spcBef>
              <a:spcAft>
                <a:spcPts val="0"/>
              </a:spcAft>
              <a:buClr>
                <a:schemeClr val="lt1"/>
              </a:buClr>
              <a:buSzPts val="4800"/>
              <a:buNone/>
              <a:defRPr sz="4800">
                <a:solidFill>
                  <a:schemeClr val="lt1"/>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ubtitle">
  <p:cSld name="TITLE_1">
    <p:spTree>
      <p:nvGrpSpPr>
        <p:cNvPr id="1" name="Shape 31"/>
        <p:cNvGrpSpPr/>
        <p:nvPr/>
      </p:nvGrpSpPr>
      <p:grpSpPr>
        <a:xfrm>
          <a:off x="0" y="0"/>
          <a:ext cx="0" cy="0"/>
          <a:chOff x="0" y="0"/>
          <a:chExt cx="0" cy="0"/>
        </a:xfrm>
      </p:grpSpPr>
      <p:grpSp>
        <p:nvGrpSpPr>
          <p:cNvPr id="32" name="Google Shape;32;p3"/>
          <p:cNvGrpSpPr/>
          <p:nvPr/>
        </p:nvGrpSpPr>
        <p:grpSpPr>
          <a:xfrm>
            <a:off x="-981075" y="-78100"/>
            <a:ext cx="11516344" cy="5221552"/>
            <a:chOff x="-981075" y="-78100"/>
            <a:chExt cx="11516344" cy="5221552"/>
          </a:xfrm>
        </p:grpSpPr>
        <p:sp>
          <p:nvSpPr>
            <p:cNvPr id="33" name="Google Shape;33;p3"/>
            <p:cNvSpPr/>
            <p:nvPr/>
          </p:nvSpPr>
          <p:spPr>
            <a:xfrm rot="10800000">
              <a:off x="4304464" y="-3"/>
              <a:ext cx="2002536" cy="734878"/>
            </a:xfrm>
            <a:custGeom>
              <a:avLst/>
              <a:gdLst/>
              <a:ahLst/>
              <a:cxnLst/>
              <a:rect l="l" t="t" r="r" b="b"/>
              <a:pathLst>
                <a:path w="21600" h="21175" extrusionOk="0">
                  <a:moveTo>
                    <a:pt x="21600" y="21175"/>
                  </a:moveTo>
                  <a:lnTo>
                    <a:pt x="21600" y="20652"/>
                  </a:lnTo>
                  <a:cubicBezTo>
                    <a:pt x="21600" y="17251"/>
                    <a:pt x="20920" y="14109"/>
                    <a:pt x="19815" y="12409"/>
                  </a:cubicBezTo>
                  <a:lnTo>
                    <a:pt x="12585" y="1274"/>
                  </a:lnTo>
                  <a:cubicBezTo>
                    <a:pt x="11480" y="-425"/>
                    <a:pt x="10120" y="-425"/>
                    <a:pt x="9015" y="1274"/>
                  </a:cubicBezTo>
                  <a:lnTo>
                    <a:pt x="1785" y="12409"/>
                  </a:lnTo>
                  <a:cubicBezTo>
                    <a:pt x="680" y="14108"/>
                    <a:pt x="0" y="17251"/>
                    <a:pt x="0" y="20652"/>
                  </a:cubicBezTo>
                  <a:lnTo>
                    <a:pt x="0" y="21175"/>
                  </a:lnTo>
                  <a:close/>
                </a:path>
              </a:pathLst>
            </a:custGeom>
            <a:solidFill>
              <a:srgbClr val="5322C9">
                <a:alpha val="1508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34" name="Google Shape;34;p3"/>
            <p:cNvSpPr/>
            <p:nvPr/>
          </p:nvSpPr>
          <p:spPr>
            <a:xfrm rot="10800000">
              <a:off x="6419277" y="-3"/>
              <a:ext cx="2002536" cy="734878"/>
            </a:xfrm>
            <a:custGeom>
              <a:avLst/>
              <a:gdLst/>
              <a:ahLst/>
              <a:cxnLst/>
              <a:rect l="l" t="t" r="r" b="b"/>
              <a:pathLst>
                <a:path w="21600" h="21175" extrusionOk="0">
                  <a:moveTo>
                    <a:pt x="21600" y="21175"/>
                  </a:moveTo>
                  <a:lnTo>
                    <a:pt x="21600" y="20652"/>
                  </a:lnTo>
                  <a:cubicBezTo>
                    <a:pt x="21600" y="17251"/>
                    <a:pt x="20920" y="14109"/>
                    <a:pt x="19815" y="12409"/>
                  </a:cubicBezTo>
                  <a:lnTo>
                    <a:pt x="12585" y="1274"/>
                  </a:lnTo>
                  <a:cubicBezTo>
                    <a:pt x="11480" y="-425"/>
                    <a:pt x="10120" y="-425"/>
                    <a:pt x="9015" y="1274"/>
                  </a:cubicBezTo>
                  <a:lnTo>
                    <a:pt x="1785" y="12409"/>
                  </a:lnTo>
                  <a:cubicBezTo>
                    <a:pt x="680" y="14108"/>
                    <a:pt x="0" y="17251"/>
                    <a:pt x="0" y="20652"/>
                  </a:cubicBezTo>
                  <a:lnTo>
                    <a:pt x="0" y="21175"/>
                  </a:lnTo>
                  <a:close/>
                </a:path>
              </a:pathLst>
            </a:custGeom>
            <a:solidFill>
              <a:schemeClr val="l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35" name="Google Shape;35;p3"/>
            <p:cNvSpPr/>
            <p:nvPr/>
          </p:nvSpPr>
          <p:spPr>
            <a:xfrm rot="10800000">
              <a:off x="2189989" y="-3"/>
              <a:ext cx="2002536" cy="734878"/>
            </a:xfrm>
            <a:custGeom>
              <a:avLst/>
              <a:gdLst/>
              <a:ahLst/>
              <a:cxnLst/>
              <a:rect l="l" t="t" r="r" b="b"/>
              <a:pathLst>
                <a:path w="21600" h="21175" extrusionOk="0">
                  <a:moveTo>
                    <a:pt x="21600" y="21175"/>
                  </a:moveTo>
                  <a:lnTo>
                    <a:pt x="21600" y="20652"/>
                  </a:lnTo>
                  <a:cubicBezTo>
                    <a:pt x="21600" y="17251"/>
                    <a:pt x="20920" y="14109"/>
                    <a:pt x="19815" y="12409"/>
                  </a:cubicBezTo>
                  <a:lnTo>
                    <a:pt x="12585" y="1274"/>
                  </a:lnTo>
                  <a:cubicBezTo>
                    <a:pt x="11480" y="-425"/>
                    <a:pt x="10120" y="-425"/>
                    <a:pt x="9015" y="1274"/>
                  </a:cubicBezTo>
                  <a:lnTo>
                    <a:pt x="1785" y="12409"/>
                  </a:lnTo>
                  <a:cubicBezTo>
                    <a:pt x="680" y="14108"/>
                    <a:pt x="0" y="17251"/>
                    <a:pt x="0" y="20652"/>
                  </a:cubicBezTo>
                  <a:lnTo>
                    <a:pt x="0" y="21175"/>
                  </a:lnTo>
                  <a:close/>
                </a:path>
              </a:pathLst>
            </a:custGeom>
            <a:solidFill>
              <a:srgbClr val="FFFFFF">
                <a:alpha val="1006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36" name="Google Shape;36;p3"/>
            <p:cNvSpPr/>
            <p:nvPr/>
          </p:nvSpPr>
          <p:spPr>
            <a:xfrm>
              <a:off x="1133400" y="4039228"/>
              <a:ext cx="2001186" cy="1104224"/>
            </a:xfrm>
            <a:custGeom>
              <a:avLst/>
              <a:gdLst/>
              <a:ahLst/>
              <a:cxnLst/>
              <a:rect l="l" t="t" r="r" b="b"/>
              <a:pathLst>
                <a:path w="21600" h="21315" extrusionOk="0">
                  <a:moveTo>
                    <a:pt x="21600" y="21315"/>
                  </a:moveTo>
                  <a:lnTo>
                    <a:pt x="21600" y="13849"/>
                  </a:lnTo>
                  <a:cubicBezTo>
                    <a:pt x="21600" y="11569"/>
                    <a:pt x="20920" y="9461"/>
                    <a:pt x="19816" y="8321"/>
                  </a:cubicBezTo>
                  <a:lnTo>
                    <a:pt x="12585" y="855"/>
                  </a:lnTo>
                  <a:cubicBezTo>
                    <a:pt x="11480" y="-285"/>
                    <a:pt x="10120" y="-285"/>
                    <a:pt x="9015" y="855"/>
                  </a:cubicBezTo>
                  <a:lnTo>
                    <a:pt x="1785" y="8321"/>
                  </a:lnTo>
                  <a:cubicBezTo>
                    <a:pt x="680" y="9461"/>
                    <a:pt x="0" y="11569"/>
                    <a:pt x="0" y="13849"/>
                  </a:cubicBezTo>
                  <a:lnTo>
                    <a:pt x="0" y="21315"/>
                  </a:lnTo>
                  <a:close/>
                </a:path>
              </a:pathLst>
            </a:custGeom>
            <a:solidFill>
              <a:srgbClr val="5322C9">
                <a:alpha val="1508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37" name="Google Shape;37;p3"/>
            <p:cNvSpPr/>
            <p:nvPr/>
          </p:nvSpPr>
          <p:spPr>
            <a:xfrm>
              <a:off x="3247913" y="4039228"/>
              <a:ext cx="2001186" cy="1104224"/>
            </a:xfrm>
            <a:custGeom>
              <a:avLst/>
              <a:gdLst/>
              <a:ahLst/>
              <a:cxnLst/>
              <a:rect l="l" t="t" r="r" b="b"/>
              <a:pathLst>
                <a:path w="21600" h="21315" extrusionOk="0">
                  <a:moveTo>
                    <a:pt x="21600" y="21315"/>
                  </a:moveTo>
                  <a:lnTo>
                    <a:pt x="21600" y="13849"/>
                  </a:lnTo>
                  <a:cubicBezTo>
                    <a:pt x="21600" y="11569"/>
                    <a:pt x="20920" y="9461"/>
                    <a:pt x="19816" y="8321"/>
                  </a:cubicBezTo>
                  <a:lnTo>
                    <a:pt x="12585" y="855"/>
                  </a:lnTo>
                  <a:cubicBezTo>
                    <a:pt x="11480" y="-285"/>
                    <a:pt x="10120" y="-285"/>
                    <a:pt x="9015" y="855"/>
                  </a:cubicBezTo>
                  <a:lnTo>
                    <a:pt x="1785" y="8321"/>
                  </a:lnTo>
                  <a:cubicBezTo>
                    <a:pt x="680" y="9461"/>
                    <a:pt x="0" y="11569"/>
                    <a:pt x="0" y="13849"/>
                  </a:cubicBezTo>
                  <a:lnTo>
                    <a:pt x="0" y="21315"/>
                  </a:lnTo>
                  <a:close/>
                </a:path>
              </a:pathLst>
            </a:custGeom>
            <a:solidFill>
              <a:schemeClr val="l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38" name="Google Shape;38;p3"/>
            <p:cNvSpPr/>
            <p:nvPr/>
          </p:nvSpPr>
          <p:spPr>
            <a:xfrm>
              <a:off x="7476888" y="4039228"/>
              <a:ext cx="2001186" cy="1104224"/>
            </a:xfrm>
            <a:custGeom>
              <a:avLst/>
              <a:gdLst/>
              <a:ahLst/>
              <a:cxnLst/>
              <a:rect l="l" t="t" r="r" b="b"/>
              <a:pathLst>
                <a:path w="21600" h="21315" extrusionOk="0">
                  <a:moveTo>
                    <a:pt x="21600" y="21315"/>
                  </a:moveTo>
                  <a:lnTo>
                    <a:pt x="21600" y="13849"/>
                  </a:lnTo>
                  <a:cubicBezTo>
                    <a:pt x="21600" y="11569"/>
                    <a:pt x="20920" y="9461"/>
                    <a:pt x="19816" y="8321"/>
                  </a:cubicBezTo>
                  <a:lnTo>
                    <a:pt x="12585" y="855"/>
                  </a:lnTo>
                  <a:cubicBezTo>
                    <a:pt x="11480" y="-285"/>
                    <a:pt x="10120" y="-285"/>
                    <a:pt x="9015" y="855"/>
                  </a:cubicBezTo>
                  <a:lnTo>
                    <a:pt x="1785" y="8321"/>
                  </a:lnTo>
                  <a:cubicBezTo>
                    <a:pt x="680" y="9461"/>
                    <a:pt x="0" y="11569"/>
                    <a:pt x="0" y="13849"/>
                  </a:cubicBezTo>
                  <a:lnTo>
                    <a:pt x="0" y="21315"/>
                  </a:lnTo>
                  <a:close/>
                </a:path>
              </a:pathLst>
            </a:custGeom>
            <a:solidFill>
              <a:schemeClr val="l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39" name="Google Shape;39;p3"/>
            <p:cNvSpPr/>
            <p:nvPr/>
          </p:nvSpPr>
          <p:spPr>
            <a:xfrm>
              <a:off x="76200" y="2200888"/>
              <a:ext cx="2001163" cy="2208980"/>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chemeClr val="accent1"/>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40" name="Google Shape;40;p3"/>
            <p:cNvSpPr/>
            <p:nvPr/>
          </p:nvSpPr>
          <p:spPr>
            <a:xfrm>
              <a:off x="2190677" y="2200888"/>
              <a:ext cx="2001163" cy="2208980"/>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chemeClr val="l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41" name="Google Shape;41;p3"/>
            <p:cNvSpPr/>
            <p:nvPr/>
          </p:nvSpPr>
          <p:spPr>
            <a:xfrm>
              <a:off x="6419630" y="2200888"/>
              <a:ext cx="2001163" cy="2208980"/>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chemeClr val="l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42" name="Google Shape;42;p3"/>
            <p:cNvSpPr/>
            <p:nvPr/>
          </p:nvSpPr>
          <p:spPr>
            <a:xfrm>
              <a:off x="8534106" y="2200888"/>
              <a:ext cx="2001163" cy="2208980"/>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rgbClr val="FFFFFF">
                <a:alpha val="1006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43" name="Google Shape;43;p3"/>
            <p:cNvSpPr/>
            <p:nvPr/>
          </p:nvSpPr>
          <p:spPr>
            <a:xfrm>
              <a:off x="-981075" y="372088"/>
              <a:ext cx="2001163" cy="2208980"/>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chemeClr val="l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44" name="Google Shape;44;p3"/>
            <p:cNvSpPr/>
            <p:nvPr/>
          </p:nvSpPr>
          <p:spPr>
            <a:xfrm>
              <a:off x="3247878" y="372088"/>
              <a:ext cx="2001163" cy="2208980"/>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chemeClr val="l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45" name="Google Shape;45;p3"/>
            <p:cNvSpPr/>
            <p:nvPr/>
          </p:nvSpPr>
          <p:spPr>
            <a:xfrm>
              <a:off x="5362355" y="372088"/>
              <a:ext cx="2001163" cy="2208980"/>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chemeClr val="l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46" name="Google Shape;46;p3"/>
            <p:cNvSpPr/>
            <p:nvPr/>
          </p:nvSpPr>
          <p:spPr>
            <a:xfrm>
              <a:off x="7848601" y="1826900"/>
              <a:ext cx="1371581" cy="1514058"/>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rgbClr val="5322C9">
                <a:alpha val="1508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47" name="Google Shape;47;p3"/>
            <p:cNvSpPr/>
            <p:nvPr/>
          </p:nvSpPr>
          <p:spPr>
            <a:xfrm>
              <a:off x="1448201" y="-78100"/>
              <a:ext cx="1371581" cy="1514058"/>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rgbClr val="5322C9">
                <a:alpha val="1508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48" name="Google Shape;48;p3"/>
            <p:cNvSpPr/>
            <p:nvPr/>
          </p:nvSpPr>
          <p:spPr>
            <a:xfrm>
              <a:off x="-581024" y="3340950"/>
              <a:ext cx="1371581" cy="1514058"/>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rgbClr val="5322C9">
                <a:alpha val="1508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49" name="Google Shape;49;p3"/>
            <p:cNvSpPr/>
            <p:nvPr/>
          </p:nvSpPr>
          <p:spPr>
            <a:xfrm>
              <a:off x="1152450" y="1313601"/>
              <a:ext cx="723479" cy="798620"/>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rgbClr val="5322C9">
                <a:alpha val="1508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50" name="Google Shape;50;p3"/>
            <p:cNvSpPr/>
            <p:nvPr/>
          </p:nvSpPr>
          <p:spPr>
            <a:xfrm>
              <a:off x="7496375" y="3161451"/>
              <a:ext cx="723479" cy="798620"/>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rgbClr val="5322C9">
                <a:alpha val="1508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51" name="Google Shape;51;p3"/>
            <p:cNvSpPr/>
            <p:nvPr/>
          </p:nvSpPr>
          <p:spPr>
            <a:xfrm rot="10800000">
              <a:off x="7744475" y="-9"/>
              <a:ext cx="1027674" cy="752485"/>
            </a:xfrm>
            <a:custGeom>
              <a:avLst/>
              <a:gdLst/>
              <a:ahLst/>
              <a:cxnLst/>
              <a:rect l="l" t="t" r="r" b="b"/>
              <a:pathLst>
                <a:path w="21600" h="21385" extrusionOk="0">
                  <a:moveTo>
                    <a:pt x="21600" y="21385"/>
                  </a:moveTo>
                  <a:lnTo>
                    <a:pt x="21600" y="10472"/>
                  </a:lnTo>
                  <a:cubicBezTo>
                    <a:pt x="21600" y="8748"/>
                    <a:pt x="20920" y="7155"/>
                    <a:pt x="19816" y="6292"/>
                  </a:cubicBezTo>
                  <a:lnTo>
                    <a:pt x="12585" y="647"/>
                  </a:lnTo>
                  <a:cubicBezTo>
                    <a:pt x="11480" y="-215"/>
                    <a:pt x="10120" y="-215"/>
                    <a:pt x="9015" y="647"/>
                  </a:cubicBezTo>
                  <a:lnTo>
                    <a:pt x="1785" y="6292"/>
                  </a:lnTo>
                  <a:cubicBezTo>
                    <a:pt x="680" y="7154"/>
                    <a:pt x="0" y="8748"/>
                    <a:pt x="0" y="10472"/>
                  </a:cubicBezTo>
                  <a:lnTo>
                    <a:pt x="0" y="21385"/>
                  </a:lnTo>
                  <a:close/>
                </a:path>
              </a:pathLst>
            </a:custGeom>
            <a:solidFill>
              <a:srgbClr val="5322C9">
                <a:alpha val="1508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grpSp>
      <p:sp>
        <p:nvSpPr>
          <p:cNvPr id="52" name="Google Shape;52;p3"/>
          <p:cNvSpPr txBox="1">
            <a:spLocks noGrp="1"/>
          </p:cNvSpPr>
          <p:nvPr>
            <p:ph type="ctrTitle"/>
          </p:nvPr>
        </p:nvSpPr>
        <p:spPr>
          <a:xfrm>
            <a:off x="2305150" y="2884378"/>
            <a:ext cx="5811000" cy="475800"/>
          </a:xfrm>
          <a:prstGeom prst="rect">
            <a:avLst/>
          </a:prstGeom>
        </p:spPr>
        <p:txBody>
          <a:bodyPr spcFirstLastPara="1" wrap="square" lIns="0" tIns="0" rIns="0" bIns="0" anchor="ctr" anchorCtr="0">
            <a:noAutofit/>
          </a:bodyPr>
          <a:lstStyle>
            <a:lvl1pPr lvl="0" rtl="0">
              <a:spcBef>
                <a:spcPts val="0"/>
              </a:spcBef>
              <a:spcAft>
                <a:spcPts val="0"/>
              </a:spcAft>
              <a:buSzPts val="3600"/>
              <a:buNone/>
              <a:defRPr sz="3600"/>
            </a:lvl1pPr>
            <a:lvl2pPr lvl="1" rtl="0">
              <a:spcBef>
                <a:spcPts val="0"/>
              </a:spcBef>
              <a:spcAft>
                <a:spcPts val="0"/>
              </a:spcAft>
              <a:buSzPts val="3600"/>
              <a:buNone/>
              <a:defRPr sz="3600"/>
            </a:lvl2pPr>
            <a:lvl3pPr lvl="2" rtl="0">
              <a:spcBef>
                <a:spcPts val="0"/>
              </a:spcBef>
              <a:spcAft>
                <a:spcPts val="0"/>
              </a:spcAft>
              <a:buSzPts val="3600"/>
              <a:buNone/>
              <a:defRPr sz="3600"/>
            </a:lvl3pPr>
            <a:lvl4pPr lvl="3" rtl="0">
              <a:spcBef>
                <a:spcPts val="0"/>
              </a:spcBef>
              <a:spcAft>
                <a:spcPts val="0"/>
              </a:spcAft>
              <a:buSzPts val="3600"/>
              <a:buNone/>
              <a:defRPr sz="3600"/>
            </a:lvl4pPr>
            <a:lvl5pPr lvl="4" rtl="0">
              <a:spcBef>
                <a:spcPts val="0"/>
              </a:spcBef>
              <a:spcAft>
                <a:spcPts val="0"/>
              </a:spcAft>
              <a:buSzPts val="3600"/>
              <a:buNone/>
              <a:defRPr sz="3600"/>
            </a:lvl5pPr>
            <a:lvl6pPr lvl="5" rtl="0">
              <a:spcBef>
                <a:spcPts val="0"/>
              </a:spcBef>
              <a:spcAft>
                <a:spcPts val="0"/>
              </a:spcAft>
              <a:buSzPts val="3600"/>
              <a:buNone/>
              <a:defRPr sz="3600"/>
            </a:lvl6pPr>
            <a:lvl7pPr lvl="6" rtl="0">
              <a:spcBef>
                <a:spcPts val="0"/>
              </a:spcBef>
              <a:spcAft>
                <a:spcPts val="0"/>
              </a:spcAft>
              <a:buSzPts val="3600"/>
              <a:buNone/>
              <a:defRPr sz="3600"/>
            </a:lvl7pPr>
            <a:lvl8pPr lvl="7" rtl="0">
              <a:spcBef>
                <a:spcPts val="0"/>
              </a:spcBef>
              <a:spcAft>
                <a:spcPts val="0"/>
              </a:spcAft>
              <a:buSzPts val="3600"/>
              <a:buNone/>
              <a:defRPr sz="3600"/>
            </a:lvl8pPr>
            <a:lvl9pPr lvl="8" rtl="0">
              <a:spcBef>
                <a:spcPts val="0"/>
              </a:spcBef>
              <a:spcAft>
                <a:spcPts val="0"/>
              </a:spcAft>
              <a:buSzPts val="3600"/>
              <a:buNone/>
              <a:defRPr sz="3600"/>
            </a:lvl9pPr>
          </a:lstStyle>
          <a:p>
            <a:endParaRPr/>
          </a:p>
        </p:txBody>
      </p:sp>
      <p:sp>
        <p:nvSpPr>
          <p:cNvPr id="53" name="Google Shape;53;p3"/>
          <p:cNvSpPr txBox="1">
            <a:spLocks noGrp="1"/>
          </p:cNvSpPr>
          <p:nvPr>
            <p:ph type="subTitle" idx="1"/>
          </p:nvPr>
        </p:nvSpPr>
        <p:spPr>
          <a:xfrm>
            <a:off x="2305150" y="3385436"/>
            <a:ext cx="5811000" cy="410700"/>
          </a:xfrm>
          <a:prstGeom prst="rect">
            <a:avLst/>
          </a:prstGeom>
        </p:spPr>
        <p:txBody>
          <a:bodyPr spcFirstLastPara="1" wrap="square" lIns="0" tIns="0" rIns="0" bIns="0" anchor="t" anchorCtr="0">
            <a:noAutofit/>
          </a:bodyPr>
          <a:lstStyle>
            <a:lvl1pPr lvl="0" rtl="0">
              <a:spcBef>
                <a:spcPts val="0"/>
              </a:spcBef>
              <a:spcAft>
                <a:spcPts val="0"/>
              </a:spcAft>
              <a:buClr>
                <a:schemeClr val="dk1"/>
              </a:buClr>
              <a:buSzPts val="1600"/>
              <a:buNone/>
              <a:defRPr/>
            </a:lvl1pPr>
            <a:lvl2pPr lvl="1" rtl="0">
              <a:spcBef>
                <a:spcPts val="800"/>
              </a:spcBef>
              <a:spcAft>
                <a:spcPts val="0"/>
              </a:spcAft>
              <a:buClr>
                <a:schemeClr val="dk1"/>
              </a:buClr>
              <a:buSzPts val="3000"/>
              <a:buNone/>
              <a:defRPr sz="3000"/>
            </a:lvl2pPr>
            <a:lvl3pPr lvl="2" rtl="0">
              <a:spcBef>
                <a:spcPts val="800"/>
              </a:spcBef>
              <a:spcAft>
                <a:spcPts val="0"/>
              </a:spcAft>
              <a:buClr>
                <a:schemeClr val="dk1"/>
              </a:buClr>
              <a:buSzPts val="3000"/>
              <a:buNone/>
              <a:defRPr sz="3000"/>
            </a:lvl3pPr>
            <a:lvl4pPr lvl="3" rtl="0">
              <a:spcBef>
                <a:spcPts val="800"/>
              </a:spcBef>
              <a:spcAft>
                <a:spcPts val="0"/>
              </a:spcAft>
              <a:buSzPts val="3000"/>
              <a:buNone/>
              <a:defRPr sz="3000"/>
            </a:lvl4pPr>
            <a:lvl5pPr lvl="4" rtl="0">
              <a:spcBef>
                <a:spcPts val="800"/>
              </a:spcBef>
              <a:spcAft>
                <a:spcPts val="0"/>
              </a:spcAft>
              <a:buSzPts val="3000"/>
              <a:buNone/>
              <a:defRPr sz="3000"/>
            </a:lvl5pPr>
            <a:lvl6pPr lvl="5" rtl="0">
              <a:spcBef>
                <a:spcPts val="800"/>
              </a:spcBef>
              <a:spcAft>
                <a:spcPts val="0"/>
              </a:spcAft>
              <a:buSzPts val="3000"/>
              <a:buNone/>
              <a:defRPr sz="3000"/>
            </a:lvl6pPr>
            <a:lvl7pPr lvl="6" rtl="0">
              <a:spcBef>
                <a:spcPts val="800"/>
              </a:spcBef>
              <a:spcAft>
                <a:spcPts val="0"/>
              </a:spcAft>
              <a:buSzPts val="3000"/>
              <a:buNone/>
              <a:defRPr sz="3000"/>
            </a:lvl7pPr>
            <a:lvl8pPr lvl="7" rtl="0">
              <a:spcBef>
                <a:spcPts val="800"/>
              </a:spcBef>
              <a:spcAft>
                <a:spcPts val="0"/>
              </a:spcAft>
              <a:buSzPts val="3000"/>
              <a:buNone/>
              <a:defRPr sz="3000"/>
            </a:lvl8pPr>
            <a:lvl9pPr lvl="8" rtl="0">
              <a:spcBef>
                <a:spcPts val="800"/>
              </a:spcBef>
              <a:spcAft>
                <a:spcPts val="800"/>
              </a:spcAft>
              <a:buSzPts val="3000"/>
              <a:buNone/>
              <a:defRPr sz="3000"/>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Quote">
  <p:cSld name="TITLE_1_1">
    <p:bg>
      <p:bgPr>
        <a:solidFill>
          <a:schemeClr val="accent1"/>
        </a:solidFill>
        <a:effectLst/>
      </p:bgPr>
    </p:bg>
    <p:spTree>
      <p:nvGrpSpPr>
        <p:cNvPr id="1" name="Shape 54"/>
        <p:cNvGrpSpPr/>
        <p:nvPr/>
      </p:nvGrpSpPr>
      <p:grpSpPr>
        <a:xfrm>
          <a:off x="0" y="0"/>
          <a:ext cx="0" cy="0"/>
          <a:chOff x="0" y="0"/>
          <a:chExt cx="0" cy="0"/>
        </a:xfrm>
      </p:grpSpPr>
      <p:sp>
        <p:nvSpPr>
          <p:cNvPr id="55" name="Google Shape;55;p4"/>
          <p:cNvSpPr/>
          <p:nvPr/>
        </p:nvSpPr>
        <p:spPr>
          <a:xfrm>
            <a:off x="2500800" y="285475"/>
            <a:ext cx="4142388" cy="4572547"/>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rgbClr val="4F0089">
              <a:alpha val="1508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56" name="Google Shape;56;p4"/>
          <p:cNvSpPr/>
          <p:nvPr/>
        </p:nvSpPr>
        <p:spPr>
          <a:xfrm>
            <a:off x="4239143" y="104898"/>
            <a:ext cx="665704" cy="734888"/>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chemeClr val="lt1"/>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57" name="Google Shape;57;p4"/>
          <p:cNvSpPr txBox="1">
            <a:spLocks noGrp="1"/>
          </p:cNvSpPr>
          <p:nvPr>
            <p:ph type="body" idx="1"/>
          </p:nvPr>
        </p:nvSpPr>
        <p:spPr>
          <a:xfrm>
            <a:off x="2753950" y="839775"/>
            <a:ext cx="3636000" cy="3636300"/>
          </a:xfrm>
          <a:prstGeom prst="rect">
            <a:avLst/>
          </a:prstGeom>
        </p:spPr>
        <p:txBody>
          <a:bodyPr spcFirstLastPara="1" wrap="square" lIns="0" tIns="0" rIns="0" bIns="0" anchor="ctr" anchorCtr="0">
            <a:noAutofit/>
          </a:bodyPr>
          <a:lstStyle>
            <a:lvl1pPr marL="457200" lvl="0" indent="-330200" algn="ctr" rtl="0">
              <a:spcBef>
                <a:spcPts val="0"/>
              </a:spcBef>
              <a:spcAft>
                <a:spcPts val="0"/>
              </a:spcAft>
              <a:buClr>
                <a:schemeClr val="lt1"/>
              </a:buClr>
              <a:buSzPts val="1600"/>
              <a:buChar char="⬢"/>
              <a:defRPr i="1">
                <a:solidFill>
                  <a:schemeClr val="lt1"/>
                </a:solidFill>
              </a:defRPr>
            </a:lvl1pPr>
            <a:lvl2pPr marL="914400" lvl="1" indent="-330200" algn="ctr" rtl="0">
              <a:spcBef>
                <a:spcPts val="800"/>
              </a:spcBef>
              <a:spcAft>
                <a:spcPts val="0"/>
              </a:spcAft>
              <a:buClr>
                <a:schemeClr val="lt1"/>
              </a:buClr>
              <a:buSzPts val="1600"/>
              <a:buChar char="⬡"/>
              <a:defRPr i="1">
                <a:solidFill>
                  <a:schemeClr val="lt1"/>
                </a:solidFill>
              </a:defRPr>
            </a:lvl2pPr>
            <a:lvl3pPr marL="1371600" lvl="2" indent="-330200" algn="ctr" rtl="0">
              <a:spcBef>
                <a:spcPts val="800"/>
              </a:spcBef>
              <a:spcAft>
                <a:spcPts val="0"/>
              </a:spcAft>
              <a:buClr>
                <a:schemeClr val="lt1"/>
              </a:buClr>
              <a:buSzPts val="1600"/>
              <a:buChar char="⬡"/>
              <a:defRPr i="1">
                <a:solidFill>
                  <a:schemeClr val="lt1"/>
                </a:solidFill>
              </a:defRPr>
            </a:lvl3pPr>
            <a:lvl4pPr marL="1828800" lvl="3" indent="-381000" algn="ctr" rtl="0">
              <a:spcBef>
                <a:spcPts val="800"/>
              </a:spcBef>
              <a:spcAft>
                <a:spcPts val="0"/>
              </a:spcAft>
              <a:buClr>
                <a:schemeClr val="lt1"/>
              </a:buClr>
              <a:buSzPts val="2400"/>
              <a:buChar char="●"/>
              <a:defRPr i="1">
                <a:solidFill>
                  <a:schemeClr val="lt1"/>
                </a:solidFill>
              </a:defRPr>
            </a:lvl4pPr>
            <a:lvl5pPr marL="2286000" lvl="4" indent="-381000" algn="ctr" rtl="0">
              <a:spcBef>
                <a:spcPts val="800"/>
              </a:spcBef>
              <a:spcAft>
                <a:spcPts val="0"/>
              </a:spcAft>
              <a:buClr>
                <a:schemeClr val="lt1"/>
              </a:buClr>
              <a:buSzPts val="2400"/>
              <a:buChar char="○"/>
              <a:defRPr i="1">
                <a:solidFill>
                  <a:schemeClr val="lt1"/>
                </a:solidFill>
              </a:defRPr>
            </a:lvl5pPr>
            <a:lvl6pPr marL="2743200" lvl="5" indent="-381000" algn="ctr" rtl="0">
              <a:spcBef>
                <a:spcPts val="800"/>
              </a:spcBef>
              <a:spcAft>
                <a:spcPts val="0"/>
              </a:spcAft>
              <a:buClr>
                <a:schemeClr val="lt1"/>
              </a:buClr>
              <a:buSzPts val="2400"/>
              <a:buChar char="■"/>
              <a:defRPr i="1">
                <a:solidFill>
                  <a:schemeClr val="lt1"/>
                </a:solidFill>
              </a:defRPr>
            </a:lvl6pPr>
            <a:lvl7pPr marL="3200400" lvl="6" indent="-381000" algn="ctr" rtl="0">
              <a:spcBef>
                <a:spcPts val="800"/>
              </a:spcBef>
              <a:spcAft>
                <a:spcPts val="0"/>
              </a:spcAft>
              <a:buClr>
                <a:schemeClr val="lt1"/>
              </a:buClr>
              <a:buSzPts val="2400"/>
              <a:buChar char="●"/>
              <a:defRPr i="1">
                <a:solidFill>
                  <a:schemeClr val="lt1"/>
                </a:solidFill>
              </a:defRPr>
            </a:lvl7pPr>
            <a:lvl8pPr marL="3657600" lvl="7" indent="-381000" algn="ctr" rtl="0">
              <a:spcBef>
                <a:spcPts val="800"/>
              </a:spcBef>
              <a:spcAft>
                <a:spcPts val="0"/>
              </a:spcAft>
              <a:buClr>
                <a:schemeClr val="lt1"/>
              </a:buClr>
              <a:buSzPts val="2400"/>
              <a:buChar char="○"/>
              <a:defRPr i="1">
                <a:solidFill>
                  <a:schemeClr val="lt1"/>
                </a:solidFill>
              </a:defRPr>
            </a:lvl8pPr>
            <a:lvl9pPr marL="4114800" lvl="8" indent="-381000" algn="ctr" rtl="0">
              <a:spcBef>
                <a:spcPts val="800"/>
              </a:spcBef>
              <a:spcAft>
                <a:spcPts val="800"/>
              </a:spcAft>
              <a:buClr>
                <a:schemeClr val="lt1"/>
              </a:buClr>
              <a:buSzPts val="2400"/>
              <a:buChar char="■"/>
              <a:defRPr i="1">
                <a:solidFill>
                  <a:schemeClr val="lt1"/>
                </a:solidFill>
              </a:defRPr>
            </a:lvl9pPr>
          </a:lstStyle>
          <a:p>
            <a:endParaRPr/>
          </a:p>
        </p:txBody>
      </p:sp>
      <p:sp>
        <p:nvSpPr>
          <p:cNvPr id="58" name="Google Shape;58;p4"/>
          <p:cNvSpPr txBox="1"/>
          <p:nvPr/>
        </p:nvSpPr>
        <p:spPr>
          <a:xfrm>
            <a:off x="3593400" y="38419"/>
            <a:ext cx="1957200" cy="653700"/>
          </a:xfrm>
          <a:prstGeom prst="rect">
            <a:avLst/>
          </a:prstGeom>
          <a:noFill/>
          <a:ln>
            <a:noFill/>
          </a:ln>
        </p:spPr>
        <p:txBody>
          <a:bodyPr spcFirstLastPara="1" wrap="square" lIns="0" tIns="0" rIns="0" bIns="0" anchor="t" anchorCtr="0">
            <a:noAutofit/>
          </a:bodyPr>
          <a:lstStyle/>
          <a:p>
            <a:pPr marL="0" lvl="0" indent="0" algn="ctr" rtl="0">
              <a:spcBef>
                <a:spcPts val="0"/>
              </a:spcBef>
              <a:spcAft>
                <a:spcPts val="0"/>
              </a:spcAft>
              <a:buNone/>
            </a:pPr>
            <a:r>
              <a:rPr lang="en" sz="9600">
                <a:solidFill>
                  <a:schemeClr val="accent1"/>
                </a:solidFill>
                <a:latin typeface="Catamaran"/>
                <a:ea typeface="Catamaran"/>
                <a:cs typeface="Catamaran"/>
                <a:sym typeface="Catamaran"/>
              </a:rPr>
              <a:t>“</a:t>
            </a:r>
            <a:endParaRPr sz="9600">
              <a:solidFill>
                <a:schemeClr val="accent1"/>
              </a:solidFill>
              <a:latin typeface="Catamaran"/>
              <a:ea typeface="Catamaran"/>
              <a:cs typeface="Catamaran"/>
              <a:sym typeface="Catamaran"/>
            </a:endParaRPr>
          </a:p>
        </p:txBody>
      </p:sp>
      <p:sp>
        <p:nvSpPr>
          <p:cNvPr id="59" name="Google Shape;59;p4"/>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
        <p:nvSpPr>
          <p:cNvPr id="60" name="Google Shape;60;p4"/>
          <p:cNvSpPr/>
          <p:nvPr/>
        </p:nvSpPr>
        <p:spPr>
          <a:xfrm rot="10800000">
            <a:off x="6914577" y="-3"/>
            <a:ext cx="2002536" cy="734878"/>
          </a:xfrm>
          <a:custGeom>
            <a:avLst/>
            <a:gdLst/>
            <a:ahLst/>
            <a:cxnLst/>
            <a:rect l="l" t="t" r="r" b="b"/>
            <a:pathLst>
              <a:path w="21600" h="21175" extrusionOk="0">
                <a:moveTo>
                  <a:pt x="21600" y="21175"/>
                </a:moveTo>
                <a:lnTo>
                  <a:pt x="21600" y="20652"/>
                </a:lnTo>
                <a:cubicBezTo>
                  <a:pt x="21600" y="17251"/>
                  <a:pt x="20920" y="14109"/>
                  <a:pt x="19815" y="12409"/>
                </a:cubicBezTo>
                <a:lnTo>
                  <a:pt x="12585" y="1274"/>
                </a:lnTo>
                <a:cubicBezTo>
                  <a:pt x="11480" y="-425"/>
                  <a:pt x="10120" y="-425"/>
                  <a:pt x="9015" y="1274"/>
                </a:cubicBezTo>
                <a:lnTo>
                  <a:pt x="1785" y="12409"/>
                </a:lnTo>
                <a:cubicBezTo>
                  <a:pt x="680" y="14108"/>
                  <a:pt x="0" y="17251"/>
                  <a:pt x="0" y="20652"/>
                </a:cubicBezTo>
                <a:lnTo>
                  <a:pt x="0" y="21175"/>
                </a:lnTo>
                <a:close/>
              </a:path>
            </a:pathLst>
          </a:custGeom>
          <a:solidFill>
            <a:srgbClr val="FFFFFF">
              <a:alpha val="1006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61" name="Google Shape;61;p4"/>
          <p:cNvSpPr/>
          <p:nvPr/>
        </p:nvSpPr>
        <p:spPr>
          <a:xfrm rot="10800000">
            <a:off x="2189989" y="-3"/>
            <a:ext cx="2002536" cy="734878"/>
          </a:xfrm>
          <a:custGeom>
            <a:avLst/>
            <a:gdLst/>
            <a:ahLst/>
            <a:cxnLst/>
            <a:rect l="l" t="t" r="r" b="b"/>
            <a:pathLst>
              <a:path w="21600" h="21175" extrusionOk="0">
                <a:moveTo>
                  <a:pt x="21600" y="21175"/>
                </a:moveTo>
                <a:lnTo>
                  <a:pt x="21600" y="20652"/>
                </a:lnTo>
                <a:cubicBezTo>
                  <a:pt x="21600" y="17251"/>
                  <a:pt x="20920" y="14109"/>
                  <a:pt x="19815" y="12409"/>
                </a:cubicBezTo>
                <a:lnTo>
                  <a:pt x="12585" y="1274"/>
                </a:lnTo>
                <a:cubicBezTo>
                  <a:pt x="11480" y="-425"/>
                  <a:pt x="10120" y="-425"/>
                  <a:pt x="9015" y="1274"/>
                </a:cubicBezTo>
                <a:lnTo>
                  <a:pt x="1785" y="12409"/>
                </a:lnTo>
                <a:cubicBezTo>
                  <a:pt x="680" y="14108"/>
                  <a:pt x="0" y="17251"/>
                  <a:pt x="0" y="20652"/>
                </a:cubicBezTo>
                <a:lnTo>
                  <a:pt x="0" y="21175"/>
                </a:lnTo>
                <a:close/>
              </a:path>
            </a:pathLst>
          </a:custGeom>
          <a:solidFill>
            <a:srgbClr val="FFFFFF">
              <a:alpha val="1006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62" name="Google Shape;62;p4"/>
          <p:cNvSpPr/>
          <p:nvPr/>
        </p:nvSpPr>
        <p:spPr>
          <a:xfrm>
            <a:off x="1609650" y="4039228"/>
            <a:ext cx="2001186" cy="1104224"/>
          </a:xfrm>
          <a:custGeom>
            <a:avLst/>
            <a:gdLst/>
            <a:ahLst/>
            <a:cxnLst/>
            <a:rect l="l" t="t" r="r" b="b"/>
            <a:pathLst>
              <a:path w="21600" h="21315" extrusionOk="0">
                <a:moveTo>
                  <a:pt x="21600" y="21315"/>
                </a:moveTo>
                <a:lnTo>
                  <a:pt x="21600" y="13849"/>
                </a:lnTo>
                <a:cubicBezTo>
                  <a:pt x="21600" y="11569"/>
                  <a:pt x="20920" y="9461"/>
                  <a:pt x="19816" y="8321"/>
                </a:cubicBezTo>
                <a:lnTo>
                  <a:pt x="12585" y="855"/>
                </a:lnTo>
                <a:cubicBezTo>
                  <a:pt x="11480" y="-285"/>
                  <a:pt x="10120" y="-285"/>
                  <a:pt x="9015" y="855"/>
                </a:cubicBezTo>
                <a:lnTo>
                  <a:pt x="1785" y="8321"/>
                </a:lnTo>
                <a:cubicBezTo>
                  <a:pt x="680" y="9461"/>
                  <a:pt x="0" y="11569"/>
                  <a:pt x="0" y="13849"/>
                </a:cubicBezTo>
                <a:lnTo>
                  <a:pt x="0" y="21315"/>
                </a:lnTo>
                <a:close/>
              </a:path>
            </a:pathLst>
          </a:custGeom>
          <a:solidFill>
            <a:srgbClr val="FFFFFF">
              <a:alpha val="1006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63" name="Google Shape;63;p4"/>
          <p:cNvSpPr/>
          <p:nvPr/>
        </p:nvSpPr>
        <p:spPr>
          <a:xfrm>
            <a:off x="7591188" y="4039228"/>
            <a:ext cx="2001186" cy="1104224"/>
          </a:xfrm>
          <a:custGeom>
            <a:avLst/>
            <a:gdLst/>
            <a:ahLst/>
            <a:cxnLst/>
            <a:rect l="l" t="t" r="r" b="b"/>
            <a:pathLst>
              <a:path w="21600" h="21315" extrusionOk="0">
                <a:moveTo>
                  <a:pt x="21600" y="21315"/>
                </a:moveTo>
                <a:lnTo>
                  <a:pt x="21600" y="13849"/>
                </a:lnTo>
                <a:cubicBezTo>
                  <a:pt x="21600" y="11569"/>
                  <a:pt x="20920" y="9461"/>
                  <a:pt x="19816" y="8321"/>
                </a:cubicBezTo>
                <a:lnTo>
                  <a:pt x="12585" y="855"/>
                </a:lnTo>
                <a:cubicBezTo>
                  <a:pt x="11480" y="-285"/>
                  <a:pt x="10120" y="-285"/>
                  <a:pt x="9015" y="855"/>
                </a:cubicBezTo>
                <a:lnTo>
                  <a:pt x="1785" y="8321"/>
                </a:lnTo>
                <a:cubicBezTo>
                  <a:pt x="680" y="9461"/>
                  <a:pt x="0" y="11569"/>
                  <a:pt x="0" y="13849"/>
                </a:cubicBezTo>
                <a:lnTo>
                  <a:pt x="0" y="21315"/>
                </a:lnTo>
                <a:close/>
              </a:path>
            </a:pathLst>
          </a:custGeom>
          <a:solidFill>
            <a:srgbClr val="FFFFFF">
              <a:alpha val="1006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64" name="Google Shape;64;p4"/>
          <p:cNvSpPr/>
          <p:nvPr/>
        </p:nvSpPr>
        <p:spPr>
          <a:xfrm>
            <a:off x="875251" y="3108746"/>
            <a:ext cx="1238537" cy="1367251"/>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rgbClr val="FFFFFF">
              <a:alpha val="1006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65" name="Google Shape;65;p4"/>
          <p:cNvSpPr/>
          <p:nvPr/>
        </p:nvSpPr>
        <p:spPr>
          <a:xfrm>
            <a:off x="6750099" y="2565690"/>
            <a:ext cx="1670713" cy="1844174"/>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rgbClr val="FFFFFF">
              <a:alpha val="1006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66" name="Google Shape;66;p4"/>
          <p:cNvSpPr/>
          <p:nvPr/>
        </p:nvSpPr>
        <p:spPr>
          <a:xfrm>
            <a:off x="8078502" y="1646297"/>
            <a:ext cx="1238537" cy="1367197"/>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rgbClr val="FFFFFF">
              <a:alpha val="1006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67" name="Google Shape;67;p4"/>
          <p:cNvSpPr/>
          <p:nvPr/>
        </p:nvSpPr>
        <p:spPr>
          <a:xfrm>
            <a:off x="-276225" y="372088"/>
            <a:ext cx="2001163" cy="2208980"/>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rgbClr val="FFFFFF">
              <a:alpha val="1006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68" name="Google Shape;68;p4"/>
          <p:cNvSpPr/>
          <p:nvPr/>
        </p:nvSpPr>
        <p:spPr>
          <a:xfrm>
            <a:off x="6750100" y="993931"/>
            <a:ext cx="874503" cy="965303"/>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rgbClr val="FFFFFF">
              <a:alpha val="1006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69" name="Google Shape;69;p4"/>
          <p:cNvSpPr/>
          <p:nvPr/>
        </p:nvSpPr>
        <p:spPr>
          <a:xfrm>
            <a:off x="-211075" y="4039231"/>
            <a:ext cx="874503" cy="965303"/>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rgbClr val="FFFFFF">
              <a:alpha val="1006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1 column" type="tx">
  <p:cSld name="TITLE_AND_BODY">
    <p:spTree>
      <p:nvGrpSpPr>
        <p:cNvPr id="1" name="Shape 70"/>
        <p:cNvGrpSpPr/>
        <p:nvPr/>
      </p:nvGrpSpPr>
      <p:grpSpPr>
        <a:xfrm>
          <a:off x="0" y="0"/>
          <a:ext cx="0" cy="0"/>
          <a:chOff x="0" y="0"/>
          <a:chExt cx="0" cy="0"/>
        </a:xfrm>
      </p:grpSpPr>
      <p:sp>
        <p:nvSpPr>
          <p:cNvPr id="71" name="Google Shape;71;p5"/>
          <p:cNvSpPr/>
          <p:nvPr/>
        </p:nvSpPr>
        <p:spPr>
          <a:xfrm>
            <a:off x="-45517" y="689752"/>
            <a:ext cx="624020" cy="688794"/>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chemeClr val="accent1"/>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grpSp>
        <p:nvGrpSpPr>
          <p:cNvPr id="72" name="Google Shape;72;p5"/>
          <p:cNvGrpSpPr/>
          <p:nvPr/>
        </p:nvGrpSpPr>
        <p:grpSpPr>
          <a:xfrm>
            <a:off x="6320991" y="-7"/>
            <a:ext cx="3630818" cy="5143498"/>
            <a:chOff x="6320991" y="-7"/>
            <a:chExt cx="3630818" cy="5143498"/>
          </a:xfrm>
        </p:grpSpPr>
        <p:sp>
          <p:nvSpPr>
            <p:cNvPr id="73" name="Google Shape;73;p5"/>
            <p:cNvSpPr/>
            <p:nvPr/>
          </p:nvSpPr>
          <p:spPr>
            <a:xfrm>
              <a:off x="6320991" y="4115782"/>
              <a:ext cx="1403568" cy="1027710"/>
            </a:xfrm>
            <a:custGeom>
              <a:avLst/>
              <a:gdLst/>
              <a:ahLst/>
              <a:cxnLst/>
              <a:rect l="l" t="t" r="r" b="b"/>
              <a:pathLst>
                <a:path w="21600" h="21385" extrusionOk="0">
                  <a:moveTo>
                    <a:pt x="21600" y="21385"/>
                  </a:moveTo>
                  <a:lnTo>
                    <a:pt x="21600" y="10472"/>
                  </a:lnTo>
                  <a:cubicBezTo>
                    <a:pt x="21600" y="8748"/>
                    <a:pt x="20920" y="7155"/>
                    <a:pt x="19816" y="6292"/>
                  </a:cubicBezTo>
                  <a:lnTo>
                    <a:pt x="12585" y="647"/>
                  </a:lnTo>
                  <a:cubicBezTo>
                    <a:pt x="11480" y="-215"/>
                    <a:pt x="10120" y="-215"/>
                    <a:pt x="9015" y="647"/>
                  </a:cubicBezTo>
                  <a:lnTo>
                    <a:pt x="1785" y="6292"/>
                  </a:lnTo>
                  <a:cubicBezTo>
                    <a:pt x="680" y="7154"/>
                    <a:pt x="0" y="8748"/>
                    <a:pt x="0" y="10472"/>
                  </a:cubicBezTo>
                  <a:lnTo>
                    <a:pt x="0" y="21385"/>
                  </a:lnTo>
                  <a:close/>
                </a:path>
              </a:pathLst>
            </a:custGeom>
            <a:solidFill>
              <a:schemeClr val="l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74" name="Google Shape;74;p5"/>
            <p:cNvSpPr/>
            <p:nvPr/>
          </p:nvSpPr>
          <p:spPr>
            <a:xfrm>
              <a:off x="7806636" y="4115782"/>
              <a:ext cx="1403568" cy="1027710"/>
            </a:xfrm>
            <a:custGeom>
              <a:avLst/>
              <a:gdLst/>
              <a:ahLst/>
              <a:cxnLst/>
              <a:rect l="l" t="t" r="r" b="b"/>
              <a:pathLst>
                <a:path w="21600" h="21385" extrusionOk="0">
                  <a:moveTo>
                    <a:pt x="21600" y="21385"/>
                  </a:moveTo>
                  <a:lnTo>
                    <a:pt x="21600" y="10472"/>
                  </a:lnTo>
                  <a:cubicBezTo>
                    <a:pt x="21600" y="8748"/>
                    <a:pt x="20920" y="7155"/>
                    <a:pt x="19816" y="6292"/>
                  </a:cubicBezTo>
                  <a:lnTo>
                    <a:pt x="12585" y="647"/>
                  </a:lnTo>
                  <a:cubicBezTo>
                    <a:pt x="11480" y="-215"/>
                    <a:pt x="10120" y="-215"/>
                    <a:pt x="9015" y="647"/>
                  </a:cubicBezTo>
                  <a:lnTo>
                    <a:pt x="1785" y="6292"/>
                  </a:lnTo>
                  <a:cubicBezTo>
                    <a:pt x="680" y="7154"/>
                    <a:pt x="0" y="8748"/>
                    <a:pt x="0" y="10472"/>
                  </a:cubicBezTo>
                  <a:lnTo>
                    <a:pt x="0" y="21385"/>
                  </a:lnTo>
                  <a:close/>
                </a:path>
              </a:pathLst>
            </a:custGeom>
            <a:solidFill>
              <a:schemeClr val="l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75" name="Google Shape;75;p5"/>
            <p:cNvSpPr/>
            <p:nvPr/>
          </p:nvSpPr>
          <p:spPr>
            <a:xfrm>
              <a:off x="8548210" y="260974"/>
              <a:ext cx="1403600" cy="1549387"/>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chemeClr val="l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76" name="Google Shape;76;p5"/>
            <p:cNvSpPr/>
            <p:nvPr/>
          </p:nvSpPr>
          <p:spPr>
            <a:xfrm rot="10800000">
              <a:off x="7806422" y="30"/>
              <a:ext cx="1404540" cy="515400"/>
            </a:xfrm>
            <a:custGeom>
              <a:avLst/>
              <a:gdLst/>
              <a:ahLst/>
              <a:cxnLst/>
              <a:rect l="l" t="t" r="r" b="b"/>
              <a:pathLst>
                <a:path w="21600" h="21175" extrusionOk="0">
                  <a:moveTo>
                    <a:pt x="21600" y="21175"/>
                  </a:moveTo>
                  <a:lnTo>
                    <a:pt x="21600" y="20652"/>
                  </a:lnTo>
                  <a:cubicBezTo>
                    <a:pt x="21600" y="17251"/>
                    <a:pt x="20920" y="14109"/>
                    <a:pt x="19815" y="12409"/>
                  </a:cubicBezTo>
                  <a:lnTo>
                    <a:pt x="12585" y="1274"/>
                  </a:lnTo>
                  <a:cubicBezTo>
                    <a:pt x="11480" y="-425"/>
                    <a:pt x="10120" y="-425"/>
                    <a:pt x="9015" y="1274"/>
                  </a:cubicBezTo>
                  <a:lnTo>
                    <a:pt x="1785" y="12409"/>
                  </a:lnTo>
                  <a:cubicBezTo>
                    <a:pt x="680" y="14108"/>
                    <a:pt x="0" y="17251"/>
                    <a:pt x="0" y="20652"/>
                  </a:cubicBezTo>
                  <a:lnTo>
                    <a:pt x="0" y="21175"/>
                  </a:lnTo>
                  <a:close/>
                </a:path>
              </a:pathLst>
            </a:custGeom>
            <a:solidFill>
              <a:schemeClr val="l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77" name="Google Shape;77;p5"/>
            <p:cNvSpPr/>
            <p:nvPr/>
          </p:nvSpPr>
          <p:spPr>
            <a:xfrm>
              <a:off x="7806643" y="1543679"/>
              <a:ext cx="1403600" cy="1549387"/>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chemeClr val="l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78" name="Google Shape;78;p5"/>
            <p:cNvSpPr/>
            <p:nvPr/>
          </p:nvSpPr>
          <p:spPr>
            <a:xfrm>
              <a:off x="7065077" y="260974"/>
              <a:ext cx="1403600" cy="1549387"/>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chemeClr val="l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79" name="Google Shape;79;p5"/>
            <p:cNvSpPr/>
            <p:nvPr/>
          </p:nvSpPr>
          <p:spPr>
            <a:xfrm>
              <a:off x="8745616" y="1335143"/>
              <a:ext cx="835681" cy="922460"/>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rgbClr val="5322C9">
                <a:alpha val="1508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80" name="Google Shape;80;p5"/>
            <p:cNvSpPr/>
            <p:nvPr/>
          </p:nvSpPr>
          <p:spPr>
            <a:xfrm>
              <a:off x="7133773" y="3941724"/>
              <a:ext cx="507445" cy="560158"/>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rgbClr val="5322C9">
                <a:alpha val="1508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81" name="Google Shape;81;p5"/>
            <p:cNvSpPr/>
            <p:nvPr/>
          </p:nvSpPr>
          <p:spPr>
            <a:xfrm rot="10800000">
              <a:off x="7406482" y="-7"/>
              <a:ext cx="720792" cy="527782"/>
            </a:xfrm>
            <a:custGeom>
              <a:avLst/>
              <a:gdLst/>
              <a:ahLst/>
              <a:cxnLst/>
              <a:rect l="l" t="t" r="r" b="b"/>
              <a:pathLst>
                <a:path w="21600" h="21385" extrusionOk="0">
                  <a:moveTo>
                    <a:pt x="21600" y="21385"/>
                  </a:moveTo>
                  <a:lnTo>
                    <a:pt x="21600" y="10472"/>
                  </a:lnTo>
                  <a:cubicBezTo>
                    <a:pt x="21600" y="8748"/>
                    <a:pt x="20920" y="7155"/>
                    <a:pt x="19816" y="6292"/>
                  </a:cubicBezTo>
                  <a:lnTo>
                    <a:pt x="12585" y="647"/>
                  </a:lnTo>
                  <a:cubicBezTo>
                    <a:pt x="11480" y="-215"/>
                    <a:pt x="10120" y="-215"/>
                    <a:pt x="9015" y="647"/>
                  </a:cubicBezTo>
                  <a:lnTo>
                    <a:pt x="1785" y="6292"/>
                  </a:lnTo>
                  <a:cubicBezTo>
                    <a:pt x="680" y="7154"/>
                    <a:pt x="0" y="8748"/>
                    <a:pt x="0" y="10472"/>
                  </a:cubicBezTo>
                  <a:lnTo>
                    <a:pt x="0" y="21385"/>
                  </a:lnTo>
                  <a:close/>
                </a:path>
              </a:pathLst>
            </a:custGeom>
            <a:solidFill>
              <a:srgbClr val="5322C9">
                <a:alpha val="1508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82" name="Google Shape;82;p5"/>
            <p:cNvSpPr/>
            <p:nvPr/>
          </p:nvSpPr>
          <p:spPr>
            <a:xfrm>
              <a:off x="7331887" y="2181982"/>
              <a:ext cx="962029" cy="1061967"/>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rgbClr val="5322C9">
                <a:alpha val="1508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83" name="Google Shape;83;p5"/>
            <p:cNvSpPr/>
            <p:nvPr/>
          </p:nvSpPr>
          <p:spPr>
            <a:xfrm>
              <a:off x="8548210" y="2833077"/>
              <a:ext cx="1403600" cy="1549387"/>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chemeClr val="l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grpSp>
      <p:sp>
        <p:nvSpPr>
          <p:cNvPr id="84" name="Google Shape;84;p5"/>
          <p:cNvSpPr txBox="1">
            <a:spLocks noGrp="1"/>
          </p:cNvSpPr>
          <p:nvPr>
            <p:ph type="title"/>
          </p:nvPr>
        </p:nvSpPr>
        <p:spPr>
          <a:xfrm>
            <a:off x="779100" y="836000"/>
            <a:ext cx="6010500" cy="396300"/>
          </a:xfrm>
          <a:prstGeom prst="rect">
            <a:avLst/>
          </a:prstGeom>
        </p:spPr>
        <p:txBody>
          <a:bodyPr spcFirstLastPara="1" wrap="square" lIns="0" tIns="0" rIns="0" bIns="0" anchor="ctr" anchorCtr="0">
            <a:noAutofit/>
          </a:bodyPr>
          <a:lstStyle>
            <a:lvl1pPr lvl="0" rtl="0">
              <a:spcBef>
                <a:spcPts val="0"/>
              </a:spcBef>
              <a:spcAft>
                <a:spcPts val="0"/>
              </a:spcAft>
              <a:buSzPts val="3200"/>
              <a:buNone/>
              <a:defRPr/>
            </a:lvl1pPr>
            <a:lvl2pPr lvl="1" rtl="0">
              <a:spcBef>
                <a:spcPts val="0"/>
              </a:spcBef>
              <a:spcAft>
                <a:spcPts val="0"/>
              </a:spcAft>
              <a:buSzPts val="3200"/>
              <a:buNone/>
              <a:defRPr/>
            </a:lvl2pPr>
            <a:lvl3pPr lvl="2" rtl="0">
              <a:spcBef>
                <a:spcPts val="0"/>
              </a:spcBef>
              <a:spcAft>
                <a:spcPts val="0"/>
              </a:spcAft>
              <a:buSzPts val="3200"/>
              <a:buNone/>
              <a:defRPr/>
            </a:lvl3pPr>
            <a:lvl4pPr lvl="3" rtl="0">
              <a:spcBef>
                <a:spcPts val="0"/>
              </a:spcBef>
              <a:spcAft>
                <a:spcPts val="0"/>
              </a:spcAft>
              <a:buSzPts val="3200"/>
              <a:buNone/>
              <a:defRPr/>
            </a:lvl4pPr>
            <a:lvl5pPr lvl="4" rtl="0">
              <a:spcBef>
                <a:spcPts val="0"/>
              </a:spcBef>
              <a:spcAft>
                <a:spcPts val="0"/>
              </a:spcAft>
              <a:buSzPts val="3200"/>
              <a:buNone/>
              <a:defRPr/>
            </a:lvl5pPr>
            <a:lvl6pPr lvl="5" rtl="0">
              <a:spcBef>
                <a:spcPts val="0"/>
              </a:spcBef>
              <a:spcAft>
                <a:spcPts val="0"/>
              </a:spcAft>
              <a:buSzPts val="3200"/>
              <a:buNone/>
              <a:defRPr/>
            </a:lvl6pPr>
            <a:lvl7pPr lvl="6" rtl="0">
              <a:spcBef>
                <a:spcPts val="0"/>
              </a:spcBef>
              <a:spcAft>
                <a:spcPts val="0"/>
              </a:spcAft>
              <a:buSzPts val="3200"/>
              <a:buNone/>
              <a:defRPr/>
            </a:lvl7pPr>
            <a:lvl8pPr lvl="7" rtl="0">
              <a:spcBef>
                <a:spcPts val="0"/>
              </a:spcBef>
              <a:spcAft>
                <a:spcPts val="0"/>
              </a:spcAft>
              <a:buSzPts val="3200"/>
              <a:buNone/>
              <a:defRPr/>
            </a:lvl8pPr>
            <a:lvl9pPr lvl="8" rtl="0">
              <a:spcBef>
                <a:spcPts val="0"/>
              </a:spcBef>
              <a:spcAft>
                <a:spcPts val="0"/>
              </a:spcAft>
              <a:buSzPts val="3200"/>
              <a:buNone/>
              <a:defRPr/>
            </a:lvl9pPr>
          </a:lstStyle>
          <a:p>
            <a:endParaRPr/>
          </a:p>
        </p:txBody>
      </p:sp>
      <p:sp>
        <p:nvSpPr>
          <p:cNvPr id="85" name="Google Shape;85;p5"/>
          <p:cNvSpPr txBox="1">
            <a:spLocks noGrp="1"/>
          </p:cNvSpPr>
          <p:nvPr>
            <p:ph type="body" idx="1"/>
          </p:nvPr>
        </p:nvSpPr>
        <p:spPr>
          <a:xfrm>
            <a:off x="779100" y="1503550"/>
            <a:ext cx="6010500" cy="2884200"/>
          </a:xfrm>
          <a:prstGeom prst="rect">
            <a:avLst/>
          </a:prstGeom>
        </p:spPr>
        <p:txBody>
          <a:bodyPr spcFirstLastPara="1" wrap="square" lIns="0" tIns="0" rIns="0" bIns="0" anchor="t" anchorCtr="0">
            <a:noAutofit/>
          </a:bodyPr>
          <a:lstStyle>
            <a:lvl1pPr marL="457200" lvl="0" indent="-330200" rtl="0">
              <a:spcBef>
                <a:spcPts val="0"/>
              </a:spcBef>
              <a:spcAft>
                <a:spcPts val="0"/>
              </a:spcAft>
              <a:buSzPts val="1600"/>
              <a:buChar char="⬢"/>
              <a:defRPr/>
            </a:lvl1pPr>
            <a:lvl2pPr marL="914400" lvl="1" indent="-330200" rtl="0">
              <a:spcBef>
                <a:spcPts val="800"/>
              </a:spcBef>
              <a:spcAft>
                <a:spcPts val="0"/>
              </a:spcAft>
              <a:buSzPts val="1600"/>
              <a:buChar char="⬡"/>
              <a:defRPr/>
            </a:lvl2pPr>
            <a:lvl3pPr marL="1371600" lvl="2" indent="-330200" rtl="0">
              <a:spcBef>
                <a:spcPts val="800"/>
              </a:spcBef>
              <a:spcAft>
                <a:spcPts val="0"/>
              </a:spcAft>
              <a:buSzPts val="1600"/>
              <a:buChar char="⬡"/>
              <a:defRPr/>
            </a:lvl3pPr>
            <a:lvl4pPr marL="1828800" lvl="3" indent="-381000" rtl="0">
              <a:spcBef>
                <a:spcPts val="800"/>
              </a:spcBef>
              <a:spcAft>
                <a:spcPts val="0"/>
              </a:spcAft>
              <a:buSzPts val="2400"/>
              <a:buChar char="●"/>
              <a:defRPr/>
            </a:lvl4pPr>
            <a:lvl5pPr marL="2286000" lvl="4" indent="-381000" rtl="0">
              <a:spcBef>
                <a:spcPts val="800"/>
              </a:spcBef>
              <a:spcAft>
                <a:spcPts val="0"/>
              </a:spcAft>
              <a:buSzPts val="2400"/>
              <a:buChar char="○"/>
              <a:defRPr/>
            </a:lvl5pPr>
            <a:lvl6pPr marL="2743200" lvl="5" indent="-381000" rtl="0">
              <a:spcBef>
                <a:spcPts val="800"/>
              </a:spcBef>
              <a:spcAft>
                <a:spcPts val="0"/>
              </a:spcAft>
              <a:buSzPts val="2400"/>
              <a:buChar char="■"/>
              <a:defRPr/>
            </a:lvl6pPr>
            <a:lvl7pPr marL="3200400" lvl="6" indent="-381000" rtl="0">
              <a:spcBef>
                <a:spcPts val="800"/>
              </a:spcBef>
              <a:spcAft>
                <a:spcPts val="0"/>
              </a:spcAft>
              <a:buSzPts val="2400"/>
              <a:buChar char="●"/>
              <a:defRPr/>
            </a:lvl7pPr>
            <a:lvl8pPr marL="3657600" lvl="7" indent="-381000" rtl="0">
              <a:spcBef>
                <a:spcPts val="800"/>
              </a:spcBef>
              <a:spcAft>
                <a:spcPts val="0"/>
              </a:spcAft>
              <a:buSzPts val="2400"/>
              <a:buChar char="○"/>
              <a:defRPr/>
            </a:lvl8pPr>
            <a:lvl9pPr marL="4114800" lvl="8" indent="-381000" rtl="0">
              <a:spcBef>
                <a:spcPts val="800"/>
              </a:spcBef>
              <a:spcAft>
                <a:spcPts val="800"/>
              </a:spcAft>
              <a:buSzPts val="2400"/>
              <a:buChar char="■"/>
              <a:defRPr/>
            </a:lvl9pPr>
          </a:lstStyle>
          <a:p>
            <a:endParaRPr/>
          </a:p>
        </p:txBody>
      </p:sp>
      <p:sp>
        <p:nvSpPr>
          <p:cNvPr id="86" name="Google Shape;86;p5"/>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 2 columns" type="twoColTx">
  <p:cSld name="TITLE_AND_TWO_COLUMNS">
    <p:spTree>
      <p:nvGrpSpPr>
        <p:cNvPr id="1" name="Shape 87"/>
        <p:cNvGrpSpPr/>
        <p:nvPr/>
      </p:nvGrpSpPr>
      <p:grpSpPr>
        <a:xfrm>
          <a:off x="0" y="0"/>
          <a:ext cx="0" cy="0"/>
          <a:chOff x="0" y="0"/>
          <a:chExt cx="0" cy="0"/>
        </a:xfrm>
      </p:grpSpPr>
      <p:sp>
        <p:nvSpPr>
          <p:cNvPr id="88" name="Google Shape;88;p6"/>
          <p:cNvSpPr/>
          <p:nvPr/>
        </p:nvSpPr>
        <p:spPr>
          <a:xfrm>
            <a:off x="-45517" y="689752"/>
            <a:ext cx="624020" cy="688794"/>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chemeClr val="accent1"/>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grpSp>
        <p:nvGrpSpPr>
          <p:cNvPr id="89" name="Google Shape;89;p6"/>
          <p:cNvGrpSpPr/>
          <p:nvPr/>
        </p:nvGrpSpPr>
        <p:grpSpPr>
          <a:xfrm>
            <a:off x="6320991" y="-7"/>
            <a:ext cx="3630818" cy="5143498"/>
            <a:chOff x="6320991" y="-7"/>
            <a:chExt cx="3630818" cy="5143498"/>
          </a:xfrm>
        </p:grpSpPr>
        <p:sp>
          <p:nvSpPr>
            <p:cNvPr id="90" name="Google Shape;90;p6"/>
            <p:cNvSpPr/>
            <p:nvPr/>
          </p:nvSpPr>
          <p:spPr>
            <a:xfrm>
              <a:off x="6320991" y="4115782"/>
              <a:ext cx="1403568" cy="1027710"/>
            </a:xfrm>
            <a:custGeom>
              <a:avLst/>
              <a:gdLst/>
              <a:ahLst/>
              <a:cxnLst/>
              <a:rect l="l" t="t" r="r" b="b"/>
              <a:pathLst>
                <a:path w="21600" h="21385" extrusionOk="0">
                  <a:moveTo>
                    <a:pt x="21600" y="21385"/>
                  </a:moveTo>
                  <a:lnTo>
                    <a:pt x="21600" y="10472"/>
                  </a:lnTo>
                  <a:cubicBezTo>
                    <a:pt x="21600" y="8748"/>
                    <a:pt x="20920" y="7155"/>
                    <a:pt x="19816" y="6292"/>
                  </a:cubicBezTo>
                  <a:lnTo>
                    <a:pt x="12585" y="647"/>
                  </a:lnTo>
                  <a:cubicBezTo>
                    <a:pt x="11480" y="-215"/>
                    <a:pt x="10120" y="-215"/>
                    <a:pt x="9015" y="647"/>
                  </a:cubicBezTo>
                  <a:lnTo>
                    <a:pt x="1785" y="6292"/>
                  </a:lnTo>
                  <a:cubicBezTo>
                    <a:pt x="680" y="7154"/>
                    <a:pt x="0" y="8748"/>
                    <a:pt x="0" y="10472"/>
                  </a:cubicBezTo>
                  <a:lnTo>
                    <a:pt x="0" y="21385"/>
                  </a:lnTo>
                  <a:close/>
                </a:path>
              </a:pathLst>
            </a:custGeom>
            <a:solidFill>
              <a:schemeClr val="l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91" name="Google Shape;91;p6"/>
            <p:cNvSpPr/>
            <p:nvPr/>
          </p:nvSpPr>
          <p:spPr>
            <a:xfrm>
              <a:off x="7806636" y="4115782"/>
              <a:ext cx="1403568" cy="1027710"/>
            </a:xfrm>
            <a:custGeom>
              <a:avLst/>
              <a:gdLst/>
              <a:ahLst/>
              <a:cxnLst/>
              <a:rect l="l" t="t" r="r" b="b"/>
              <a:pathLst>
                <a:path w="21600" h="21385" extrusionOk="0">
                  <a:moveTo>
                    <a:pt x="21600" y="21385"/>
                  </a:moveTo>
                  <a:lnTo>
                    <a:pt x="21600" y="10472"/>
                  </a:lnTo>
                  <a:cubicBezTo>
                    <a:pt x="21600" y="8748"/>
                    <a:pt x="20920" y="7155"/>
                    <a:pt x="19816" y="6292"/>
                  </a:cubicBezTo>
                  <a:lnTo>
                    <a:pt x="12585" y="647"/>
                  </a:lnTo>
                  <a:cubicBezTo>
                    <a:pt x="11480" y="-215"/>
                    <a:pt x="10120" y="-215"/>
                    <a:pt x="9015" y="647"/>
                  </a:cubicBezTo>
                  <a:lnTo>
                    <a:pt x="1785" y="6292"/>
                  </a:lnTo>
                  <a:cubicBezTo>
                    <a:pt x="680" y="7154"/>
                    <a:pt x="0" y="8748"/>
                    <a:pt x="0" y="10472"/>
                  </a:cubicBezTo>
                  <a:lnTo>
                    <a:pt x="0" y="21385"/>
                  </a:lnTo>
                  <a:close/>
                </a:path>
              </a:pathLst>
            </a:custGeom>
            <a:solidFill>
              <a:schemeClr val="l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92" name="Google Shape;92;p6"/>
            <p:cNvSpPr/>
            <p:nvPr/>
          </p:nvSpPr>
          <p:spPr>
            <a:xfrm>
              <a:off x="8548210" y="260974"/>
              <a:ext cx="1403600" cy="1549387"/>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chemeClr val="l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93" name="Google Shape;93;p6"/>
            <p:cNvSpPr/>
            <p:nvPr/>
          </p:nvSpPr>
          <p:spPr>
            <a:xfrm rot="10800000">
              <a:off x="7806422" y="30"/>
              <a:ext cx="1404540" cy="515400"/>
            </a:xfrm>
            <a:custGeom>
              <a:avLst/>
              <a:gdLst/>
              <a:ahLst/>
              <a:cxnLst/>
              <a:rect l="l" t="t" r="r" b="b"/>
              <a:pathLst>
                <a:path w="21600" h="21175" extrusionOk="0">
                  <a:moveTo>
                    <a:pt x="21600" y="21175"/>
                  </a:moveTo>
                  <a:lnTo>
                    <a:pt x="21600" y="20652"/>
                  </a:lnTo>
                  <a:cubicBezTo>
                    <a:pt x="21600" y="17251"/>
                    <a:pt x="20920" y="14109"/>
                    <a:pt x="19815" y="12409"/>
                  </a:cubicBezTo>
                  <a:lnTo>
                    <a:pt x="12585" y="1274"/>
                  </a:lnTo>
                  <a:cubicBezTo>
                    <a:pt x="11480" y="-425"/>
                    <a:pt x="10120" y="-425"/>
                    <a:pt x="9015" y="1274"/>
                  </a:cubicBezTo>
                  <a:lnTo>
                    <a:pt x="1785" y="12409"/>
                  </a:lnTo>
                  <a:cubicBezTo>
                    <a:pt x="680" y="14108"/>
                    <a:pt x="0" y="17251"/>
                    <a:pt x="0" y="20652"/>
                  </a:cubicBezTo>
                  <a:lnTo>
                    <a:pt x="0" y="21175"/>
                  </a:lnTo>
                  <a:close/>
                </a:path>
              </a:pathLst>
            </a:custGeom>
            <a:solidFill>
              <a:schemeClr val="l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94" name="Google Shape;94;p6"/>
            <p:cNvSpPr/>
            <p:nvPr/>
          </p:nvSpPr>
          <p:spPr>
            <a:xfrm>
              <a:off x="7806643" y="1543679"/>
              <a:ext cx="1403600" cy="1549387"/>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chemeClr val="l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95" name="Google Shape;95;p6"/>
            <p:cNvSpPr/>
            <p:nvPr/>
          </p:nvSpPr>
          <p:spPr>
            <a:xfrm>
              <a:off x="7065077" y="260974"/>
              <a:ext cx="1403600" cy="1549387"/>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chemeClr val="l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96" name="Google Shape;96;p6"/>
            <p:cNvSpPr/>
            <p:nvPr/>
          </p:nvSpPr>
          <p:spPr>
            <a:xfrm>
              <a:off x="8745616" y="1335143"/>
              <a:ext cx="835681" cy="922460"/>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rgbClr val="5322C9">
                <a:alpha val="1508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97" name="Google Shape;97;p6"/>
            <p:cNvSpPr/>
            <p:nvPr/>
          </p:nvSpPr>
          <p:spPr>
            <a:xfrm>
              <a:off x="7133773" y="3941724"/>
              <a:ext cx="507445" cy="560158"/>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rgbClr val="5322C9">
                <a:alpha val="1508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98" name="Google Shape;98;p6"/>
            <p:cNvSpPr/>
            <p:nvPr/>
          </p:nvSpPr>
          <p:spPr>
            <a:xfrm rot="10800000">
              <a:off x="7406482" y="-7"/>
              <a:ext cx="720792" cy="527782"/>
            </a:xfrm>
            <a:custGeom>
              <a:avLst/>
              <a:gdLst/>
              <a:ahLst/>
              <a:cxnLst/>
              <a:rect l="l" t="t" r="r" b="b"/>
              <a:pathLst>
                <a:path w="21600" h="21385" extrusionOk="0">
                  <a:moveTo>
                    <a:pt x="21600" y="21385"/>
                  </a:moveTo>
                  <a:lnTo>
                    <a:pt x="21600" y="10472"/>
                  </a:lnTo>
                  <a:cubicBezTo>
                    <a:pt x="21600" y="8748"/>
                    <a:pt x="20920" y="7155"/>
                    <a:pt x="19816" y="6292"/>
                  </a:cubicBezTo>
                  <a:lnTo>
                    <a:pt x="12585" y="647"/>
                  </a:lnTo>
                  <a:cubicBezTo>
                    <a:pt x="11480" y="-215"/>
                    <a:pt x="10120" y="-215"/>
                    <a:pt x="9015" y="647"/>
                  </a:cubicBezTo>
                  <a:lnTo>
                    <a:pt x="1785" y="6292"/>
                  </a:lnTo>
                  <a:cubicBezTo>
                    <a:pt x="680" y="7154"/>
                    <a:pt x="0" y="8748"/>
                    <a:pt x="0" y="10472"/>
                  </a:cubicBezTo>
                  <a:lnTo>
                    <a:pt x="0" y="21385"/>
                  </a:lnTo>
                  <a:close/>
                </a:path>
              </a:pathLst>
            </a:custGeom>
            <a:solidFill>
              <a:srgbClr val="5322C9">
                <a:alpha val="1508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99" name="Google Shape;99;p6"/>
            <p:cNvSpPr/>
            <p:nvPr/>
          </p:nvSpPr>
          <p:spPr>
            <a:xfrm>
              <a:off x="7331887" y="2181982"/>
              <a:ext cx="962029" cy="1061967"/>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rgbClr val="5322C9">
                <a:alpha val="1508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100" name="Google Shape;100;p6"/>
            <p:cNvSpPr/>
            <p:nvPr/>
          </p:nvSpPr>
          <p:spPr>
            <a:xfrm>
              <a:off x="8548210" y="2833077"/>
              <a:ext cx="1403600" cy="1549387"/>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chemeClr val="l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grpSp>
      <p:sp>
        <p:nvSpPr>
          <p:cNvPr id="101" name="Google Shape;101;p6"/>
          <p:cNvSpPr txBox="1">
            <a:spLocks noGrp="1"/>
          </p:cNvSpPr>
          <p:nvPr>
            <p:ph type="title"/>
          </p:nvPr>
        </p:nvSpPr>
        <p:spPr>
          <a:xfrm>
            <a:off x="779100" y="836000"/>
            <a:ext cx="6010500" cy="396300"/>
          </a:xfrm>
          <a:prstGeom prst="rect">
            <a:avLst/>
          </a:prstGeom>
        </p:spPr>
        <p:txBody>
          <a:bodyPr spcFirstLastPara="1" wrap="square" lIns="0" tIns="0" rIns="0" bIns="0" anchor="ctr" anchorCtr="0">
            <a:noAutofit/>
          </a:bodyPr>
          <a:lstStyle>
            <a:lvl1pPr lvl="0" rtl="0">
              <a:spcBef>
                <a:spcPts val="0"/>
              </a:spcBef>
              <a:spcAft>
                <a:spcPts val="0"/>
              </a:spcAft>
              <a:buSzPts val="3200"/>
              <a:buNone/>
              <a:defRPr/>
            </a:lvl1pPr>
            <a:lvl2pPr lvl="1" rtl="0">
              <a:spcBef>
                <a:spcPts val="0"/>
              </a:spcBef>
              <a:spcAft>
                <a:spcPts val="0"/>
              </a:spcAft>
              <a:buSzPts val="3200"/>
              <a:buNone/>
              <a:defRPr/>
            </a:lvl2pPr>
            <a:lvl3pPr lvl="2" rtl="0">
              <a:spcBef>
                <a:spcPts val="0"/>
              </a:spcBef>
              <a:spcAft>
                <a:spcPts val="0"/>
              </a:spcAft>
              <a:buSzPts val="3200"/>
              <a:buNone/>
              <a:defRPr/>
            </a:lvl3pPr>
            <a:lvl4pPr lvl="3" rtl="0">
              <a:spcBef>
                <a:spcPts val="0"/>
              </a:spcBef>
              <a:spcAft>
                <a:spcPts val="0"/>
              </a:spcAft>
              <a:buSzPts val="3200"/>
              <a:buNone/>
              <a:defRPr/>
            </a:lvl4pPr>
            <a:lvl5pPr lvl="4" rtl="0">
              <a:spcBef>
                <a:spcPts val="0"/>
              </a:spcBef>
              <a:spcAft>
                <a:spcPts val="0"/>
              </a:spcAft>
              <a:buSzPts val="3200"/>
              <a:buNone/>
              <a:defRPr/>
            </a:lvl5pPr>
            <a:lvl6pPr lvl="5" rtl="0">
              <a:spcBef>
                <a:spcPts val="0"/>
              </a:spcBef>
              <a:spcAft>
                <a:spcPts val="0"/>
              </a:spcAft>
              <a:buSzPts val="3200"/>
              <a:buNone/>
              <a:defRPr/>
            </a:lvl6pPr>
            <a:lvl7pPr lvl="6" rtl="0">
              <a:spcBef>
                <a:spcPts val="0"/>
              </a:spcBef>
              <a:spcAft>
                <a:spcPts val="0"/>
              </a:spcAft>
              <a:buSzPts val="3200"/>
              <a:buNone/>
              <a:defRPr/>
            </a:lvl7pPr>
            <a:lvl8pPr lvl="7" rtl="0">
              <a:spcBef>
                <a:spcPts val="0"/>
              </a:spcBef>
              <a:spcAft>
                <a:spcPts val="0"/>
              </a:spcAft>
              <a:buSzPts val="3200"/>
              <a:buNone/>
              <a:defRPr/>
            </a:lvl8pPr>
            <a:lvl9pPr lvl="8" rtl="0">
              <a:spcBef>
                <a:spcPts val="0"/>
              </a:spcBef>
              <a:spcAft>
                <a:spcPts val="0"/>
              </a:spcAft>
              <a:buSzPts val="3200"/>
              <a:buNone/>
              <a:defRPr/>
            </a:lvl9pPr>
          </a:lstStyle>
          <a:p>
            <a:endParaRPr/>
          </a:p>
        </p:txBody>
      </p:sp>
      <p:sp>
        <p:nvSpPr>
          <p:cNvPr id="102" name="Google Shape;102;p6"/>
          <p:cNvSpPr txBox="1">
            <a:spLocks noGrp="1"/>
          </p:cNvSpPr>
          <p:nvPr>
            <p:ph type="body" idx="1"/>
          </p:nvPr>
        </p:nvSpPr>
        <p:spPr>
          <a:xfrm>
            <a:off x="779075" y="1503550"/>
            <a:ext cx="2808300" cy="3268500"/>
          </a:xfrm>
          <a:prstGeom prst="rect">
            <a:avLst/>
          </a:prstGeom>
        </p:spPr>
        <p:txBody>
          <a:bodyPr spcFirstLastPara="1" wrap="square" lIns="0" tIns="0" rIns="0" bIns="0" anchor="t" anchorCtr="0">
            <a:noAutofit/>
          </a:bodyPr>
          <a:lstStyle>
            <a:lvl1pPr marL="457200" lvl="0" indent="-317500" rtl="0">
              <a:spcBef>
                <a:spcPts val="0"/>
              </a:spcBef>
              <a:spcAft>
                <a:spcPts val="0"/>
              </a:spcAft>
              <a:buSzPts val="1400"/>
              <a:buChar char="⬢"/>
              <a:defRPr sz="2000"/>
            </a:lvl1pPr>
            <a:lvl2pPr marL="914400" lvl="1" indent="-317500" rtl="0">
              <a:spcBef>
                <a:spcPts val="800"/>
              </a:spcBef>
              <a:spcAft>
                <a:spcPts val="0"/>
              </a:spcAft>
              <a:buSzPts val="1400"/>
              <a:buChar char="⬡"/>
              <a:defRPr sz="2000"/>
            </a:lvl2pPr>
            <a:lvl3pPr marL="1371600" lvl="2" indent="-317500" rtl="0">
              <a:spcBef>
                <a:spcPts val="800"/>
              </a:spcBef>
              <a:spcAft>
                <a:spcPts val="0"/>
              </a:spcAft>
              <a:buSzPts val="1400"/>
              <a:buChar char="⬡"/>
              <a:defRPr sz="2000"/>
            </a:lvl3pPr>
            <a:lvl4pPr marL="1828800" lvl="3" indent="-355600" rtl="0">
              <a:spcBef>
                <a:spcPts val="800"/>
              </a:spcBef>
              <a:spcAft>
                <a:spcPts val="0"/>
              </a:spcAft>
              <a:buSzPts val="2000"/>
              <a:buChar char="●"/>
              <a:defRPr sz="2000"/>
            </a:lvl4pPr>
            <a:lvl5pPr marL="2286000" lvl="4" indent="-355600" rtl="0">
              <a:spcBef>
                <a:spcPts val="800"/>
              </a:spcBef>
              <a:spcAft>
                <a:spcPts val="0"/>
              </a:spcAft>
              <a:buSzPts val="2000"/>
              <a:buChar char="○"/>
              <a:defRPr sz="2000"/>
            </a:lvl5pPr>
            <a:lvl6pPr marL="2743200" lvl="5" indent="-355600" rtl="0">
              <a:spcBef>
                <a:spcPts val="800"/>
              </a:spcBef>
              <a:spcAft>
                <a:spcPts val="0"/>
              </a:spcAft>
              <a:buSzPts val="2000"/>
              <a:buChar char="■"/>
              <a:defRPr sz="2000"/>
            </a:lvl6pPr>
            <a:lvl7pPr marL="3200400" lvl="6" indent="-355600" rtl="0">
              <a:spcBef>
                <a:spcPts val="800"/>
              </a:spcBef>
              <a:spcAft>
                <a:spcPts val="0"/>
              </a:spcAft>
              <a:buSzPts val="2000"/>
              <a:buChar char="●"/>
              <a:defRPr sz="2000"/>
            </a:lvl7pPr>
            <a:lvl8pPr marL="3657600" lvl="7" indent="-355600" rtl="0">
              <a:spcBef>
                <a:spcPts val="800"/>
              </a:spcBef>
              <a:spcAft>
                <a:spcPts val="0"/>
              </a:spcAft>
              <a:buSzPts val="2000"/>
              <a:buChar char="○"/>
              <a:defRPr sz="2000"/>
            </a:lvl8pPr>
            <a:lvl9pPr marL="4114800" lvl="8" indent="-355600" rtl="0">
              <a:spcBef>
                <a:spcPts val="800"/>
              </a:spcBef>
              <a:spcAft>
                <a:spcPts val="800"/>
              </a:spcAft>
              <a:buSzPts val="2000"/>
              <a:buChar char="■"/>
              <a:defRPr sz="2000"/>
            </a:lvl9pPr>
          </a:lstStyle>
          <a:p>
            <a:endParaRPr/>
          </a:p>
        </p:txBody>
      </p:sp>
      <p:sp>
        <p:nvSpPr>
          <p:cNvPr id="103" name="Google Shape;103;p6"/>
          <p:cNvSpPr txBox="1">
            <a:spLocks noGrp="1"/>
          </p:cNvSpPr>
          <p:nvPr>
            <p:ph type="body" idx="2"/>
          </p:nvPr>
        </p:nvSpPr>
        <p:spPr>
          <a:xfrm>
            <a:off x="3981304" y="1503550"/>
            <a:ext cx="2808300" cy="3268500"/>
          </a:xfrm>
          <a:prstGeom prst="rect">
            <a:avLst/>
          </a:prstGeom>
        </p:spPr>
        <p:txBody>
          <a:bodyPr spcFirstLastPara="1" wrap="square" lIns="0" tIns="0" rIns="0" bIns="0" anchor="t" anchorCtr="0">
            <a:noAutofit/>
          </a:bodyPr>
          <a:lstStyle>
            <a:lvl1pPr marL="457200" lvl="0" indent="-317500" rtl="0">
              <a:spcBef>
                <a:spcPts val="0"/>
              </a:spcBef>
              <a:spcAft>
                <a:spcPts val="0"/>
              </a:spcAft>
              <a:buSzPts val="1400"/>
              <a:buChar char="⬢"/>
              <a:defRPr sz="2000"/>
            </a:lvl1pPr>
            <a:lvl2pPr marL="914400" lvl="1" indent="-317500" rtl="0">
              <a:spcBef>
                <a:spcPts val="800"/>
              </a:spcBef>
              <a:spcAft>
                <a:spcPts val="0"/>
              </a:spcAft>
              <a:buSzPts val="1400"/>
              <a:buChar char="⬡"/>
              <a:defRPr sz="2000"/>
            </a:lvl2pPr>
            <a:lvl3pPr marL="1371600" lvl="2" indent="-317500" rtl="0">
              <a:spcBef>
                <a:spcPts val="800"/>
              </a:spcBef>
              <a:spcAft>
                <a:spcPts val="0"/>
              </a:spcAft>
              <a:buSzPts val="1400"/>
              <a:buChar char="⬡"/>
              <a:defRPr sz="2000"/>
            </a:lvl3pPr>
            <a:lvl4pPr marL="1828800" lvl="3" indent="-355600" rtl="0">
              <a:spcBef>
                <a:spcPts val="800"/>
              </a:spcBef>
              <a:spcAft>
                <a:spcPts val="0"/>
              </a:spcAft>
              <a:buSzPts val="2000"/>
              <a:buChar char="●"/>
              <a:defRPr sz="2000"/>
            </a:lvl4pPr>
            <a:lvl5pPr marL="2286000" lvl="4" indent="-355600" rtl="0">
              <a:spcBef>
                <a:spcPts val="800"/>
              </a:spcBef>
              <a:spcAft>
                <a:spcPts val="0"/>
              </a:spcAft>
              <a:buSzPts val="2000"/>
              <a:buChar char="○"/>
              <a:defRPr sz="2000"/>
            </a:lvl5pPr>
            <a:lvl6pPr marL="2743200" lvl="5" indent="-355600" rtl="0">
              <a:spcBef>
                <a:spcPts val="800"/>
              </a:spcBef>
              <a:spcAft>
                <a:spcPts val="0"/>
              </a:spcAft>
              <a:buSzPts val="2000"/>
              <a:buChar char="■"/>
              <a:defRPr sz="2000"/>
            </a:lvl6pPr>
            <a:lvl7pPr marL="3200400" lvl="6" indent="-355600" rtl="0">
              <a:spcBef>
                <a:spcPts val="800"/>
              </a:spcBef>
              <a:spcAft>
                <a:spcPts val="0"/>
              </a:spcAft>
              <a:buSzPts val="2000"/>
              <a:buChar char="●"/>
              <a:defRPr sz="2000"/>
            </a:lvl7pPr>
            <a:lvl8pPr marL="3657600" lvl="7" indent="-355600" rtl="0">
              <a:spcBef>
                <a:spcPts val="800"/>
              </a:spcBef>
              <a:spcAft>
                <a:spcPts val="0"/>
              </a:spcAft>
              <a:buSzPts val="2000"/>
              <a:buChar char="○"/>
              <a:defRPr sz="2000"/>
            </a:lvl8pPr>
            <a:lvl9pPr marL="4114800" lvl="8" indent="-355600" rtl="0">
              <a:spcBef>
                <a:spcPts val="800"/>
              </a:spcBef>
              <a:spcAft>
                <a:spcPts val="800"/>
              </a:spcAft>
              <a:buSzPts val="2000"/>
              <a:buChar char="■"/>
              <a:defRPr sz="2000"/>
            </a:lvl9pPr>
          </a:lstStyle>
          <a:p>
            <a:endParaRPr/>
          </a:p>
        </p:txBody>
      </p:sp>
      <p:sp>
        <p:nvSpPr>
          <p:cNvPr id="104" name="Google Shape;104;p6"/>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24"/>
        <p:cNvGrpSpPr/>
        <p:nvPr/>
      </p:nvGrpSpPr>
      <p:grpSpPr>
        <a:xfrm>
          <a:off x="0" y="0"/>
          <a:ext cx="0" cy="0"/>
          <a:chOff x="0" y="0"/>
          <a:chExt cx="0" cy="0"/>
        </a:xfrm>
      </p:grpSpPr>
      <p:sp>
        <p:nvSpPr>
          <p:cNvPr id="125" name="Google Shape;125;p8"/>
          <p:cNvSpPr/>
          <p:nvPr/>
        </p:nvSpPr>
        <p:spPr>
          <a:xfrm>
            <a:off x="-45517" y="689752"/>
            <a:ext cx="624020" cy="688794"/>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chemeClr val="accent1"/>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grpSp>
        <p:nvGrpSpPr>
          <p:cNvPr id="126" name="Google Shape;126;p8"/>
          <p:cNvGrpSpPr/>
          <p:nvPr/>
        </p:nvGrpSpPr>
        <p:grpSpPr>
          <a:xfrm>
            <a:off x="6320991" y="-7"/>
            <a:ext cx="3630818" cy="5143498"/>
            <a:chOff x="6320991" y="-7"/>
            <a:chExt cx="3630818" cy="5143498"/>
          </a:xfrm>
        </p:grpSpPr>
        <p:sp>
          <p:nvSpPr>
            <p:cNvPr id="127" name="Google Shape;127;p8"/>
            <p:cNvSpPr/>
            <p:nvPr/>
          </p:nvSpPr>
          <p:spPr>
            <a:xfrm>
              <a:off x="6320991" y="4115782"/>
              <a:ext cx="1403568" cy="1027710"/>
            </a:xfrm>
            <a:custGeom>
              <a:avLst/>
              <a:gdLst/>
              <a:ahLst/>
              <a:cxnLst/>
              <a:rect l="l" t="t" r="r" b="b"/>
              <a:pathLst>
                <a:path w="21600" h="21385" extrusionOk="0">
                  <a:moveTo>
                    <a:pt x="21600" y="21385"/>
                  </a:moveTo>
                  <a:lnTo>
                    <a:pt x="21600" y="10472"/>
                  </a:lnTo>
                  <a:cubicBezTo>
                    <a:pt x="21600" y="8748"/>
                    <a:pt x="20920" y="7155"/>
                    <a:pt x="19816" y="6292"/>
                  </a:cubicBezTo>
                  <a:lnTo>
                    <a:pt x="12585" y="647"/>
                  </a:lnTo>
                  <a:cubicBezTo>
                    <a:pt x="11480" y="-215"/>
                    <a:pt x="10120" y="-215"/>
                    <a:pt x="9015" y="647"/>
                  </a:cubicBezTo>
                  <a:lnTo>
                    <a:pt x="1785" y="6292"/>
                  </a:lnTo>
                  <a:cubicBezTo>
                    <a:pt x="680" y="7154"/>
                    <a:pt x="0" y="8748"/>
                    <a:pt x="0" y="10472"/>
                  </a:cubicBezTo>
                  <a:lnTo>
                    <a:pt x="0" y="21385"/>
                  </a:lnTo>
                  <a:close/>
                </a:path>
              </a:pathLst>
            </a:custGeom>
            <a:solidFill>
              <a:schemeClr val="l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128" name="Google Shape;128;p8"/>
            <p:cNvSpPr/>
            <p:nvPr/>
          </p:nvSpPr>
          <p:spPr>
            <a:xfrm>
              <a:off x="7806636" y="4115782"/>
              <a:ext cx="1403568" cy="1027710"/>
            </a:xfrm>
            <a:custGeom>
              <a:avLst/>
              <a:gdLst/>
              <a:ahLst/>
              <a:cxnLst/>
              <a:rect l="l" t="t" r="r" b="b"/>
              <a:pathLst>
                <a:path w="21600" h="21385" extrusionOk="0">
                  <a:moveTo>
                    <a:pt x="21600" y="21385"/>
                  </a:moveTo>
                  <a:lnTo>
                    <a:pt x="21600" y="10472"/>
                  </a:lnTo>
                  <a:cubicBezTo>
                    <a:pt x="21600" y="8748"/>
                    <a:pt x="20920" y="7155"/>
                    <a:pt x="19816" y="6292"/>
                  </a:cubicBezTo>
                  <a:lnTo>
                    <a:pt x="12585" y="647"/>
                  </a:lnTo>
                  <a:cubicBezTo>
                    <a:pt x="11480" y="-215"/>
                    <a:pt x="10120" y="-215"/>
                    <a:pt x="9015" y="647"/>
                  </a:cubicBezTo>
                  <a:lnTo>
                    <a:pt x="1785" y="6292"/>
                  </a:lnTo>
                  <a:cubicBezTo>
                    <a:pt x="680" y="7154"/>
                    <a:pt x="0" y="8748"/>
                    <a:pt x="0" y="10472"/>
                  </a:cubicBezTo>
                  <a:lnTo>
                    <a:pt x="0" y="21385"/>
                  </a:lnTo>
                  <a:close/>
                </a:path>
              </a:pathLst>
            </a:custGeom>
            <a:solidFill>
              <a:schemeClr val="l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129" name="Google Shape;129;p8"/>
            <p:cNvSpPr/>
            <p:nvPr/>
          </p:nvSpPr>
          <p:spPr>
            <a:xfrm>
              <a:off x="8548210" y="260974"/>
              <a:ext cx="1403600" cy="1549387"/>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chemeClr val="l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130" name="Google Shape;130;p8"/>
            <p:cNvSpPr/>
            <p:nvPr/>
          </p:nvSpPr>
          <p:spPr>
            <a:xfrm rot="10800000">
              <a:off x="7806422" y="30"/>
              <a:ext cx="1404540" cy="515400"/>
            </a:xfrm>
            <a:custGeom>
              <a:avLst/>
              <a:gdLst/>
              <a:ahLst/>
              <a:cxnLst/>
              <a:rect l="l" t="t" r="r" b="b"/>
              <a:pathLst>
                <a:path w="21600" h="21175" extrusionOk="0">
                  <a:moveTo>
                    <a:pt x="21600" y="21175"/>
                  </a:moveTo>
                  <a:lnTo>
                    <a:pt x="21600" y="20652"/>
                  </a:lnTo>
                  <a:cubicBezTo>
                    <a:pt x="21600" y="17251"/>
                    <a:pt x="20920" y="14109"/>
                    <a:pt x="19815" y="12409"/>
                  </a:cubicBezTo>
                  <a:lnTo>
                    <a:pt x="12585" y="1274"/>
                  </a:lnTo>
                  <a:cubicBezTo>
                    <a:pt x="11480" y="-425"/>
                    <a:pt x="10120" y="-425"/>
                    <a:pt x="9015" y="1274"/>
                  </a:cubicBezTo>
                  <a:lnTo>
                    <a:pt x="1785" y="12409"/>
                  </a:lnTo>
                  <a:cubicBezTo>
                    <a:pt x="680" y="14108"/>
                    <a:pt x="0" y="17251"/>
                    <a:pt x="0" y="20652"/>
                  </a:cubicBezTo>
                  <a:lnTo>
                    <a:pt x="0" y="21175"/>
                  </a:lnTo>
                  <a:close/>
                </a:path>
              </a:pathLst>
            </a:custGeom>
            <a:solidFill>
              <a:schemeClr val="l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131" name="Google Shape;131;p8"/>
            <p:cNvSpPr/>
            <p:nvPr/>
          </p:nvSpPr>
          <p:spPr>
            <a:xfrm>
              <a:off x="7806643" y="1543679"/>
              <a:ext cx="1403600" cy="1549387"/>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chemeClr val="l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132" name="Google Shape;132;p8"/>
            <p:cNvSpPr/>
            <p:nvPr/>
          </p:nvSpPr>
          <p:spPr>
            <a:xfrm>
              <a:off x="7065077" y="260974"/>
              <a:ext cx="1403600" cy="1549387"/>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chemeClr val="l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133" name="Google Shape;133;p8"/>
            <p:cNvSpPr/>
            <p:nvPr/>
          </p:nvSpPr>
          <p:spPr>
            <a:xfrm>
              <a:off x="8745616" y="1335143"/>
              <a:ext cx="835681" cy="922460"/>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rgbClr val="5322C9">
                <a:alpha val="1508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134" name="Google Shape;134;p8"/>
            <p:cNvSpPr/>
            <p:nvPr/>
          </p:nvSpPr>
          <p:spPr>
            <a:xfrm>
              <a:off x="7133773" y="3941724"/>
              <a:ext cx="507445" cy="560158"/>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rgbClr val="5322C9">
                <a:alpha val="1508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135" name="Google Shape;135;p8"/>
            <p:cNvSpPr/>
            <p:nvPr/>
          </p:nvSpPr>
          <p:spPr>
            <a:xfrm rot="10800000">
              <a:off x="7406482" y="-7"/>
              <a:ext cx="720792" cy="527782"/>
            </a:xfrm>
            <a:custGeom>
              <a:avLst/>
              <a:gdLst/>
              <a:ahLst/>
              <a:cxnLst/>
              <a:rect l="l" t="t" r="r" b="b"/>
              <a:pathLst>
                <a:path w="21600" h="21385" extrusionOk="0">
                  <a:moveTo>
                    <a:pt x="21600" y="21385"/>
                  </a:moveTo>
                  <a:lnTo>
                    <a:pt x="21600" y="10472"/>
                  </a:lnTo>
                  <a:cubicBezTo>
                    <a:pt x="21600" y="8748"/>
                    <a:pt x="20920" y="7155"/>
                    <a:pt x="19816" y="6292"/>
                  </a:cubicBezTo>
                  <a:lnTo>
                    <a:pt x="12585" y="647"/>
                  </a:lnTo>
                  <a:cubicBezTo>
                    <a:pt x="11480" y="-215"/>
                    <a:pt x="10120" y="-215"/>
                    <a:pt x="9015" y="647"/>
                  </a:cubicBezTo>
                  <a:lnTo>
                    <a:pt x="1785" y="6292"/>
                  </a:lnTo>
                  <a:cubicBezTo>
                    <a:pt x="680" y="7154"/>
                    <a:pt x="0" y="8748"/>
                    <a:pt x="0" y="10472"/>
                  </a:cubicBezTo>
                  <a:lnTo>
                    <a:pt x="0" y="21385"/>
                  </a:lnTo>
                  <a:close/>
                </a:path>
              </a:pathLst>
            </a:custGeom>
            <a:solidFill>
              <a:srgbClr val="5322C9">
                <a:alpha val="1508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136" name="Google Shape;136;p8"/>
            <p:cNvSpPr/>
            <p:nvPr/>
          </p:nvSpPr>
          <p:spPr>
            <a:xfrm>
              <a:off x="7331887" y="2181982"/>
              <a:ext cx="962029" cy="1061967"/>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rgbClr val="5322C9">
                <a:alpha val="1508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137" name="Google Shape;137;p8"/>
            <p:cNvSpPr/>
            <p:nvPr/>
          </p:nvSpPr>
          <p:spPr>
            <a:xfrm>
              <a:off x="8548210" y="2833077"/>
              <a:ext cx="1403600" cy="1549387"/>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chemeClr val="l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grpSp>
      <p:sp>
        <p:nvSpPr>
          <p:cNvPr id="138" name="Google Shape;138;p8"/>
          <p:cNvSpPr txBox="1">
            <a:spLocks noGrp="1"/>
          </p:cNvSpPr>
          <p:nvPr>
            <p:ph type="title"/>
          </p:nvPr>
        </p:nvSpPr>
        <p:spPr>
          <a:xfrm>
            <a:off x="779100" y="836000"/>
            <a:ext cx="6010500" cy="396300"/>
          </a:xfrm>
          <a:prstGeom prst="rect">
            <a:avLst/>
          </a:prstGeom>
        </p:spPr>
        <p:txBody>
          <a:bodyPr spcFirstLastPara="1" wrap="square" lIns="0" tIns="0" rIns="0" bIns="0" anchor="ctr" anchorCtr="0">
            <a:noAutofit/>
          </a:bodyPr>
          <a:lstStyle>
            <a:lvl1pPr lvl="0" rtl="0">
              <a:spcBef>
                <a:spcPts val="0"/>
              </a:spcBef>
              <a:spcAft>
                <a:spcPts val="0"/>
              </a:spcAft>
              <a:buSzPts val="3200"/>
              <a:buNone/>
              <a:defRPr/>
            </a:lvl1pPr>
            <a:lvl2pPr lvl="1" rtl="0">
              <a:spcBef>
                <a:spcPts val="0"/>
              </a:spcBef>
              <a:spcAft>
                <a:spcPts val="0"/>
              </a:spcAft>
              <a:buSzPts val="3200"/>
              <a:buNone/>
              <a:defRPr/>
            </a:lvl2pPr>
            <a:lvl3pPr lvl="2" rtl="0">
              <a:spcBef>
                <a:spcPts val="0"/>
              </a:spcBef>
              <a:spcAft>
                <a:spcPts val="0"/>
              </a:spcAft>
              <a:buSzPts val="3200"/>
              <a:buNone/>
              <a:defRPr/>
            </a:lvl3pPr>
            <a:lvl4pPr lvl="3" rtl="0">
              <a:spcBef>
                <a:spcPts val="0"/>
              </a:spcBef>
              <a:spcAft>
                <a:spcPts val="0"/>
              </a:spcAft>
              <a:buSzPts val="3200"/>
              <a:buNone/>
              <a:defRPr/>
            </a:lvl4pPr>
            <a:lvl5pPr lvl="4" rtl="0">
              <a:spcBef>
                <a:spcPts val="0"/>
              </a:spcBef>
              <a:spcAft>
                <a:spcPts val="0"/>
              </a:spcAft>
              <a:buSzPts val="3200"/>
              <a:buNone/>
              <a:defRPr/>
            </a:lvl5pPr>
            <a:lvl6pPr lvl="5" rtl="0">
              <a:spcBef>
                <a:spcPts val="0"/>
              </a:spcBef>
              <a:spcAft>
                <a:spcPts val="0"/>
              </a:spcAft>
              <a:buSzPts val="3200"/>
              <a:buNone/>
              <a:defRPr/>
            </a:lvl6pPr>
            <a:lvl7pPr lvl="6" rtl="0">
              <a:spcBef>
                <a:spcPts val="0"/>
              </a:spcBef>
              <a:spcAft>
                <a:spcPts val="0"/>
              </a:spcAft>
              <a:buSzPts val="3200"/>
              <a:buNone/>
              <a:defRPr/>
            </a:lvl7pPr>
            <a:lvl8pPr lvl="7" rtl="0">
              <a:spcBef>
                <a:spcPts val="0"/>
              </a:spcBef>
              <a:spcAft>
                <a:spcPts val="0"/>
              </a:spcAft>
              <a:buSzPts val="3200"/>
              <a:buNone/>
              <a:defRPr/>
            </a:lvl8pPr>
            <a:lvl9pPr lvl="8" rtl="0">
              <a:spcBef>
                <a:spcPts val="0"/>
              </a:spcBef>
              <a:spcAft>
                <a:spcPts val="0"/>
              </a:spcAft>
              <a:buSzPts val="3200"/>
              <a:buNone/>
              <a:defRPr/>
            </a:lvl9pPr>
          </a:lstStyle>
          <a:p>
            <a:endParaRPr/>
          </a:p>
        </p:txBody>
      </p:sp>
      <p:sp>
        <p:nvSpPr>
          <p:cNvPr id="139" name="Google Shape;139;p8"/>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chemeClr val="lt1"/>
        </a:solidFill>
        <a:effectLst/>
      </p:bgPr>
    </p:bg>
    <p:spTree>
      <p:nvGrpSpPr>
        <p:cNvPr id="1" name="Shape 157"/>
        <p:cNvGrpSpPr/>
        <p:nvPr/>
      </p:nvGrpSpPr>
      <p:grpSpPr>
        <a:xfrm>
          <a:off x="0" y="0"/>
          <a:ext cx="0" cy="0"/>
          <a:chOff x="0" y="0"/>
          <a:chExt cx="0" cy="0"/>
        </a:xfrm>
      </p:grpSpPr>
      <p:grpSp>
        <p:nvGrpSpPr>
          <p:cNvPr id="158" name="Google Shape;158;p10"/>
          <p:cNvGrpSpPr/>
          <p:nvPr/>
        </p:nvGrpSpPr>
        <p:grpSpPr>
          <a:xfrm>
            <a:off x="-981075" y="-3"/>
            <a:ext cx="11516344" cy="5143455"/>
            <a:chOff x="-981075" y="-3"/>
            <a:chExt cx="11516344" cy="5143455"/>
          </a:xfrm>
        </p:grpSpPr>
        <p:sp>
          <p:nvSpPr>
            <p:cNvPr id="159" name="Google Shape;159;p10"/>
            <p:cNvSpPr/>
            <p:nvPr/>
          </p:nvSpPr>
          <p:spPr>
            <a:xfrm>
              <a:off x="7476888" y="4039228"/>
              <a:ext cx="2001186" cy="1104224"/>
            </a:xfrm>
            <a:custGeom>
              <a:avLst/>
              <a:gdLst/>
              <a:ahLst/>
              <a:cxnLst/>
              <a:rect l="l" t="t" r="r" b="b"/>
              <a:pathLst>
                <a:path w="21600" h="21315" extrusionOk="0">
                  <a:moveTo>
                    <a:pt x="21600" y="21315"/>
                  </a:moveTo>
                  <a:lnTo>
                    <a:pt x="21600" y="13849"/>
                  </a:lnTo>
                  <a:cubicBezTo>
                    <a:pt x="21600" y="11569"/>
                    <a:pt x="20920" y="9461"/>
                    <a:pt x="19816" y="8321"/>
                  </a:cubicBezTo>
                  <a:lnTo>
                    <a:pt x="12585" y="855"/>
                  </a:lnTo>
                  <a:cubicBezTo>
                    <a:pt x="11480" y="-285"/>
                    <a:pt x="10120" y="-285"/>
                    <a:pt x="9015" y="855"/>
                  </a:cubicBezTo>
                  <a:lnTo>
                    <a:pt x="1785" y="8321"/>
                  </a:lnTo>
                  <a:cubicBezTo>
                    <a:pt x="680" y="9461"/>
                    <a:pt x="0" y="11569"/>
                    <a:pt x="0" y="13849"/>
                  </a:cubicBezTo>
                  <a:lnTo>
                    <a:pt x="0" y="21315"/>
                  </a:lnTo>
                  <a:close/>
                </a:path>
              </a:pathLst>
            </a:custGeom>
            <a:solidFill>
              <a:schemeClr val="l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160" name="Google Shape;160;p10"/>
            <p:cNvSpPr/>
            <p:nvPr/>
          </p:nvSpPr>
          <p:spPr>
            <a:xfrm rot="10800000">
              <a:off x="4304464" y="-3"/>
              <a:ext cx="2002536" cy="734878"/>
            </a:xfrm>
            <a:custGeom>
              <a:avLst/>
              <a:gdLst/>
              <a:ahLst/>
              <a:cxnLst/>
              <a:rect l="l" t="t" r="r" b="b"/>
              <a:pathLst>
                <a:path w="21600" h="21175" extrusionOk="0">
                  <a:moveTo>
                    <a:pt x="21600" y="21175"/>
                  </a:moveTo>
                  <a:lnTo>
                    <a:pt x="21600" y="20652"/>
                  </a:lnTo>
                  <a:cubicBezTo>
                    <a:pt x="21600" y="17251"/>
                    <a:pt x="20920" y="14109"/>
                    <a:pt x="19815" y="12409"/>
                  </a:cubicBezTo>
                  <a:lnTo>
                    <a:pt x="12585" y="1274"/>
                  </a:lnTo>
                  <a:cubicBezTo>
                    <a:pt x="11480" y="-425"/>
                    <a:pt x="10120" y="-425"/>
                    <a:pt x="9015" y="1274"/>
                  </a:cubicBezTo>
                  <a:lnTo>
                    <a:pt x="1785" y="12409"/>
                  </a:lnTo>
                  <a:cubicBezTo>
                    <a:pt x="680" y="14108"/>
                    <a:pt x="0" y="17251"/>
                    <a:pt x="0" y="20652"/>
                  </a:cubicBezTo>
                  <a:lnTo>
                    <a:pt x="0" y="21175"/>
                  </a:lnTo>
                  <a:close/>
                </a:path>
              </a:pathLst>
            </a:custGeom>
            <a:solidFill>
              <a:schemeClr val="l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161" name="Google Shape;161;p10"/>
            <p:cNvSpPr/>
            <p:nvPr/>
          </p:nvSpPr>
          <p:spPr>
            <a:xfrm rot="10800000">
              <a:off x="6419277" y="-3"/>
              <a:ext cx="2002536" cy="734878"/>
            </a:xfrm>
            <a:custGeom>
              <a:avLst/>
              <a:gdLst/>
              <a:ahLst/>
              <a:cxnLst/>
              <a:rect l="l" t="t" r="r" b="b"/>
              <a:pathLst>
                <a:path w="21600" h="21175" extrusionOk="0">
                  <a:moveTo>
                    <a:pt x="21600" y="21175"/>
                  </a:moveTo>
                  <a:lnTo>
                    <a:pt x="21600" y="20652"/>
                  </a:lnTo>
                  <a:cubicBezTo>
                    <a:pt x="21600" y="17251"/>
                    <a:pt x="20920" y="14109"/>
                    <a:pt x="19815" y="12409"/>
                  </a:cubicBezTo>
                  <a:lnTo>
                    <a:pt x="12585" y="1274"/>
                  </a:lnTo>
                  <a:cubicBezTo>
                    <a:pt x="11480" y="-425"/>
                    <a:pt x="10120" y="-425"/>
                    <a:pt x="9015" y="1274"/>
                  </a:cubicBezTo>
                  <a:lnTo>
                    <a:pt x="1785" y="12409"/>
                  </a:lnTo>
                  <a:cubicBezTo>
                    <a:pt x="680" y="14108"/>
                    <a:pt x="0" y="17251"/>
                    <a:pt x="0" y="20652"/>
                  </a:cubicBezTo>
                  <a:lnTo>
                    <a:pt x="0" y="21175"/>
                  </a:lnTo>
                  <a:close/>
                </a:path>
              </a:pathLst>
            </a:custGeom>
            <a:solidFill>
              <a:schemeClr val="l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162" name="Google Shape;162;p10"/>
            <p:cNvSpPr/>
            <p:nvPr/>
          </p:nvSpPr>
          <p:spPr>
            <a:xfrm rot="10800000">
              <a:off x="2189989" y="-3"/>
              <a:ext cx="2002536" cy="734878"/>
            </a:xfrm>
            <a:custGeom>
              <a:avLst/>
              <a:gdLst/>
              <a:ahLst/>
              <a:cxnLst/>
              <a:rect l="l" t="t" r="r" b="b"/>
              <a:pathLst>
                <a:path w="21600" h="21175" extrusionOk="0">
                  <a:moveTo>
                    <a:pt x="21600" y="21175"/>
                  </a:moveTo>
                  <a:lnTo>
                    <a:pt x="21600" y="20652"/>
                  </a:lnTo>
                  <a:cubicBezTo>
                    <a:pt x="21600" y="17251"/>
                    <a:pt x="20920" y="14109"/>
                    <a:pt x="19815" y="12409"/>
                  </a:cubicBezTo>
                  <a:lnTo>
                    <a:pt x="12585" y="1274"/>
                  </a:lnTo>
                  <a:cubicBezTo>
                    <a:pt x="11480" y="-425"/>
                    <a:pt x="10120" y="-425"/>
                    <a:pt x="9015" y="1274"/>
                  </a:cubicBezTo>
                  <a:lnTo>
                    <a:pt x="1785" y="12409"/>
                  </a:lnTo>
                  <a:cubicBezTo>
                    <a:pt x="680" y="14108"/>
                    <a:pt x="0" y="17251"/>
                    <a:pt x="0" y="20652"/>
                  </a:cubicBezTo>
                  <a:lnTo>
                    <a:pt x="0" y="21175"/>
                  </a:lnTo>
                  <a:close/>
                </a:path>
              </a:pathLst>
            </a:custGeom>
            <a:solidFill>
              <a:schemeClr val="l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163" name="Google Shape;163;p10"/>
            <p:cNvSpPr/>
            <p:nvPr/>
          </p:nvSpPr>
          <p:spPr>
            <a:xfrm>
              <a:off x="3247913" y="4039228"/>
              <a:ext cx="2001186" cy="1104224"/>
            </a:xfrm>
            <a:custGeom>
              <a:avLst/>
              <a:gdLst/>
              <a:ahLst/>
              <a:cxnLst/>
              <a:rect l="l" t="t" r="r" b="b"/>
              <a:pathLst>
                <a:path w="21600" h="21315" extrusionOk="0">
                  <a:moveTo>
                    <a:pt x="21600" y="21315"/>
                  </a:moveTo>
                  <a:lnTo>
                    <a:pt x="21600" y="13849"/>
                  </a:lnTo>
                  <a:cubicBezTo>
                    <a:pt x="21600" y="11569"/>
                    <a:pt x="20920" y="9461"/>
                    <a:pt x="19816" y="8321"/>
                  </a:cubicBezTo>
                  <a:lnTo>
                    <a:pt x="12585" y="855"/>
                  </a:lnTo>
                  <a:cubicBezTo>
                    <a:pt x="11480" y="-285"/>
                    <a:pt x="10120" y="-285"/>
                    <a:pt x="9015" y="855"/>
                  </a:cubicBezTo>
                  <a:lnTo>
                    <a:pt x="1785" y="8321"/>
                  </a:lnTo>
                  <a:cubicBezTo>
                    <a:pt x="680" y="9461"/>
                    <a:pt x="0" y="11569"/>
                    <a:pt x="0" y="13849"/>
                  </a:cubicBezTo>
                  <a:lnTo>
                    <a:pt x="0" y="21315"/>
                  </a:lnTo>
                  <a:close/>
                </a:path>
              </a:pathLst>
            </a:custGeom>
            <a:solidFill>
              <a:schemeClr val="l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164" name="Google Shape;164;p10"/>
            <p:cNvSpPr/>
            <p:nvPr/>
          </p:nvSpPr>
          <p:spPr>
            <a:xfrm>
              <a:off x="76200" y="2200888"/>
              <a:ext cx="2001163" cy="2208980"/>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chemeClr val="l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165" name="Google Shape;165;p10"/>
            <p:cNvSpPr/>
            <p:nvPr/>
          </p:nvSpPr>
          <p:spPr>
            <a:xfrm>
              <a:off x="2190677" y="2200888"/>
              <a:ext cx="2001163" cy="2208980"/>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chemeClr val="l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166" name="Google Shape;166;p10"/>
            <p:cNvSpPr/>
            <p:nvPr/>
          </p:nvSpPr>
          <p:spPr>
            <a:xfrm>
              <a:off x="6419630" y="2200888"/>
              <a:ext cx="2001163" cy="2208980"/>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chemeClr val="l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167" name="Google Shape;167;p10"/>
            <p:cNvSpPr/>
            <p:nvPr/>
          </p:nvSpPr>
          <p:spPr>
            <a:xfrm>
              <a:off x="8534106" y="2200888"/>
              <a:ext cx="2001163" cy="2208980"/>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chemeClr val="l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168" name="Google Shape;168;p10"/>
            <p:cNvSpPr/>
            <p:nvPr/>
          </p:nvSpPr>
          <p:spPr>
            <a:xfrm>
              <a:off x="-981075" y="372088"/>
              <a:ext cx="2001163" cy="2208980"/>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chemeClr val="l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169" name="Google Shape;169;p10"/>
            <p:cNvSpPr/>
            <p:nvPr/>
          </p:nvSpPr>
          <p:spPr>
            <a:xfrm>
              <a:off x="3247878" y="372088"/>
              <a:ext cx="2001163" cy="2208980"/>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chemeClr val="l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170" name="Google Shape;170;p10"/>
            <p:cNvSpPr/>
            <p:nvPr/>
          </p:nvSpPr>
          <p:spPr>
            <a:xfrm>
              <a:off x="5362355" y="372088"/>
              <a:ext cx="2001163" cy="2208980"/>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chemeClr val="lt2"/>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grpSp>
      <p:sp>
        <p:nvSpPr>
          <p:cNvPr id="171" name="Google Shape;171;p10"/>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lank - Color background">
  <p:cSld name="BLANK_1">
    <p:bg>
      <p:bgPr>
        <a:solidFill>
          <a:schemeClr val="accent1"/>
        </a:solidFill>
        <a:effectLst/>
      </p:bgPr>
    </p:bg>
    <p:spTree>
      <p:nvGrpSpPr>
        <p:cNvPr id="1" name="Shape 172"/>
        <p:cNvGrpSpPr/>
        <p:nvPr/>
      </p:nvGrpSpPr>
      <p:grpSpPr>
        <a:xfrm>
          <a:off x="0" y="0"/>
          <a:ext cx="0" cy="0"/>
          <a:chOff x="0" y="0"/>
          <a:chExt cx="0" cy="0"/>
        </a:xfrm>
      </p:grpSpPr>
      <p:sp>
        <p:nvSpPr>
          <p:cNvPr id="173" name="Google Shape;173;p11"/>
          <p:cNvSpPr txBox="1">
            <a:spLocks noGrp="1"/>
          </p:cNvSpPr>
          <p:nvPr>
            <p:ph type="sldNum" idx="12"/>
          </p:nvPr>
        </p:nvSpPr>
        <p:spPr>
          <a:xfrm>
            <a:off x="8480584" y="4749851"/>
            <a:ext cx="548700" cy="393600"/>
          </a:xfrm>
          <a:prstGeom prst="rect">
            <a:avLst/>
          </a:prstGeom>
          <a:noFill/>
        </p:spPr>
        <p:txBody>
          <a:bodyPr spcFirstLastPara="1" wrap="square" lIns="0" tIns="0" rIns="0" bIns="0" anchor="ctr" anchorCtr="0">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grpSp>
        <p:nvGrpSpPr>
          <p:cNvPr id="174" name="Google Shape;174;p11"/>
          <p:cNvGrpSpPr/>
          <p:nvPr/>
        </p:nvGrpSpPr>
        <p:grpSpPr>
          <a:xfrm>
            <a:off x="-981075" y="-78100"/>
            <a:ext cx="11516344" cy="5221552"/>
            <a:chOff x="-981075" y="-78100"/>
            <a:chExt cx="11516344" cy="5221552"/>
          </a:xfrm>
        </p:grpSpPr>
        <p:sp>
          <p:nvSpPr>
            <p:cNvPr id="175" name="Google Shape;175;p11"/>
            <p:cNvSpPr/>
            <p:nvPr/>
          </p:nvSpPr>
          <p:spPr>
            <a:xfrm rot="10800000">
              <a:off x="4304464" y="-3"/>
              <a:ext cx="2002536" cy="734878"/>
            </a:xfrm>
            <a:custGeom>
              <a:avLst/>
              <a:gdLst/>
              <a:ahLst/>
              <a:cxnLst/>
              <a:rect l="l" t="t" r="r" b="b"/>
              <a:pathLst>
                <a:path w="21600" h="21175" extrusionOk="0">
                  <a:moveTo>
                    <a:pt x="21600" y="21175"/>
                  </a:moveTo>
                  <a:lnTo>
                    <a:pt x="21600" y="20652"/>
                  </a:lnTo>
                  <a:cubicBezTo>
                    <a:pt x="21600" y="17251"/>
                    <a:pt x="20920" y="14109"/>
                    <a:pt x="19815" y="12409"/>
                  </a:cubicBezTo>
                  <a:lnTo>
                    <a:pt x="12585" y="1274"/>
                  </a:lnTo>
                  <a:cubicBezTo>
                    <a:pt x="11480" y="-425"/>
                    <a:pt x="10120" y="-425"/>
                    <a:pt x="9015" y="1274"/>
                  </a:cubicBezTo>
                  <a:lnTo>
                    <a:pt x="1785" y="12409"/>
                  </a:lnTo>
                  <a:cubicBezTo>
                    <a:pt x="680" y="14108"/>
                    <a:pt x="0" y="17251"/>
                    <a:pt x="0" y="20652"/>
                  </a:cubicBezTo>
                  <a:lnTo>
                    <a:pt x="0" y="21175"/>
                  </a:lnTo>
                  <a:close/>
                </a:path>
              </a:pathLst>
            </a:custGeom>
            <a:solidFill>
              <a:srgbClr val="4F0089">
                <a:alpha val="1508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176" name="Google Shape;176;p11"/>
            <p:cNvSpPr/>
            <p:nvPr/>
          </p:nvSpPr>
          <p:spPr>
            <a:xfrm rot="10800000">
              <a:off x="6419277" y="-3"/>
              <a:ext cx="2002536" cy="734878"/>
            </a:xfrm>
            <a:custGeom>
              <a:avLst/>
              <a:gdLst/>
              <a:ahLst/>
              <a:cxnLst/>
              <a:rect l="l" t="t" r="r" b="b"/>
              <a:pathLst>
                <a:path w="21600" h="21175" extrusionOk="0">
                  <a:moveTo>
                    <a:pt x="21600" y="21175"/>
                  </a:moveTo>
                  <a:lnTo>
                    <a:pt x="21600" y="20652"/>
                  </a:lnTo>
                  <a:cubicBezTo>
                    <a:pt x="21600" y="17251"/>
                    <a:pt x="20920" y="14109"/>
                    <a:pt x="19815" y="12409"/>
                  </a:cubicBezTo>
                  <a:lnTo>
                    <a:pt x="12585" y="1274"/>
                  </a:lnTo>
                  <a:cubicBezTo>
                    <a:pt x="11480" y="-425"/>
                    <a:pt x="10120" y="-425"/>
                    <a:pt x="9015" y="1274"/>
                  </a:cubicBezTo>
                  <a:lnTo>
                    <a:pt x="1785" y="12409"/>
                  </a:lnTo>
                  <a:cubicBezTo>
                    <a:pt x="680" y="14108"/>
                    <a:pt x="0" y="17251"/>
                    <a:pt x="0" y="20652"/>
                  </a:cubicBezTo>
                  <a:lnTo>
                    <a:pt x="0" y="21175"/>
                  </a:lnTo>
                  <a:close/>
                </a:path>
              </a:pathLst>
            </a:custGeom>
            <a:solidFill>
              <a:srgbClr val="FFFFFF">
                <a:alpha val="1006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177" name="Google Shape;177;p11"/>
            <p:cNvSpPr/>
            <p:nvPr/>
          </p:nvSpPr>
          <p:spPr>
            <a:xfrm rot="10800000">
              <a:off x="2189989" y="-3"/>
              <a:ext cx="2002536" cy="734878"/>
            </a:xfrm>
            <a:custGeom>
              <a:avLst/>
              <a:gdLst/>
              <a:ahLst/>
              <a:cxnLst/>
              <a:rect l="l" t="t" r="r" b="b"/>
              <a:pathLst>
                <a:path w="21600" h="21175" extrusionOk="0">
                  <a:moveTo>
                    <a:pt x="21600" y="21175"/>
                  </a:moveTo>
                  <a:lnTo>
                    <a:pt x="21600" y="20652"/>
                  </a:lnTo>
                  <a:cubicBezTo>
                    <a:pt x="21600" y="17251"/>
                    <a:pt x="20920" y="14109"/>
                    <a:pt x="19815" y="12409"/>
                  </a:cubicBezTo>
                  <a:lnTo>
                    <a:pt x="12585" y="1274"/>
                  </a:lnTo>
                  <a:cubicBezTo>
                    <a:pt x="11480" y="-425"/>
                    <a:pt x="10120" y="-425"/>
                    <a:pt x="9015" y="1274"/>
                  </a:cubicBezTo>
                  <a:lnTo>
                    <a:pt x="1785" y="12409"/>
                  </a:lnTo>
                  <a:cubicBezTo>
                    <a:pt x="680" y="14108"/>
                    <a:pt x="0" y="17251"/>
                    <a:pt x="0" y="20652"/>
                  </a:cubicBezTo>
                  <a:lnTo>
                    <a:pt x="0" y="21175"/>
                  </a:lnTo>
                  <a:close/>
                </a:path>
              </a:pathLst>
            </a:custGeom>
            <a:solidFill>
              <a:srgbClr val="FFFFFF">
                <a:alpha val="1006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178" name="Google Shape;178;p11"/>
            <p:cNvSpPr/>
            <p:nvPr/>
          </p:nvSpPr>
          <p:spPr>
            <a:xfrm>
              <a:off x="1133400" y="4039228"/>
              <a:ext cx="2001186" cy="1104224"/>
            </a:xfrm>
            <a:custGeom>
              <a:avLst/>
              <a:gdLst/>
              <a:ahLst/>
              <a:cxnLst/>
              <a:rect l="l" t="t" r="r" b="b"/>
              <a:pathLst>
                <a:path w="21600" h="21315" extrusionOk="0">
                  <a:moveTo>
                    <a:pt x="21600" y="21315"/>
                  </a:moveTo>
                  <a:lnTo>
                    <a:pt x="21600" y="13849"/>
                  </a:lnTo>
                  <a:cubicBezTo>
                    <a:pt x="21600" y="11569"/>
                    <a:pt x="20920" y="9461"/>
                    <a:pt x="19816" y="8321"/>
                  </a:cubicBezTo>
                  <a:lnTo>
                    <a:pt x="12585" y="855"/>
                  </a:lnTo>
                  <a:cubicBezTo>
                    <a:pt x="11480" y="-285"/>
                    <a:pt x="10120" y="-285"/>
                    <a:pt x="9015" y="855"/>
                  </a:cubicBezTo>
                  <a:lnTo>
                    <a:pt x="1785" y="8321"/>
                  </a:lnTo>
                  <a:cubicBezTo>
                    <a:pt x="680" y="9461"/>
                    <a:pt x="0" y="11569"/>
                    <a:pt x="0" y="13849"/>
                  </a:cubicBezTo>
                  <a:lnTo>
                    <a:pt x="0" y="21315"/>
                  </a:lnTo>
                  <a:close/>
                </a:path>
              </a:pathLst>
            </a:custGeom>
            <a:solidFill>
              <a:srgbClr val="4F0089">
                <a:alpha val="1508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179" name="Google Shape;179;p11"/>
            <p:cNvSpPr/>
            <p:nvPr/>
          </p:nvSpPr>
          <p:spPr>
            <a:xfrm>
              <a:off x="3247913" y="4039228"/>
              <a:ext cx="2001186" cy="1104224"/>
            </a:xfrm>
            <a:custGeom>
              <a:avLst/>
              <a:gdLst/>
              <a:ahLst/>
              <a:cxnLst/>
              <a:rect l="l" t="t" r="r" b="b"/>
              <a:pathLst>
                <a:path w="21600" h="21315" extrusionOk="0">
                  <a:moveTo>
                    <a:pt x="21600" y="21315"/>
                  </a:moveTo>
                  <a:lnTo>
                    <a:pt x="21600" y="13849"/>
                  </a:lnTo>
                  <a:cubicBezTo>
                    <a:pt x="21600" y="11569"/>
                    <a:pt x="20920" y="9461"/>
                    <a:pt x="19816" y="8321"/>
                  </a:cubicBezTo>
                  <a:lnTo>
                    <a:pt x="12585" y="855"/>
                  </a:lnTo>
                  <a:cubicBezTo>
                    <a:pt x="11480" y="-285"/>
                    <a:pt x="10120" y="-285"/>
                    <a:pt x="9015" y="855"/>
                  </a:cubicBezTo>
                  <a:lnTo>
                    <a:pt x="1785" y="8321"/>
                  </a:lnTo>
                  <a:cubicBezTo>
                    <a:pt x="680" y="9461"/>
                    <a:pt x="0" y="11569"/>
                    <a:pt x="0" y="13849"/>
                  </a:cubicBezTo>
                  <a:lnTo>
                    <a:pt x="0" y="21315"/>
                  </a:lnTo>
                  <a:close/>
                </a:path>
              </a:pathLst>
            </a:custGeom>
            <a:solidFill>
              <a:srgbClr val="FFFFFF">
                <a:alpha val="1006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180" name="Google Shape;180;p11"/>
            <p:cNvSpPr/>
            <p:nvPr/>
          </p:nvSpPr>
          <p:spPr>
            <a:xfrm>
              <a:off x="7476888" y="4039228"/>
              <a:ext cx="2001186" cy="1104224"/>
            </a:xfrm>
            <a:custGeom>
              <a:avLst/>
              <a:gdLst/>
              <a:ahLst/>
              <a:cxnLst/>
              <a:rect l="l" t="t" r="r" b="b"/>
              <a:pathLst>
                <a:path w="21600" h="21315" extrusionOk="0">
                  <a:moveTo>
                    <a:pt x="21600" y="21315"/>
                  </a:moveTo>
                  <a:lnTo>
                    <a:pt x="21600" y="13849"/>
                  </a:lnTo>
                  <a:cubicBezTo>
                    <a:pt x="21600" y="11569"/>
                    <a:pt x="20920" y="9461"/>
                    <a:pt x="19816" y="8321"/>
                  </a:cubicBezTo>
                  <a:lnTo>
                    <a:pt x="12585" y="855"/>
                  </a:lnTo>
                  <a:cubicBezTo>
                    <a:pt x="11480" y="-285"/>
                    <a:pt x="10120" y="-285"/>
                    <a:pt x="9015" y="855"/>
                  </a:cubicBezTo>
                  <a:lnTo>
                    <a:pt x="1785" y="8321"/>
                  </a:lnTo>
                  <a:cubicBezTo>
                    <a:pt x="680" y="9461"/>
                    <a:pt x="0" y="11569"/>
                    <a:pt x="0" y="13849"/>
                  </a:cubicBezTo>
                  <a:lnTo>
                    <a:pt x="0" y="21315"/>
                  </a:lnTo>
                  <a:close/>
                </a:path>
              </a:pathLst>
            </a:custGeom>
            <a:solidFill>
              <a:srgbClr val="FFFFFF">
                <a:alpha val="1006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181" name="Google Shape;181;p11"/>
            <p:cNvSpPr/>
            <p:nvPr/>
          </p:nvSpPr>
          <p:spPr>
            <a:xfrm>
              <a:off x="76200" y="2200888"/>
              <a:ext cx="2001163" cy="2208980"/>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rgbClr val="FFFFFF">
                <a:alpha val="1006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182" name="Google Shape;182;p11"/>
            <p:cNvSpPr/>
            <p:nvPr/>
          </p:nvSpPr>
          <p:spPr>
            <a:xfrm>
              <a:off x="2190677" y="2200888"/>
              <a:ext cx="2001163" cy="2208980"/>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rgbClr val="FFFFFF">
                <a:alpha val="1006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183" name="Google Shape;183;p11"/>
            <p:cNvSpPr/>
            <p:nvPr/>
          </p:nvSpPr>
          <p:spPr>
            <a:xfrm>
              <a:off x="6419630" y="2200888"/>
              <a:ext cx="2001163" cy="2208980"/>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rgbClr val="FFFFFF">
                <a:alpha val="1006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184" name="Google Shape;184;p11"/>
            <p:cNvSpPr/>
            <p:nvPr/>
          </p:nvSpPr>
          <p:spPr>
            <a:xfrm>
              <a:off x="8534106" y="2200888"/>
              <a:ext cx="2001163" cy="2208980"/>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rgbClr val="FFFFFF">
                <a:alpha val="1006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185" name="Google Shape;185;p11"/>
            <p:cNvSpPr/>
            <p:nvPr/>
          </p:nvSpPr>
          <p:spPr>
            <a:xfrm>
              <a:off x="-981075" y="372088"/>
              <a:ext cx="2001163" cy="2208980"/>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rgbClr val="FFFFFF">
                <a:alpha val="1006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186" name="Google Shape;186;p11"/>
            <p:cNvSpPr/>
            <p:nvPr/>
          </p:nvSpPr>
          <p:spPr>
            <a:xfrm>
              <a:off x="3247878" y="372088"/>
              <a:ext cx="2001163" cy="2208980"/>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rgbClr val="FFFFFF">
                <a:alpha val="1006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187" name="Google Shape;187;p11"/>
            <p:cNvSpPr/>
            <p:nvPr/>
          </p:nvSpPr>
          <p:spPr>
            <a:xfrm>
              <a:off x="5362355" y="372088"/>
              <a:ext cx="2001163" cy="2208980"/>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rgbClr val="FFFFFF">
                <a:alpha val="1006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188" name="Google Shape;188;p11"/>
            <p:cNvSpPr/>
            <p:nvPr/>
          </p:nvSpPr>
          <p:spPr>
            <a:xfrm>
              <a:off x="7848601" y="1826900"/>
              <a:ext cx="1371581" cy="1514058"/>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rgbClr val="4F0089">
                <a:alpha val="1508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189" name="Google Shape;189;p11"/>
            <p:cNvSpPr/>
            <p:nvPr/>
          </p:nvSpPr>
          <p:spPr>
            <a:xfrm>
              <a:off x="1448201" y="-78100"/>
              <a:ext cx="1371581" cy="1514058"/>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rgbClr val="4F0089">
                <a:alpha val="1508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190" name="Google Shape;190;p11"/>
            <p:cNvSpPr/>
            <p:nvPr/>
          </p:nvSpPr>
          <p:spPr>
            <a:xfrm>
              <a:off x="-581024" y="3340950"/>
              <a:ext cx="1371581" cy="1514058"/>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rgbClr val="4F0089">
                <a:alpha val="1508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191" name="Google Shape;191;p11"/>
            <p:cNvSpPr/>
            <p:nvPr/>
          </p:nvSpPr>
          <p:spPr>
            <a:xfrm>
              <a:off x="1152450" y="1313601"/>
              <a:ext cx="723479" cy="798620"/>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rgbClr val="4F0089">
                <a:alpha val="1508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192" name="Google Shape;192;p11"/>
            <p:cNvSpPr/>
            <p:nvPr/>
          </p:nvSpPr>
          <p:spPr>
            <a:xfrm>
              <a:off x="7496375" y="3161451"/>
              <a:ext cx="723479" cy="798620"/>
            </a:xfrm>
            <a:custGeom>
              <a:avLst/>
              <a:gdLst/>
              <a:ahLst/>
              <a:cxnLst/>
              <a:rect l="l" t="t" r="r" b="b"/>
              <a:pathLst>
                <a:path w="21598" h="21315" extrusionOk="0">
                  <a:moveTo>
                    <a:pt x="21599" y="14389"/>
                  </a:moveTo>
                  <a:lnTo>
                    <a:pt x="21599" y="6924"/>
                  </a:lnTo>
                  <a:cubicBezTo>
                    <a:pt x="21599" y="5784"/>
                    <a:pt x="20918" y="4730"/>
                    <a:pt x="19814" y="4161"/>
                  </a:cubicBezTo>
                  <a:lnTo>
                    <a:pt x="12583" y="428"/>
                  </a:lnTo>
                  <a:cubicBezTo>
                    <a:pt x="11478" y="-142"/>
                    <a:pt x="10118" y="-142"/>
                    <a:pt x="9013" y="428"/>
                  </a:cubicBezTo>
                  <a:lnTo>
                    <a:pt x="1783" y="4161"/>
                  </a:lnTo>
                  <a:cubicBezTo>
                    <a:pt x="679" y="4731"/>
                    <a:pt x="0" y="5784"/>
                    <a:pt x="0" y="6924"/>
                  </a:cubicBezTo>
                  <a:lnTo>
                    <a:pt x="0" y="14392"/>
                  </a:lnTo>
                  <a:cubicBezTo>
                    <a:pt x="1" y="15532"/>
                    <a:pt x="681" y="16585"/>
                    <a:pt x="1785" y="17155"/>
                  </a:cubicBezTo>
                  <a:lnTo>
                    <a:pt x="9016" y="20888"/>
                  </a:lnTo>
                  <a:cubicBezTo>
                    <a:pt x="10120" y="21458"/>
                    <a:pt x="11481" y="21458"/>
                    <a:pt x="12585" y="20888"/>
                  </a:cubicBezTo>
                  <a:lnTo>
                    <a:pt x="19816" y="17155"/>
                  </a:lnTo>
                  <a:cubicBezTo>
                    <a:pt x="20920" y="16584"/>
                    <a:pt x="21600" y="15530"/>
                    <a:pt x="21599" y="14389"/>
                  </a:cubicBezTo>
                  <a:close/>
                </a:path>
              </a:pathLst>
            </a:custGeom>
            <a:solidFill>
              <a:srgbClr val="4F0089">
                <a:alpha val="1508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sp>
          <p:nvSpPr>
            <p:cNvPr id="193" name="Google Shape;193;p11"/>
            <p:cNvSpPr/>
            <p:nvPr/>
          </p:nvSpPr>
          <p:spPr>
            <a:xfrm rot="10800000">
              <a:off x="7744475" y="-9"/>
              <a:ext cx="1027674" cy="752485"/>
            </a:xfrm>
            <a:custGeom>
              <a:avLst/>
              <a:gdLst/>
              <a:ahLst/>
              <a:cxnLst/>
              <a:rect l="l" t="t" r="r" b="b"/>
              <a:pathLst>
                <a:path w="21600" h="21385" extrusionOk="0">
                  <a:moveTo>
                    <a:pt x="21600" y="21385"/>
                  </a:moveTo>
                  <a:lnTo>
                    <a:pt x="21600" y="10472"/>
                  </a:lnTo>
                  <a:cubicBezTo>
                    <a:pt x="21600" y="8748"/>
                    <a:pt x="20920" y="7155"/>
                    <a:pt x="19816" y="6292"/>
                  </a:cubicBezTo>
                  <a:lnTo>
                    <a:pt x="12585" y="647"/>
                  </a:lnTo>
                  <a:cubicBezTo>
                    <a:pt x="11480" y="-215"/>
                    <a:pt x="10120" y="-215"/>
                    <a:pt x="9015" y="647"/>
                  </a:cubicBezTo>
                  <a:lnTo>
                    <a:pt x="1785" y="6292"/>
                  </a:lnTo>
                  <a:cubicBezTo>
                    <a:pt x="680" y="7154"/>
                    <a:pt x="0" y="8748"/>
                    <a:pt x="0" y="10472"/>
                  </a:cubicBezTo>
                  <a:lnTo>
                    <a:pt x="0" y="21385"/>
                  </a:lnTo>
                  <a:close/>
                </a:path>
              </a:pathLst>
            </a:custGeom>
            <a:solidFill>
              <a:srgbClr val="4F0089">
                <a:alpha val="15080"/>
              </a:srgbClr>
            </a:solid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i="0" u="none" strike="noStrike" cap="none">
                <a:solidFill>
                  <a:srgbClr val="000000"/>
                </a:solidFill>
              </a:endParaRPr>
            </a:p>
          </p:txBody>
        </p:sp>
      </p:gr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79100" y="836000"/>
            <a:ext cx="6010500" cy="396300"/>
          </a:xfrm>
          <a:prstGeom prst="rect">
            <a:avLst/>
          </a:prstGeom>
          <a:noFill/>
          <a:ln>
            <a:noFill/>
          </a:ln>
        </p:spPr>
        <p:txBody>
          <a:bodyPr spcFirstLastPara="1" wrap="square" lIns="0" tIns="0" rIns="0" bIns="0" anchor="ctr" anchorCtr="0">
            <a:noAutofit/>
          </a:bodyPr>
          <a:lstStyle>
            <a:lvl1pPr lvl="0" rtl="0">
              <a:lnSpc>
                <a:spcPct val="90000"/>
              </a:lnSpc>
              <a:spcBef>
                <a:spcPts val="0"/>
              </a:spcBef>
              <a:spcAft>
                <a:spcPts val="0"/>
              </a:spcAft>
              <a:buClr>
                <a:schemeClr val="accent1"/>
              </a:buClr>
              <a:buSzPts val="3200"/>
              <a:buFont typeface="Catamaran"/>
              <a:buNone/>
              <a:defRPr sz="3200" b="1">
                <a:solidFill>
                  <a:schemeClr val="accent1"/>
                </a:solidFill>
                <a:latin typeface="Catamaran"/>
                <a:ea typeface="Catamaran"/>
                <a:cs typeface="Catamaran"/>
                <a:sym typeface="Catamaran"/>
              </a:defRPr>
            </a:lvl1pPr>
            <a:lvl2pPr lvl="1" rtl="0">
              <a:lnSpc>
                <a:spcPct val="90000"/>
              </a:lnSpc>
              <a:spcBef>
                <a:spcPts val="0"/>
              </a:spcBef>
              <a:spcAft>
                <a:spcPts val="0"/>
              </a:spcAft>
              <a:buClr>
                <a:schemeClr val="accent1"/>
              </a:buClr>
              <a:buSzPts val="3200"/>
              <a:buFont typeface="Catamaran"/>
              <a:buNone/>
              <a:defRPr sz="3200" b="1">
                <a:solidFill>
                  <a:schemeClr val="accent1"/>
                </a:solidFill>
                <a:latin typeface="Catamaran"/>
                <a:ea typeface="Catamaran"/>
                <a:cs typeface="Catamaran"/>
                <a:sym typeface="Catamaran"/>
              </a:defRPr>
            </a:lvl2pPr>
            <a:lvl3pPr lvl="2" rtl="0">
              <a:lnSpc>
                <a:spcPct val="90000"/>
              </a:lnSpc>
              <a:spcBef>
                <a:spcPts val="0"/>
              </a:spcBef>
              <a:spcAft>
                <a:spcPts val="0"/>
              </a:spcAft>
              <a:buClr>
                <a:schemeClr val="accent1"/>
              </a:buClr>
              <a:buSzPts val="3200"/>
              <a:buFont typeface="Catamaran"/>
              <a:buNone/>
              <a:defRPr sz="3200" b="1">
                <a:solidFill>
                  <a:schemeClr val="accent1"/>
                </a:solidFill>
                <a:latin typeface="Catamaran"/>
                <a:ea typeface="Catamaran"/>
                <a:cs typeface="Catamaran"/>
                <a:sym typeface="Catamaran"/>
              </a:defRPr>
            </a:lvl3pPr>
            <a:lvl4pPr lvl="3" rtl="0">
              <a:lnSpc>
                <a:spcPct val="90000"/>
              </a:lnSpc>
              <a:spcBef>
                <a:spcPts val="0"/>
              </a:spcBef>
              <a:spcAft>
                <a:spcPts val="0"/>
              </a:spcAft>
              <a:buClr>
                <a:schemeClr val="accent1"/>
              </a:buClr>
              <a:buSzPts val="3200"/>
              <a:buFont typeface="Catamaran"/>
              <a:buNone/>
              <a:defRPr sz="3200" b="1">
                <a:solidFill>
                  <a:schemeClr val="accent1"/>
                </a:solidFill>
                <a:latin typeface="Catamaran"/>
                <a:ea typeface="Catamaran"/>
                <a:cs typeface="Catamaran"/>
                <a:sym typeface="Catamaran"/>
              </a:defRPr>
            </a:lvl4pPr>
            <a:lvl5pPr lvl="4" rtl="0">
              <a:lnSpc>
                <a:spcPct val="90000"/>
              </a:lnSpc>
              <a:spcBef>
                <a:spcPts val="0"/>
              </a:spcBef>
              <a:spcAft>
                <a:spcPts val="0"/>
              </a:spcAft>
              <a:buClr>
                <a:schemeClr val="accent1"/>
              </a:buClr>
              <a:buSzPts val="3200"/>
              <a:buFont typeface="Catamaran"/>
              <a:buNone/>
              <a:defRPr sz="3200" b="1">
                <a:solidFill>
                  <a:schemeClr val="accent1"/>
                </a:solidFill>
                <a:latin typeface="Catamaran"/>
                <a:ea typeface="Catamaran"/>
                <a:cs typeface="Catamaran"/>
                <a:sym typeface="Catamaran"/>
              </a:defRPr>
            </a:lvl5pPr>
            <a:lvl6pPr lvl="5" rtl="0">
              <a:lnSpc>
                <a:spcPct val="90000"/>
              </a:lnSpc>
              <a:spcBef>
                <a:spcPts val="0"/>
              </a:spcBef>
              <a:spcAft>
                <a:spcPts val="0"/>
              </a:spcAft>
              <a:buClr>
                <a:schemeClr val="accent1"/>
              </a:buClr>
              <a:buSzPts val="3200"/>
              <a:buFont typeface="Catamaran"/>
              <a:buNone/>
              <a:defRPr sz="3200" b="1">
                <a:solidFill>
                  <a:schemeClr val="accent1"/>
                </a:solidFill>
                <a:latin typeface="Catamaran"/>
                <a:ea typeface="Catamaran"/>
                <a:cs typeface="Catamaran"/>
                <a:sym typeface="Catamaran"/>
              </a:defRPr>
            </a:lvl6pPr>
            <a:lvl7pPr lvl="6" rtl="0">
              <a:lnSpc>
                <a:spcPct val="90000"/>
              </a:lnSpc>
              <a:spcBef>
                <a:spcPts val="0"/>
              </a:spcBef>
              <a:spcAft>
                <a:spcPts val="0"/>
              </a:spcAft>
              <a:buClr>
                <a:schemeClr val="accent1"/>
              </a:buClr>
              <a:buSzPts val="3200"/>
              <a:buFont typeface="Catamaran"/>
              <a:buNone/>
              <a:defRPr sz="3200" b="1">
                <a:solidFill>
                  <a:schemeClr val="accent1"/>
                </a:solidFill>
                <a:latin typeface="Catamaran"/>
                <a:ea typeface="Catamaran"/>
                <a:cs typeface="Catamaran"/>
                <a:sym typeface="Catamaran"/>
              </a:defRPr>
            </a:lvl7pPr>
            <a:lvl8pPr lvl="7" rtl="0">
              <a:lnSpc>
                <a:spcPct val="90000"/>
              </a:lnSpc>
              <a:spcBef>
                <a:spcPts val="0"/>
              </a:spcBef>
              <a:spcAft>
                <a:spcPts val="0"/>
              </a:spcAft>
              <a:buClr>
                <a:schemeClr val="accent1"/>
              </a:buClr>
              <a:buSzPts val="3200"/>
              <a:buFont typeface="Catamaran"/>
              <a:buNone/>
              <a:defRPr sz="3200" b="1">
                <a:solidFill>
                  <a:schemeClr val="accent1"/>
                </a:solidFill>
                <a:latin typeface="Catamaran"/>
                <a:ea typeface="Catamaran"/>
                <a:cs typeface="Catamaran"/>
                <a:sym typeface="Catamaran"/>
              </a:defRPr>
            </a:lvl8pPr>
            <a:lvl9pPr lvl="8" rtl="0">
              <a:lnSpc>
                <a:spcPct val="90000"/>
              </a:lnSpc>
              <a:spcBef>
                <a:spcPts val="0"/>
              </a:spcBef>
              <a:spcAft>
                <a:spcPts val="0"/>
              </a:spcAft>
              <a:buClr>
                <a:schemeClr val="accent1"/>
              </a:buClr>
              <a:buSzPts val="3200"/>
              <a:buFont typeface="Catamaran"/>
              <a:buNone/>
              <a:defRPr sz="3200" b="1">
                <a:solidFill>
                  <a:schemeClr val="accent1"/>
                </a:solidFill>
                <a:latin typeface="Catamaran"/>
                <a:ea typeface="Catamaran"/>
                <a:cs typeface="Catamaran"/>
                <a:sym typeface="Catamaran"/>
              </a:defRPr>
            </a:lvl9pPr>
          </a:lstStyle>
          <a:p>
            <a:endParaRPr/>
          </a:p>
        </p:txBody>
      </p:sp>
      <p:sp>
        <p:nvSpPr>
          <p:cNvPr id="7" name="Google Shape;7;p1"/>
          <p:cNvSpPr txBox="1">
            <a:spLocks noGrp="1"/>
          </p:cNvSpPr>
          <p:nvPr>
            <p:ph type="body" idx="1"/>
          </p:nvPr>
        </p:nvSpPr>
        <p:spPr>
          <a:xfrm>
            <a:off x="779100" y="1503550"/>
            <a:ext cx="6010500" cy="2884200"/>
          </a:xfrm>
          <a:prstGeom prst="rect">
            <a:avLst/>
          </a:prstGeom>
          <a:noFill/>
          <a:ln>
            <a:noFill/>
          </a:ln>
        </p:spPr>
        <p:txBody>
          <a:bodyPr spcFirstLastPara="1" wrap="square" lIns="0" tIns="0" rIns="0" bIns="0" anchor="t" anchorCtr="0">
            <a:noAutofit/>
          </a:bodyPr>
          <a:lstStyle>
            <a:lvl1pPr marL="457200" lvl="0" indent="-330200" rtl="0">
              <a:lnSpc>
                <a:spcPct val="115000"/>
              </a:lnSpc>
              <a:spcBef>
                <a:spcPts val="0"/>
              </a:spcBef>
              <a:spcAft>
                <a:spcPts val="0"/>
              </a:spcAft>
              <a:buClr>
                <a:schemeClr val="accent5"/>
              </a:buClr>
              <a:buSzPts val="1600"/>
              <a:buFont typeface="Catamaran Thin"/>
              <a:buChar char="⬢"/>
              <a:defRPr sz="2400">
                <a:solidFill>
                  <a:schemeClr val="dk1"/>
                </a:solidFill>
                <a:latin typeface="Catamaran Thin"/>
                <a:ea typeface="Catamaran Thin"/>
                <a:cs typeface="Catamaran Thin"/>
                <a:sym typeface="Catamaran Thin"/>
              </a:defRPr>
            </a:lvl1pPr>
            <a:lvl2pPr marL="914400" lvl="1" indent="-330200" rtl="0">
              <a:lnSpc>
                <a:spcPct val="115000"/>
              </a:lnSpc>
              <a:spcBef>
                <a:spcPts val="800"/>
              </a:spcBef>
              <a:spcAft>
                <a:spcPts val="0"/>
              </a:spcAft>
              <a:buClr>
                <a:schemeClr val="accent5"/>
              </a:buClr>
              <a:buSzPts val="1600"/>
              <a:buFont typeface="Catamaran Thin"/>
              <a:buChar char="⬡"/>
              <a:defRPr sz="2400">
                <a:solidFill>
                  <a:schemeClr val="dk1"/>
                </a:solidFill>
                <a:latin typeface="Catamaran Thin"/>
                <a:ea typeface="Catamaran Thin"/>
                <a:cs typeface="Catamaran Thin"/>
                <a:sym typeface="Catamaran Thin"/>
              </a:defRPr>
            </a:lvl2pPr>
            <a:lvl3pPr marL="1371600" lvl="2" indent="-330200" rtl="0">
              <a:lnSpc>
                <a:spcPct val="115000"/>
              </a:lnSpc>
              <a:spcBef>
                <a:spcPts val="800"/>
              </a:spcBef>
              <a:spcAft>
                <a:spcPts val="0"/>
              </a:spcAft>
              <a:buClr>
                <a:schemeClr val="dk2"/>
              </a:buClr>
              <a:buSzPts val="1600"/>
              <a:buFont typeface="Catamaran Thin"/>
              <a:buChar char="⬡"/>
              <a:defRPr sz="2400">
                <a:solidFill>
                  <a:schemeClr val="dk1"/>
                </a:solidFill>
                <a:latin typeface="Catamaran Thin"/>
                <a:ea typeface="Catamaran Thin"/>
                <a:cs typeface="Catamaran Thin"/>
                <a:sym typeface="Catamaran Thin"/>
              </a:defRPr>
            </a:lvl3pPr>
            <a:lvl4pPr marL="1828800" lvl="3" indent="-381000" rtl="0">
              <a:lnSpc>
                <a:spcPct val="115000"/>
              </a:lnSpc>
              <a:spcBef>
                <a:spcPts val="800"/>
              </a:spcBef>
              <a:spcAft>
                <a:spcPts val="0"/>
              </a:spcAft>
              <a:buClr>
                <a:schemeClr val="dk1"/>
              </a:buClr>
              <a:buSzPts val="2400"/>
              <a:buFont typeface="Catamaran Thin"/>
              <a:buChar char="●"/>
              <a:defRPr sz="2400">
                <a:solidFill>
                  <a:schemeClr val="dk1"/>
                </a:solidFill>
                <a:latin typeface="Catamaran Thin"/>
                <a:ea typeface="Catamaran Thin"/>
                <a:cs typeface="Catamaran Thin"/>
                <a:sym typeface="Catamaran Thin"/>
              </a:defRPr>
            </a:lvl4pPr>
            <a:lvl5pPr marL="2286000" lvl="4" indent="-381000" rtl="0">
              <a:lnSpc>
                <a:spcPct val="115000"/>
              </a:lnSpc>
              <a:spcBef>
                <a:spcPts val="800"/>
              </a:spcBef>
              <a:spcAft>
                <a:spcPts val="0"/>
              </a:spcAft>
              <a:buClr>
                <a:schemeClr val="dk1"/>
              </a:buClr>
              <a:buSzPts val="2400"/>
              <a:buFont typeface="Catamaran Thin"/>
              <a:buChar char="○"/>
              <a:defRPr sz="2400">
                <a:solidFill>
                  <a:schemeClr val="dk1"/>
                </a:solidFill>
                <a:latin typeface="Catamaran Thin"/>
                <a:ea typeface="Catamaran Thin"/>
                <a:cs typeface="Catamaran Thin"/>
                <a:sym typeface="Catamaran Thin"/>
              </a:defRPr>
            </a:lvl5pPr>
            <a:lvl6pPr marL="2743200" lvl="5" indent="-381000" rtl="0">
              <a:lnSpc>
                <a:spcPct val="115000"/>
              </a:lnSpc>
              <a:spcBef>
                <a:spcPts val="800"/>
              </a:spcBef>
              <a:spcAft>
                <a:spcPts val="0"/>
              </a:spcAft>
              <a:buClr>
                <a:schemeClr val="dk1"/>
              </a:buClr>
              <a:buSzPts val="2400"/>
              <a:buFont typeface="Catamaran Thin"/>
              <a:buChar char="■"/>
              <a:defRPr sz="2400">
                <a:solidFill>
                  <a:schemeClr val="dk1"/>
                </a:solidFill>
                <a:latin typeface="Catamaran Thin"/>
                <a:ea typeface="Catamaran Thin"/>
                <a:cs typeface="Catamaran Thin"/>
                <a:sym typeface="Catamaran Thin"/>
              </a:defRPr>
            </a:lvl6pPr>
            <a:lvl7pPr marL="3200400" lvl="6" indent="-381000" rtl="0">
              <a:lnSpc>
                <a:spcPct val="115000"/>
              </a:lnSpc>
              <a:spcBef>
                <a:spcPts val="800"/>
              </a:spcBef>
              <a:spcAft>
                <a:spcPts val="0"/>
              </a:spcAft>
              <a:buClr>
                <a:schemeClr val="dk1"/>
              </a:buClr>
              <a:buSzPts val="2400"/>
              <a:buFont typeface="Catamaran Thin"/>
              <a:buChar char="●"/>
              <a:defRPr sz="2400">
                <a:solidFill>
                  <a:schemeClr val="dk1"/>
                </a:solidFill>
                <a:latin typeface="Catamaran Thin"/>
                <a:ea typeface="Catamaran Thin"/>
                <a:cs typeface="Catamaran Thin"/>
                <a:sym typeface="Catamaran Thin"/>
              </a:defRPr>
            </a:lvl7pPr>
            <a:lvl8pPr marL="3657600" lvl="7" indent="-381000" rtl="0">
              <a:lnSpc>
                <a:spcPct val="115000"/>
              </a:lnSpc>
              <a:spcBef>
                <a:spcPts val="800"/>
              </a:spcBef>
              <a:spcAft>
                <a:spcPts val="0"/>
              </a:spcAft>
              <a:buClr>
                <a:schemeClr val="dk1"/>
              </a:buClr>
              <a:buSzPts val="2400"/>
              <a:buFont typeface="Catamaran Thin"/>
              <a:buChar char="○"/>
              <a:defRPr sz="2400">
                <a:solidFill>
                  <a:schemeClr val="dk1"/>
                </a:solidFill>
                <a:latin typeface="Catamaran Thin"/>
                <a:ea typeface="Catamaran Thin"/>
                <a:cs typeface="Catamaran Thin"/>
                <a:sym typeface="Catamaran Thin"/>
              </a:defRPr>
            </a:lvl8pPr>
            <a:lvl9pPr marL="4114800" lvl="8" indent="-381000" rtl="0">
              <a:lnSpc>
                <a:spcPct val="115000"/>
              </a:lnSpc>
              <a:spcBef>
                <a:spcPts val="800"/>
              </a:spcBef>
              <a:spcAft>
                <a:spcPts val="800"/>
              </a:spcAft>
              <a:buClr>
                <a:schemeClr val="dk1"/>
              </a:buClr>
              <a:buSzPts val="2400"/>
              <a:buFont typeface="Catamaran Thin"/>
              <a:buChar char="■"/>
              <a:defRPr sz="2400">
                <a:solidFill>
                  <a:schemeClr val="dk1"/>
                </a:solidFill>
                <a:latin typeface="Catamaran Thin"/>
                <a:ea typeface="Catamaran Thin"/>
                <a:cs typeface="Catamaran Thin"/>
                <a:sym typeface="Catamaran Thin"/>
              </a:defRPr>
            </a:lvl9pPr>
          </a:lstStyle>
          <a:p>
            <a:endParaRPr/>
          </a:p>
        </p:txBody>
      </p:sp>
      <p:sp>
        <p:nvSpPr>
          <p:cNvPr id="8" name="Google Shape;8;p1"/>
          <p:cNvSpPr txBox="1">
            <a:spLocks noGrp="1"/>
          </p:cNvSpPr>
          <p:nvPr>
            <p:ph type="sldNum" idx="12"/>
          </p:nvPr>
        </p:nvSpPr>
        <p:spPr>
          <a:xfrm>
            <a:off x="8480584" y="4749851"/>
            <a:ext cx="548700" cy="393600"/>
          </a:xfrm>
          <a:prstGeom prst="rect">
            <a:avLst/>
          </a:prstGeom>
          <a:noFill/>
          <a:ln>
            <a:noFill/>
          </a:ln>
        </p:spPr>
        <p:txBody>
          <a:bodyPr spcFirstLastPara="1" wrap="square" lIns="0" tIns="0" rIns="0" bIns="0" anchor="ctr" anchorCtr="0">
            <a:noAutofit/>
          </a:bodyPr>
          <a:lstStyle>
            <a:lvl1pPr lvl="0" algn="r" rtl="0">
              <a:buNone/>
              <a:defRPr sz="1300">
                <a:solidFill>
                  <a:schemeClr val="accent1"/>
                </a:solidFill>
                <a:latin typeface="Catamaran"/>
                <a:ea typeface="Catamaran"/>
                <a:cs typeface="Catamaran"/>
                <a:sym typeface="Catamaran"/>
              </a:defRPr>
            </a:lvl1pPr>
            <a:lvl2pPr lvl="1" algn="r" rtl="0">
              <a:buNone/>
              <a:defRPr sz="1300">
                <a:solidFill>
                  <a:schemeClr val="accent1"/>
                </a:solidFill>
                <a:latin typeface="Catamaran"/>
                <a:ea typeface="Catamaran"/>
                <a:cs typeface="Catamaran"/>
                <a:sym typeface="Catamaran"/>
              </a:defRPr>
            </a:lvl2pPr>
            <a:lvl3pPr lvl="2" algn="r" rtl="0">
              <a:buNone/>
              <a:defRPr sz="1300">
                <a:solidFill>
                  <a:schemeClr val="accent1"/>
                </a:solidFill>
                <a:latin typeface="Catamaran"/>
                <a:ea typeface="Catamaran"/>
                <a:cs typeface="Catamaran"/>
                <a:sym typeface="Catamaran"/>
              </a:defRPr>
            </a:lvl3pPr>
            <a:lvl4pPr lvl="3" algn="r" rtl="0">
              <a:buNone/>
              <a:defRPr sz="1300">
                <a:solidFill>
                  <a:schemeClr val="accent1"/>
                </a:solidFill>
                <a:latin typeface="Catamaran"/>
                <a:ea typeface="Catamaran"/>
                <a:cs typeface="Catamaran"/>
                <a:sym typeface="Catamaran"/>
              </a:defRPr>
            </a:lvl4pPr>
            <a:lvl5pPr lvl="4" algn="r" rtl="0">
              <a:buNone/>
              <a:defRPr sz="1300">
                <a:solidFill>
                  <a:schemeClr val="accent1"/>
                </a:solidFill>
                <a:latin typeface="Catamaran"/>
                <a:ea typeface="Catamaran"/>
                <a:cs typeface="Catamaran"/>
                <a:sym typeface="Catamaran"/>
              </a:defRPr>
            </a:lvl5pPr>
            <a:lvl6pPr lvl="5" algn="r" rtl="0">
              <a:buNone/>
              <a:defRPr sz="1300">
                <a:solidFill>
                  <a:schemeClr val="accent1"/>
                </a:solidFill>
                <a:latin typeface="Catamaran"/>
                <a:ea typeface="Catamaran"/>
                <a:cs typeface="Catamaran"/>
                <a:sym typeface="Catamaran"/>
              </a:defRPr>
            </a:lvl6pPr>
            <a:lvl7pPr lvl="6" algn="r" rtl="0">
              <a:buNone/>
              <a:defRPr sz="1300">
                <a:solidFill>
                  <a:schemeClr val="accent1"/>
                </a:solidFill>
                <a:latin typeface="Catamaran"/>
                <a:ea typeface="Catamaran"/>
                <a:cs typeface="Catamaran"/>
                <a:sym typeface="Catamaran"/>
              </a:defRPr>
            </a:lvl7pPr>
            <a:lvl8pPr lvl="7" algn="r" rtl="0">
              <a:buNone/>
              <a:defRPr sz="1300">
                <a:solidFill>
                  <a:schemeClr val="accent1"/>
                </a:solidFill>
                <a:latin typeface="Catamaran"/>
                <a:ea typeface="Catamaran"/>
                <a:cs typeface="Catamaran"/>
                <a:sym typeface="Catamaran"/>
              </a:defRPr>
            </a:lvl8pPr>
            <a:lvl9pPr lvl="8" algn="r" rtl="0">
              <a:buNone/>
              <a:defRPr sz="1300">
                <a:solidFill>
                  <a:schemeClr val="accent1"/>
                </a:solidFill>
                <a:latin typeface="Catamaran"/>
                <a:ea typeface="Catamaran"/>
                <a:cs typeface="Catamaran"/>
                <a:sym typeface="Catamaran"/>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4" r:id="rId6"/>
    <p:sldLayoutId id="2147483656" r:id="rId7"/>
    <p:sldLayoutId id="2147483657" r:id="rId8"/>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tif"/><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microsoft.com/office/2007/relationships/hdphoto" Target="../media/hdphoto1.wdp"/></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46.xml"/><Relationship Id="rId1" Type="http://schemas.openxmlformats.org/officeDocument/2006/relationships/slideLayout" Target="../slideLayouts/slideLayout7.xml"/><Relationship Id="rId4" Type="http://schemas.openxmlformats.org/officeDocument/2006/relationships/image" Target="../media/image16.jpeg"/></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3" Type="http://schemas.openxmlformats.org/officeDocument/2006/relationships/hyperlink" Target="https://doi.org/10.1097/AJP.0000000000000272" TargetMode="External"/><Relationship Id="rId2" Type="http://schemas.openxmlformats.org/officeDocument/2006/relationships/notesSlide" Target="../notesSlides/notesSlide48.xml"/><Relationship Id="rId1" Type="http://schemas.openxmlformats.org/officeDocument/2006/relationships/slideLayout" Target="../slideLayouts/slideLayout4.xml"/><Relationship Id="rId6" Type="http://schemas.openxmlformats.org/officeDocument/2006/relationships/hyperlink" Target="https://doi.org/10.1016/j.vaccine.2018.11.034" TargetMode="External"/><Relationship Id="rId5" Type="http://schemas.openxmlformats.org/officeDocument/2006/relationships/hyperlink" Target="https://doi.org/10.1177/0009922811398959" TargetMode="External"/><Relationship Id="rId4" Type="http://schemas.openxmlformats.org/officeDocument/2006/relationships/hyperlink" Target="http://ppl.childpain.org/issues/v15n2_2013/v15n2_mcmurtry.pdf" TargetMode="External"/></Relationships>
</file>

<file path=ppt/slides/_rels/slide49.xml.rels><?xml version="1.0" encoding="UTF-8" standalone="yes"?>
<Relationships xmlns="http://schemas.openxmlformats.org/package/2006/relationships"><Relationship Id="rId3" Type="http://schemas.openxmlformats.org/officeDocument/2006/relationships/hyperlink" Target="https://doi.org/10.1007/s10578-004-3619-x" TargetMode="External"/><Relationship Id="rId7" Type="http://schemas.openxmlformats.org/officeDocument/2006/relationships/hyperlink" Target="https://doi.org/10.1016/j.rpsmen.2016.09.003" TargetMode="External"/><Relationship Id="rId2" Type="http://schemas.openxmlformats.org/officeDocument/2006/relationships/notesSlide" Target="../notesSlides/notesSlide49.xml"/><Relationship Id="rId1" Type="http://schemas.openxmlformats.org/officeDocument/2006/relationships/slideLayout" Target="../slideLayouts/slideLayout4.xml"/><Relationship Id="rId6" Type="http://schemas.openxmlformats.org/officeDocument/2006/relationships/hyperlink" Target="https://doi.org/10.1007/s40489-020-00199-7" TargetMode="External"/><Relationship Id="rId5" Type="http://schemas.openxmlformats.org/officeDocument/2006/relationships/hyperlink" Target="https://doi.org/10.1111/pan.12732" TargetMode="External"/><Relationship Id="rId4" Type="http://schemas.openxmlformats.org/officeDocument/2006/relationships/hyperlink" Target="https://doi.org/10.1007/s10803-006-0123-0"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3" Type="http://schemas.openxmlformats.org/officeDocument/2006/relationships/hyperlink" Target="https://doi.org/10.1177/1362361314527839" TargetMode="External"/><Relationship Id="rId2" Type="http://schemas.openxmlformats.org/officeDocument/2006/relationships/notesSlide" Target="../notesSlides/notesSlide50.xml"/><Relationship Id="rId1" Type="http://schemas.openxmlformats.org/officeDocument/2006/relationships/slideLayout" Target="../slideLayouts/slideLayout4.xml"/><Relationship Id="rId6" Type="http://schemas.openxmlformats.org/officeDocument/2006/relationships/hyperlink" Target="https://doi.org/10.1191/1478088706qp063oa" TargetMode="External"/><Relationship Id="rId5" Type="http://schemas.openxmlformats.org/officeDocument/2006/relationships/hyperlink" Target="https://doi.org/10.1111/jar.12002" TargetMode="External"/><Relationship Id="rId4" Type="http://schemas.openxmlformats.org/officeDocument/2006/relationships/hyperlink" Target="https://doi.org/10.1901/jaba.2006.30-05" TargetMode="External"/></Relationships>
</file>

<file path=ppt/slides/_rels/slide51.xml.rels><?xml version="1.0" encoding="UTF-8" standalone="yes"?>
<Relationships xmlns="http://schemas.openxmlformats.org/package/2006/relationships"><Relationship Id="rId3" Type="http://schemas.openxmlformats.org/officeDocument/2006/relationships/hyperlink" Target="https://doi.org/10.7748/phc2011.12.21.10.26.c8850" TargetMode="External"/><Relationship Id="rId2" Type="http://schemas.openxmlformats.org/officeDocument/2006/relationships/notesSlide" Target="../notesSlides/notesSlide51.xml"/><Relationship Id="rId1" Type="http://schemas.openxmlformats.org/officeDocument/2006/relationships/slideLayout" Target="../slideLayouts/slideLayout4.xml"/><Relationship Id="rId5" Type="http://schemas.openxmlformats.org/officeDocument/2006/relationships/hyperlink" Target="https://doi.org/10.1007/s10803-020-04582-5" TargetMode="External"/><Relationship Id="rId4" Type="http://schemas.openxmlformats.org/officeDocument/2006/relationships/hyperlink" Target="https://psycnet.apa.org/doi/10.1016/j.rasd.2009.10.015" TargetMode="External"/></Relationships>
</file>

<file path=ppt/slides/_rels/slide52.xml.rels><?xml version="1.0" encoding="UTF-8" standalone="yes"?>
<Relationships xmlns="http://schemas.openxmlformats.org/package/2006/relationships"><Relationship Id="rId3" Type="http://schemas.openxmlformats.org/officeDocument/2006/relationships/hyperlink" Target="http://www.slidescarnival.com/?utm_source=template" TargetMode="External"/><Relationship Id="rId2" Type="http://schemas.openxmlformats.org/officeDocument/2006/relationships/notesSlide" Target="../notesSlides/notesSlide52.xml"/><Relationship Id="rId1" Type="http://schemas.openxmlformats.org/officeDocument/2006/relationships/slideLayout" Target="../slideLayouts/slideLayout4.xml"/><Relationship Id="rId5" Type="http://schemas.openxmlformats.org/officeDocument/2006/relationships/hyperlink" Target="https://www.chronogram.com/hudsonvalley/the-spectrum-of-care-autism-friendly-services-at-columbia-memorial-health/Content?oid=9823984" TargetMode="External"/><Relationship Id="rId4" Type="http://schemas.openxmlformats.org/officeDocument/2006/relationships/hyperlink" Target="https://sahealth.com/about/newsroom/methodist-childrens-hospital-establishes-regions-first-sensory-friendly-er" TargetMode="External"/></Relationships>
</file>

<file path=ppt/slides/_rels/slide5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3.xml"/><Relationship Id="rId1" Type="http://schemas.openxmlformats.org/officeDocument/2006/relationships/slideLayout" Target="../slideLayouts/slideLayout8.xml"/><Relationship Id="rId4" Type="http://schemas.microsoft.com/office/2007/relationships/hdphoto" Target="../media/hdphoto1.wdp"/></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8.sv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sp>
        <p:nvSpPr>
          <p:cNvPr id="199" name="Google Shape;199;p12"/>
          <p:cNvSpPr txBox="1">
            <a:spLocks noGrp="1"/>
          </p:cNvSpPr>
          <p:nvPr>
            <p:ph type="ctrTitle"/>
          </p:nvPr>
        </p:nvSpPr>
        <p:spPr>
          <a:xfrm>
            <a:off x="294470" y="233879"/>
            <a:ext cx="5968678" cy="2967135"/>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sz="4000" dirty="0"/>
              <a:t>Let’s Listen: </a:t>
            </a:r>
            <a:br>
              <a:rPr lang="en" sz="4000" dirty="0"/>
            </a:br>
            <a:r>
              <a:rPr lang="en" sz="4000" dirty="0"/>
              <a:t>What do Caregivers Have to say About Reducing Their Autistic Child’s Needle Fear and Pain?</a:t>
            </a:r>
            <a:endParaRPr sz="4000" dirty="0"/>
          </a:p>
        </p:txBody>
      </p:sp>
      <p:pic>
        <p:nvPicPr>
          <p:cNvPr id="6" name="Picture 5" descr="University of Guelph written in all capitals with University font.">
            <a:extLst>
              <a:ext uri="{FF2B5EF4-FFF2-40B4-BE49-F238E27FC236}">
                <a16:creationId xmlns:a16="http://schemas.microsoft.com/office/drawing/2014/main" id="{07217173-1817-8F42-A6CE-4D33E26AE2B9}"/>
              </a:ext>
            </a:extLst>
          </p:cNvPr>
          <p:cNvPicPr>
            <a:picLocks noChangeAspect="1"/>
          </p:cNvPicPr>
          <p:nvPr/>
        </p:nvPicPr>
        <p:blipFill>
          <a:blip r:embed="rId3"/>
          <a:stretch>
            <a:fillRect/>
          </a:stretch>
        </p:blipFill>
        <p:spPr>
          <a:xfrm>
            <a:off x="2778321" y="3767768"/>
            <a:ext cx="2550643" cy="1870032"/>
          </a:xfrm>
          <a:prstGeom prst="rect">
            <a:avLst/>
          </a:prstGeom>
        </p:spPr>
      </p:pic>
      <p:pic>
        <p:nvPicPr>
          <p:cNvPr id="12" name="Picture 11" descr="Image that reads Autism Scholars Award 2021. ">
            <a:extLst>
              <a:ext uri="{FF2B5EF4-FFF2-40B4-BE49-F238E27FC236}">
                <a16:creationId xmlns:a16="http://schemas.microsoft.com/office/drawing/2014/main" id="{3DD3E31A-B6B0-504F-BE6A-ED8AE54237BB}"/>
              </a:ext>
            </a:extLst>
          </p:cNvPr>
          <p:cNvPicPr>
            <a:picLocks noChangeAspect="1"/>
          </p:cNvPicPr>
          <p:nvPr/>
        </p:nvPicPr>
        <p:blipFill>
          <a:blip r:embed="rId4"/>
          <a:stretch>
            <a:fillRect/>
          </a:stretch>
        </p:blipFill>
        <p:spPr>
          <a:xfrm>
            <a:off x="-2" y="4909622"/>
            <a:ext cx="2444620" cy="241897"/>
          </a:xfrm>
          <a:prstGeom prst="rect">
            <a:avLst/>
          </a:prstGeom>
        </p:spPr>
      </p:pic>
      <p:pic>
        <p:nvPicPr>
          <p:cNvPr id="5" name="Picture 4" descr="Image that reads Ontario's Universities Partnering for a better future. There are colourful circles forming an ambiguous shape to the left of these words.">
            <a:extLst>
              <a:ext uri="{FF2B5EF4-FFF2-40B4-BE49-F238E27FC236}">
                <a16:creationId xmlns:a16="http://schemas.microsoft.com/office/drawing/2014/main" id="{AE95C9AE-A1A0-9044-ABB7-9375AC2CD394}"/>
              </a:ext>
            </a:extLst>
          </p:cNvPr>
          <p:cNvPicPr>
            <a:picLocks noChangeAspect="1"/>
          </p:cNvPicPr>
          <p:nvPr/>
        </p:nvPicPr>
        <p:blipFill>
          <a:blip r:embed="rId5"/>
          <a:stretch>
            <a:fillRect/>
          </a:stretch>
        </p:blipFill>
        <p:spPr>
          <a:xfrm>
            <a:off x="0" y="4329629"/>
            <a:ext cx="2444615" cy="579992"/>
          </a:xfrm>
          <a:prstGeom prst="rect">
            <a:avLst/>
          </a:prstGeom>
        </p:spPr>
      </p:pic>
      <p:pic>
        <p:nvPicPr>
          <p:cNvPr id="7" name="Picture 6" descr="Graphical user interface&#10;&#10;Description automatically generated with medium confidence">
            <a:extLst>
              <a:ext uri="{FF2B5EF4-FFF2-40B4-BE49-F238E27FC236}">
                <a16:creationId xmlns:a16="http://schemas.microsoft.com/office/drawing/2014/main" id="{BBD21071-27EC-354C-BB5A-923DC428364D}"/>
              </a:ext>
            </a:extLst>
          </p:cNvPr>
          <p:cNvPicPr>
            <a:picLocks noChangeAspect="1"/>
          </p:cNvPicPr>
          <p:nvPr/>
        </p:nvPicPr>
        <p:blipFill>
          <a:blip r:embed="rId6"/>
          <a:stretch>
            <a:fillRect/>
          </a:stretch>
        </p:blipFill>
        <p:spPr>
          <a:xfrm>
            <a:off x="5662670" y="4427248"/>
            <a:ext cx="3481330" cy="724271"/>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38"/>
        <p:cNvGrpSpPr/>
        <p:nvPr/>
      </p:nvGrpSpPr>
      <p:grpSpPr>
        <a:xfrm>
          <a:off x="0" y="0"/>
          <a:ext cx="0" cy="0"/>
          <a:chOff x="0" y="0"/>
          <a:chExt cx="0" cy="0"/>
        </a:xfrm>
      </p:grpSpPr>
      <p:sp>
        <p:nvSpPr>
          <p:cNvPr id="239" name="Google Shape;239;p17"/>
          <p:cNvSpPr txBox="1">
            <a:spLocks noGrp="1"/>
          </p:cNvSpPr>
          <p:nvPr>
            <p:ph type="title"/>
          </p:nvPr>
        </p:nvSpPr>
        <p:spPr>
          <a:xfrm>
            <a:off x="779100" y="836000"/>
            <a:ext cx="6010500" cy="3963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CA" dirty="0"/>
              <a:t>Procedure</a:t>
            </a:r>
            <a:endParaRPr dirty="0"/>
          </a:p>
        </p:txBody>
      </p:sp>
      <p:sp>
        <p:nvSpPr>
          <p:cNvPr id="240" name="Google Shape;240;p17"/>
          <p:cNvSpPr txBox="1">
            <a:spLocks noGrp="1"/>
          </p:cNvSpPr>
          <p:nvPr>
            <p:ph type="body" idx="1"/>
          </p:nvPr>
        </p:nvSpPr>
        <p:spPr>
          <a:xfrm>
            <a:off x="1864875" y="1455051"/>
            <a:ext cx="6890059" cy="3491600"/>
          </a:xfrm>
          <a:prstGeom prst="rect">
            <a:avLst/>
          </a:prstGeom>
        </p:spPr>
        <p:txBody>
          <a:bodyPr spcFirstLastPara="1" wrap="square" lIns="0" tIns="0" rIns="0" bIns="0" anchor="t" anchorCtr="0">
            <a:noAutofit/>
          </a:bodyPr>
          <a:lstStyle/>
          <a:p>
            <a:pPr marL="127000" lvl="0" indent="0" algn="l" rtl="0">
              <a:spcBef>
                <a:spcPts val="0"/>
              </a:spcBef>
              <a:spcAft>
                <a:spcPts val="0"/>
              </a:spcAft>
              <a:buSzPts val="1600"/>
              <a:buNone/>
            </a:pPr>
            <a:endParaRPr lang="en-CA" dirty="0"/>
          </a:p>
          <a:p>
            <a:pPr marL="584200" lvl="0" indent="-457200" algn="l" rtl="0">
              <a:spcBef>
                <a:spcPts val="0"/>
              </a:spcBef>
              <a:spcAft>
                <a:spcPts val="0"/>
              </a:spcAft>
              <a:buSzPts val="1600"/>
              <a:buFont typeface="+mj-lt"/>
              <a:buAutoNum type="arabicPeriod"/>
            </a:pPr>
            <a:endParaRPr lang="en-CA" dirty="0"/>
          </a:p>
          <a:p>
            <a:pPr marL="584200" lvl="0" indent="-457200" algn="l" rtl="0">
              <a:spcBef>
                <a:spcPts val="0"/>
              </a:spcBef>
              <a:spcAft>
                <a:spcPts val="0"/>
              </a:spcAft>
              <a:buSzPts val="1600"/>
              <a:buFont typeface="+mj-lt"/>
              <a:buAutoNum type="arabicPeriod"/>
            </a:pPr>
            <a:endParaRPr lang="en-CA" dirty="0"/>
          </a:p>
          <a:p>
            <a:pPr marL="584200" lvl="0" indent="-457200" algn="l" rtl="0">
              <a:spcBef>
                <a:spcPts val="0"/>
              </a:spcBef>
              <a:spcAft>
                <a:spcPts val="0"/>
              </a:spcAft>
              <a:buSzPts val="1600"/>
              <a:buFont typeface="+mj-lt"/>
              <a:buAutoNum type="arabicPeriod"/>
            </a:pPr>
            <a:endParaRPr dirty="0"/>
          </a:p>
        </p:txBody>
      </p:sp>
      <p:sp>
        <p:nvSpPr>
          <p:cNvPr id="241" name="Google Shape;241;p17"/>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10</a:t>
            </a:fld>
            <a:endParaRPr/>
          </a:p>
        </p:txBody>
      </p:sp>
      <p:grpSp>
        <p:nvGrpSpPr>
          <p:cNvPr id="17" name="Google Shape;1003;p47">
            <a:extLst>
              <a:ext uri="{FF2B5EF4-FFF2-40B4-BE49-F238E27FC236}">
                <a16:creationId xmlns:a16="http://schemas.microsoft.com/office/drawing/2014/main" id="{4AB896AA-E25E-DA40-8ADF-0A4021DB3807}"/>
              </a:ext>
              <a:ext uri="{C183D7F6-B498-43B3-948B-1728B52AA6E4}">
                <adec:decorative xmlns:adec="http://schemas.microsoft.com/office/drawing/2017/decorative" val="1"/>
              </a:ext>
            </a:extLst>
          </p:cNvPr>
          <p:cNvGrpSpPr/>
          <p:nvPr/>
        </p:nvGrpSpPr>
        <p:grpSpPr>
          <a:xfrm>
            <a:off x="497476" y="1754342"/>
            <a:ext cx="2535826" cy="2575695"/>
            <a:chOff x="2583325" y="2972875"/>
            <a:chExt cx="462850" cy="445750"/>
          </a:xfrm>
        </p:grpSpPr>
        <p:sp>
          <p:nvSpPr>
            <p:cNvPr id="18" name="Google Shape;1004;p47">
              <a:extLst>
                <a:ext uri="{FF2B5EF4-FFF2-40B4-BE49-F238E27FC236}">
                  <a16:creationId xmlns:a16="http://schemas.microsoft.com/office/drawing/2014/main" id="{8206D1DA-E531-FB4F-A4CC-F0DD1082299D}"/>
                </a:ext>
              </a:extLst>
            </p:cNvPr>
            <p:cNvSpPr/>
            <p:nvPr/>
          </p:nvSpPr>
          <p:spPr>
            <a:xfrm>
              <a:off x="2701775" y="3323350"/>
              <a:ext cx="225950" cy="95275"/>
            </a:xfrm>
            <a:custGeom>
              <a:avLst/>
              <a:gdLst/>
              <a:ahLst/>
              <a:cxnLst/>
              <a:rect l="l" t="t" r="r" b="b"/>
              <a:pathLst>
                <a:path w="9038" h="3811" extrusionOk="0">
                  <a:moveTo>
                    <a:pt x="2956" y="1"/>
                  </a:moveTo>
                  <a:lnTo>
                    <a:pt x="2956" y="2956"/>
                  </a:lnTo>
                  <a:lnTo>
                    <a:pt x="685" y="2956"/>
                  </a:lnTo>
                  <a:lnTo>
                    <a:pt x="514" y="3005"/>
                  </a:lnTo>
                  <a:lnTo>
                    <a:pt x="367" y="3103"/>
                  </a:lnTo>
                  <a:lnTo>
                    <a:pt x="245" y="3200"/>
                  </a:lnTo>
                  <a:lnTo>
                    <a:pt x="147" y="3322"/>
                  </a:lnTo>
                  <a:lnTo>
                    <a:pt x="50" y="3469"/>
                  </a:lnTo>
                  <a:lnTo>
                    <a:pt x="1" y="3640"/>
                  </a:lnTo>
                  <a:lnTo>
                    <a:pt x="1" y="3811"/>
                  </a:lnTo>
                  <a:lnTo>
                    <a:pt x="9037" y="3811"/>
                  </a:lnTo>
                  <a:lnTo>
                    <a:pt x="9037" y="3640"/>
                  </a:lnTo>
                  <a:lnTo>
                    <a:pt x="8988" y="3469"/>
                  </a:lnTo>
                  <a:lnTo>
                    <a:pt x="8891" y="3322"/>
                  </a:lnTo>
                  <a:lnTo>
                    <a:pt x="8793" y="3200"/>
                  </a:lnTo>
                  <a:lnTo>
                    <a:pt x="8671" y="3103"/>
                  </a:lnTo>
                  <a:lnTo>
                    <a:pt x="8524" y="3005"/>
                  </a:lnTo>
                  <a:lnTo>
                    <a:pt x="8353" y="2956"/>
                  </a:lnTo>
                  <a:lnTo>
                    <a:pt x="6082" y="2956"/>
                  </a:lnTo>
                  <a:lnTo>
                    <a:pt x="6082"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19" name="Google Shape;1005;p47">
              <a:extLst>
                <a:ext uri="{FF2B5EF4-FFF2-40B4-BE49-F238E27FC236}">
                  <a16:creationId xmlns:a16="http://schemas.microsoft.com/office/drawing/2014/main" id="{3E443E9D-CB76-ED48-B870-4EACBBF6CFFD}"/>
                </a:ext>
              </a:extLst>
            </p:cNvPr>
            <p:cNvSpPr/>
            <p:nvPr/>
          </p:nvSpPr>
          <p:spPr>
            <a:xfrm>
              <a:off x="2583325" y="2972875"/>
              <a:ext cx="462850" cy="337075"/>
            </a:xfrm>
            <a:custGeom>
              <a:avLst/>
              <a:gdLst/>
              <a:ahLst/>
              <a:cxnLst/>
              <a:rect l="l" t="t" r="r" b="b"/>
              <a:pathLst>
                <a:path w="18514" h="13483" extrusionOk="0">
                  <a:moveTo>
                    <a:pt x="17048" y="1466"/>
                  </a:moveTo>
                  <a:lnTo>
                    <a:pt x="17048" y="12017"/>
                  </a:lnTo>
                  <a:lnTo>
                    <a:pt x="1466" y="12017"/>
                  </a:lnTo>
                  <a:lnTo>
                    <a:pt x="1466" y="1466"/>
                  </a:lnTo>
                  <a:close/>
                  <a:moveTo>
                    <a:pt x="391" y="1"/>
                  </a:moveTo>
                  <a:lnTo>
                    <a:pt x="318" y="50"/>
                  </a:lnTo>
                  <a:lnTo>
                    <a:pt x="220" y="74"/>
                  </a:lnTo>
                  <a:lnTo>
                    <a:pt x="147" y="148"/>
                  </a:lnTo>
                  <a:lnTo>
                    <a:pt x="98" y="221"/>
                  </a:lnTo>
                  <a:lnTo>
                    <a:pt x="49" y="294"/>
                  </a:lnTo>
                  <a:lnTo>
                    <a:pt x="25" y="392"/>
                  </a:lnTo>
                  <a:lnTo>
                    <a:pt x="1" y="489"/>
                  </a:lnTo>
                  <a:lnTo>
                    <a:pt x="1" y="12994"/>
                  </a:lnTo>
                  <a:lnTo>
                    <a:pt x="25" y="13092"/>
                  </a:lnTo>
                  <a:lnTo>
                    <a:pt x="49" y="13189"/>
                  </a:lnTo>
                  <a:lnTo>
                    <a:pt x="98" y="13263"/>
                  </a:lnTo>
                  <a:lnTo>
                    <a:pt x="147" y="13336"/>
                  </a:lnTo>
                  <a:lnTo>
                    <a:pt x="220" y="13409"/>
                  </a:lnTo>
                  <a:lnTo>
                    <a:pt x="318" y="13434"/>
                  </a:lnTo>
                  <a:lnTo>
                    <a:pt x="391" y="13483"/>
                  </a:lnTo>
                  <a:lnTo>
                    <a:pt x="18123" y="13483"/>
                  </a:lnTo>
                  <a:lnTo>
                    <a:pt x="18196" y="13434"/>
                  </a:lnTo>
                  <a:lnTo>
                    <a:pt x="18293" y="13409"/>
                  </a:lnTo>
                  <a:lnTo>
                    <a:pt x="18367" y="13336"/>
                  </a:lnTo>
                  <a:lnTo>
                    <a:pt x="18416" y="13263"/>
                  </a:lnTo>
                  <a:lnTo>
                    <a:pt x="18464" y="13189"/>
                  </a:lnTo>
                  <a:lnTo>
                    <a:pt x="18489" y="13092"/>
                  </a:lnTo>
                  <a:lnTo>
                    <a:pt x="18513" y="12994"/>
                  </a:lnTo>
                  <a:lnTo>
                    <a:pt x="18513" y="489"/>
                  </a:lnTo>
                  <a:lnTo>
                    <a:pt x="18489" y="392"/>
                  </a:lnTo>
                  <a:lnTo>
                    <a:pt x="18464" y="294"/>
                  </a:lnTo>
                  <a:lnTo>
                    <a:pt x="18416" y="221"/>
                  </a:lnTo>
                  <a:lnTo>
                    <a:pt x="18367" y="148"/>
                  </a:lnTo>
                  <a:lnTo>
                    <a:pt x="18293" y="74"/>
                  </a:lnTo>
                  <a:lnTo>
                    <a:pt x="18196" y="50"/>
                  </a:lnTo>
                  <a:lnTo>
                    <a:pt x="1812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grpSp>
      <p:grpSp>
        <p:nvGrpSpPr>
          <p:cNvPr id="27" name="Google Shape;909;p47">
            <a:extLst>
              <a:ext uri="{FF2B5EF4-FFF2-40B4-BE49-F238E27FC236}">
                <a16:creationId xmlns:a16="http://schemas.microsoft.com/office/drawing/2014/main" id="{FD011F95-FA21-2E4F-A10D-2570207DE17C}"/>
              </a:ext>
              <a:ext uri="{C183D7F6-B498-43B3-948B-1728B52AA6E4}">
                <adec:decorative xmlns:adec="http://schemas.microsoft.com/office/drawing/2017/decorative" val="1"/>
              </a:ext>
            </a:extLst>
          </p:cNvPr>
          <p:cNvGrpSpPr/>
          <p:nvPr/>
        </p:nvGrpSpPr>
        <p:grpSpPr>
          <a:xfrm>
            <a:off x="3449582" y="1638100"/>
            <a:ext cx="2196634" cy="2752850"/>
            <a:chOff x="1246775" y="910975"/>
            <a:chExt cx="439650" cy="523900"/>
          </a:xfrm>
        </p:grpSpPr>
        <p:sp>
          <p:nvSpPr>
            <p:cNvPr id="28" name="Google Shape;910;p47">
              <a:extLst>
                <a:ext uri="{FF2B5EF4-FFF2-40B4-BE49-F238E27FC236}">
                  <a16:creationId xmlns:a16="http://schemas.microsoft.com/office/drawing/2014/main" id="{173A60D3-11AE-2A42-A883-FB10EA450EAD}"/>
                </a:ext>
              </a:extLst>
            </p:cNvPr>
            <p:cNvSpPr/>
            <p:nvPr/>
          </p:nvSpPr>
          <p:spPr>
            <a:xfrm>
              <a:off x="1246775" y="970800"/>
              <a:ext cx="378575" cy="464075"/>
            </a:xfrm>
            <a:custGeom>
              <a:avLst/>
              <a:gdLst/>
              <a:ahLst/>
              <a:cxnLst/>
              <a:rect l="l" t="t" r="r" b="b"/>
              <a:pathLst>
                <a:path w="15143" h="18563" extrusionOk="0">
                  <a:moveTo>
                    <a:pt x="782" y="1"/>
                  </a:moveTo>
                  <a:lnTo>
                    <a:pt x="636" y="25"/>
                  </a:lnTo>
                  <a:lnTo>
                    <a:pt x="489" y="50"/>
                  </a:lnTo>
                  <a:lnTo>
                    <a:pt x="343" y="123"/>
                  </a:lnTo>
                  <a:lnTo>
                    <a:pt x="220" y="221"/>
                  </a:lnTo>
                  <a:lnTo>
                    <a:pt x="123" y="318"/>
                  </a:lnTo>
                  <a:lnTo>
                    <a:pt x="74" y="465"/>
                  </a:lnTo>
                  <a:lnTo>
                    <a:pt x="25" y="587"/>
                  </a:lnTo>
                  <a:lnTo>
                    <a:pt x="1" y="758"/>
                  </a:lnTo>
                  <a:lnTo>
                    <a:pt x="1" y="17756"/>
                  </a:lnTo>
                  <a:lnTo>
                    <a:pt x="25" y="17903"/>
                  </a:lnTo>
                  <a:lnTo>
                    <a:pt x="74" y="18049"/>
                  </a:lnTo>
                  <a:lnTo>
                    <a:pt x="123" y="18196"/>
                  </a:lnTo>
                  <a:lnTo>
                    <a:pt x="220" y="18318"/>
                  </a:lnTo>
                  <a:lnTo>
                    <a:pt x="343" y="18416"/>
                  </a:lnTo>
                  <a:lnTo>
                    <a:pt x="489" y="18489"/>
                  </a:lnTo>
                  <a:lnTo>
                    <a:pt x="636" y="18538"/>
                  </a:lnTo>
                  <a:lnTo>
                    <a:pt x="782" y="18562"/>
                  </a:lnTo>
                  <a:lnTo>
                    <a:pt x="14361" y="18562"/>
                  </a:lnTo>
                  <a:lnTo>
                    <a:pt x="14508" y="18538"/>
                  </a:lnTo>
                  <a:lnTo>
                    <a:pt x="14654" y="18489"/>
                  </a:lnTo>
                  <a:lnTo>
                    <a:pt x="14801" y="18416"/>
                  </a:lnTo>
                  <a:lnTo>
                    <a:pt x="14923" y="18318"/>
                  </a:lnTo>
                  <a:lnTo>
                    <a:pt x="15021" y="18196"/>
                  </a:lnTo>
                  <a:lnTo>
                    <a:pt x="15070" y="18049"/>
                  </a:lnTo>
                  <a:lnTo>
                    <a:pt x="15118" y="17903"/>
                  </a:lnTo>
                  <a:lnTo>
                    <a:pt x="15143" y="17756"/>
                  </a:lnTo>
                  <a:lnTo>
                    <a:pt x="15143" y="16608"/>
                  </a:lnTo>
                  <a:lnTo>
                    <a:pt x="2736" y="16608"/>
                  </a:lnTo>
                  <a:lnTo>
                    <a:pt x="2589" y="16584"/>
                  </a:lnTo>
                  <a:lnTo>
                    <a:pt x="2443" y="16535"/>
                  </a:lnTo>
                  <a:lnTo>
                    <a:pt x="2296" y="16462"/>
                  </a:lnTo>
                  <a:lnTo>
                    <a:pt x="2174" y="16364"/>
                  </a:lnTo>
                  <a:lnTo>
                    <a:pt x="2077" y="16242"/>
                  </a:lnTo>
                  <a:lnTo>
                    <a:pt x="2028" y="16096"/>
                  </a:lnTo>
                  <a:lnTo>
                    <a:pt x="1979" y="15949"/>
                  </a:lnTo>
                  <a:lnTo>
                    <a:pt x="1954" y="15802"/>
                  </a:lnTo>
                  <a:lnTo>
                    <a:pt x="195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29" name="Google Shape;911;p47">
              <a:extLst>
                <a:ext uri="{FF2B5EF4-FFF2-40B4-BE49-F238E27FC236}">
                  <a16:creationId xmlns:a16="http://schemas.microsoft.com/office/drawing/2014/main" id="{759D404F-A521-1E42-A82F-688DE8025DAB}"/>
                </a:ext>
              </a:extLst>
            </p:cNvPr>
            <p:cNvSpPr/>
            <p:nvPr/>
          </p:nvSpPr>
          <p:spPr>
            <a:xfrm>
              <a:off x="1307825" y="910975"/>
              <a:ext cx="378600" cy="464050"/>
            </a:xfrm>
            <a:custGeom>
              <a:avLst/>
              <a:gdLst/>
              <a:ahLst/>
              <a:cxnLst/>
              <a:rect l="l" t="t" r="r" b="b"/>
              <a:pathLst>
                <a:path w="15144" h="18562" extrusionOk="0">
                  <a:moveTo>
                    <a:pt x="782" y="0"/>
                  </a:moveTo>
                  <a:lnTo>
                    <a:pt x="636" y="25"/>
                  </a:lnTo>
                  <a:lnTo>
                    <a:pt x="489" y="74"/>
                  </a:lnTo>
                  <a:lnTo>
                    <a:pt x="343" y="147"/>
                  </a:lnTo>
                  <a:lnTo>
                    <a:pt x="221" y="244"/>
                  </a:lnTo>
                  <a:lnTo>
                    <a:pt x="123" y="342"/>
                  </a:lnTo>
                  <a:lnTo>
                    <a:pt x="74" y="489"/>
                  </a:lnTo>
                  <a:lnTo>
                    <a:pt x="25" y="635"/>
                  </a:lnTo>
                  <a:lnTo>
                    <a:pt x="1" y="782"/>
                  </a:lnTo>
                  <a:lnTo>
                    <a:pt x="1" y="17780"/>
                  </a:lnTo>
                  <a:lnTo>
                    <a:pt x="25" y="17951"/>
                  </a:lnTo>
                  <a:lnTo>
                    <a:pt x="74" y="18098"/>
                  </a:lnTo>
                  <a:lnTo>
                    <a:pt x="123" y="18220"/>
                  </a:lnTo>
                  <a:lnTo>
                    <a:pt x="221" y="18342"/>
                  </a:lnTo>
                  <a:lnTo>
                    <a:pt x="343" y="18440"/>
                  </a:lnTo>
                  <a:lnTo>
                    <a:pt x="489" y="18513"/>
                  </a:lnTo>
                  <a:lnTo>
                    <a:pt x="636" y="18562"/>
                  </a:lnTo>
                  <a:lnTo>
                    <a:pt x="14508" y="18562"/>
                  </a:lnTo>
                  <a:lnTo>
                    <a:pt x="14655" y="18513"/>
                  </a:lnTo>
                  <a:lnTo>
                    <a:pt x="14801" y="18440"/>
                  </a:lnTo>
                  <a:lnTo>
                    <a:pt x="14923" y="18342"/>
                  </a:lnTo>
                  <a:lnTo>
                    <a:pt x="15021" y="18220"/>
                  </a:lnTo>
                  <a:lnTo>
                    <a:pt x="15070" y="18098"/>
                  </a:lnTo>
                  <a:lnTo>
                    <a:pt x="15119" y="17951"/>
                  </a:lnTo>
                  <a:lnTo>
                    <a:pt x="15143" y="17780"/>
                  </a:lnTo>
                  <a:lnTo>
                    <a:pt x="15143" y="3859"/>
                  </a:lnTo>
                  <a:lnTo>
                    <a:pt x="12554" y="3859"/>
                  </a:lnTo>
                  <a:lnTo>
                    <a:pt x="12286" y="3835"/>
                  </a:lnTo>
                  <a:lnTo>
                    <a:pt x="12066" y="3761"/>
                  </a:lnTo>
                  <a:lnTo>
                    <a:pt x="11846" y="3664"/>
                  </a:lnTo>
                  <a:lnTo>
                    <a:pt x="11651" y="3493"/>
                  </a:lnTo>
                  <a:lnTo>
                    <a:pt x="11504" y="3297"/>
                  </a:lnTo>
                  <a:lnTo>
                    <a:pt x="11382" y="3102"/>
                  </a:lnTo>
                  <a:lnTo>
                    <a:pt x="11309" y="2858"/>
                  </a:lnTo>
                  <a:lnTo>
                    <a:pt x="11284" y="2589"/>
                  </a:lnTo>
                  <a:lnTo>
                    <a:pt x="1128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30" name="Google Shape;912;p47">
              <a:extLst>
                <a:ext uri="{FF2B5EF4-FFF2-40B4-BE49-F238E27FC236}">
                  <a16:creationId xmlns:a16="http://schemas.microsoft.com/office/drawing/2014/main" id="{84FF1A40-E362-4642-B7AA-779372AF3DC9}"/>
                </a:ext>
              </a:extLst>
            </p:cNvPr>
            <p:cNvSpPr/>
            <p:nvPr/>
          </p:nvSpPr>
          <p:spPr>
            <a:xfrm>
              <a:off x="1602125" y="910975"/>
              <a:ext cx="84300" cy="84275"/>
            </a:xfrm>
            <a:custGeom>
              <a:avLst/>
              <a:gdLst/>
              <a:ahLst/>
              <a:cxnLst/>
              <a:rect l="l" t="t" r="r" b="b"/>
              <a:pathLst>
                <a:path w="3372" h="3371" extrusionOk="0">
                  <a:moveTo>
                    <a:pt x="1" y="0"/>
                  </a:moveTo>
                  <a:lnTo>
                    <a:pt x="1" y="2589"/>
                  </a:lnTo>
                  <a:lnTo>
                    <a:pt x="1" y="2760"/>
                  </a:lnTo>
                  <a:lnTo>
                    <a:pt x="50" y="2907"/>
                  </a:lnTo>
                  <a:lnTo>
                    <a:pt x="123" y="3029"/>
                  </a:lnTo>
                  <a:lnTo>
                    <a:pt x="221" y="3151"/>
                  </a:lnTo>
                  <a:lnTo>
                    <a:pt x="343" y="3249"/>
                  </a:lnTo>
                  <a:lnTo>
                    <a:pt x="465" y="3322"/>
                  </a:lnTo>
                  <a:lnTo>
                    <a:pt x="611" y="3371"/>
                  </a:lnTo>
                  <a:lnTo>
                    <a:pt x="3371" y="3371"/>
                  </a:lnTo>
                  <a:lnTo>
                    <a:pt x="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grpSp>
      <p:sp>
        <p:nvSpPr>
          <p:cNvPr id="3" name="TextBox 2">
            <a:extLst>
              <a:ext uri="{FF2B5EF4-FFF2-40B4-BE49-F238E27FC236}">
                <a16:creationId xmlns:a16="http://schemas.microsoft.com/office/drawing/2014/main" id="{81DA4333-61E4-AC4E-9BE7-3AA0F3C82B7F}"/>
              </a:ext>
            </a:extLst>
          </p:cNvPr>
          <p:cNvSpPr txBox="1"/>
          <p:nvPr/>
        </p:nvSpPr>
        <p:spPr>
          <a:xfrm>
            <a:off x="6429527" y="2340917"/>
            <a:ext cx="1754508" cy="461665"/>
          </a:xfrm>
          <a:prstGeom prst="rect">
            <a:avLst/>
          </a:prstGeom>
          <a:noFill/>
        </p:spPr>
        <p:txBody>
          <a:bodyPr wrap="square" rtlCol="0">
            <a:spAutoFit/>
          </a:bodyPr>
          <a:lstStyle/>
          <a:p>
            <a:r>
              <a:rPr lang="en-US" sz="2400" b="1" dirty="0">
                <a:solidFill>
                  <a:schemeClr val="tx1"/>
                </a:solidFill>
              </a:rPr>
              <a:t>Analyzed</a:t>
            </a:r>
          </a:p>
        </p:txBody>
      </p:sp>
      <p:grpSp>
        <p:nvGrpSpPr>
          <p:cNvPr id="31" name="Google Shape;1013;p47">
            <a:extLst>
              <a:ext uri="{FF2B5EF4-FFF2-40B4-BE49-F238E27FC236}">
                <a16:creationId xmlns:a16="http://schemas.microsoft.com/office/drawing/2014/main" id="{93F7FC40-2AF0-F646-BB41-84C4ECCA9743}"/>
              </a:ext>
            </a:extLst>
          </p:cNvPr>
          <p:cNvGrpSpPr/>
          <p:nvPr/>
        </p:nvGrpSpPr>
        <p:grpSpPr>
          <a:xfrm>
            <a:off x="6148225" y="1638100"/>
            <a:ext cx="2881059" cy="2669400"/>
            <a:chOff x="3955900" y="2984500"/>
            <a:chExt cx="414000" cy="422525"/>
          </a:xfrm>
        </p:grpSpPr>
        <p:sp>
          <p:nvSpPr>
            <p:cNvPr id="32" name="Google Shape;1014;p47">
              <a:extLst>
                <a:ext uri="{FF2B5EF4-FFF2-40B4-BE49-F238E27FC236}">
                  <a16:creationId xmlns:a16="http://schemas.microsoft.com/office/drawing/2014/main" id="{673DFA64-2851-5648-9D49-00F009E95DA6}"/>
                </a:ext>
              </a:extLst>
            </p:cNvPr>
            <p:cNvSpPr/>
            <p:nvPr/>
          </p:nvSpPr>
          <p:spPr>
            <a:xfrm>
              <a:off x="3955900" y="2984500"/>
              <a:ext cx="315700" cy="315675"/>
            </a:xfrm>
            <a:custGeom>
              <a:avLst/>
              <a:gdLst/>
              <a:ahLst/>
              <a:cxnLst/>
              <a:rect l="l" t="t" r="r" b="b"/>
              <a:pathLst>
                <a:path w="12628" h="12627" extrusionOk="0">
                  <a:moveTo>
                    <a:pt x="6302" y="977"/>
                  </a:moveTo>
                  <a:lnTo>
                    <a:pt x="6863" y="1026"/>
                  </a:lnTo>
                  <a:lnTo>
                    <a:pt x="7376" y="1099"/>
                  </a:lnTo>
                  <a:lnTo>
                    <a:pt x="7889" y="1221"/>
                  </a:lnTo>
                  <a:lnTo>
                    <a:pt x="8378" y="1417"/>
                  </a:lnTo>
                  <a:lnTo>
                    <a:pt x="8842" y="1636"/>
                  </a:lnTo>
                  <a:lnTo>
                    <a:pt x="9281" y="1905"/>
                  </a:lnTo>
                  <a:lnTo>
                    <a:pt x="9697" y="2198"/>
                  </a:lnTo>
                  <a:lnTo>
                    <a:pt x="10087" y="2540"/>
                  </a:lnTo>
                  <a:lnTo>
                    <a:pt x="10429" y="2931"/>
                  </a:lnTo>
                  <a:lnTo>
                    <a:pt x="10722" y="3346"/>
                  </a:lnTo>
                  <a:lnTo>
                    <a:pt x="10991" y="3786"/>
                  </a:lnTo>
                  <a:lnTo>
                    <a:pt x="11211" y="4250"/>
                  </a:lnTo>
                  <a:lnTo>
                    <a:pt x="11406" y="4738"/>
                  </a:lnTo>
                  <a:lnTo>
                    <a:pt x="11528" y="5251"/>
                  </a:lnTo>
                  <a:lnTo>
                    <a:pt x="11626" y="5764"/>
                  </a:lnTo>
                  <a:lnTo>
                    <a:pt x="11650" y="6326"/>
                  </a:lnTo>
                  <a:lnTo>
                    <a:pt x="11626" y="6863"/>
                  </a:lnTo>
                  <a:lnTo>
                    <a:pt x="11528" y="7400"/>
                  </a:lnTo>
                  <a:lnTo>
                    <a:pt x="11406" y="7913"/>
                  </a:lnTo>
                  <a:lnTo>
                    <a:pt x="11211" y="8402"/>
                  </a:lnTo>
                  <a:lnTo>
                    <a:pt x="10991" y="8866"/>
                  </a:lnTo>
                  <a:lnTo>
                    <a:pt x="10722" y="9305"/>
                  </a:lnTo>
                  <a:lnTo>
                    <a:pt x="10429" y="9696"/>
                  </a:lnTo>
                  <a:lnTo>
                    <a:pt x="10087" y="10087"/>
                  </a:lnTo>
                  <a:lnTo>
                    <a:pt x="9697" y="10429"/>
                  </a:lnTo>
                  <a:lnTo>
                    <a:pt x="9281" y="10746"/>
                  </a:lnTo>
                  <a:lnTo>
                    <a:pt x="8842" y="11015"/>
                  </a:lnTo>
                  <a:lnTo>
                    <a:pt x="8378" y="11235"/>
                  </a:lnTo>
                  <a:lnTo>
                    <a:pt x="7889" y="11406"/>
                  </a:lnTo>
                  <a:lnTo>
                    <a:pt x="7376" y="11552"/>
                  </a:lnTo>
                  <a:lnTo>
                    <a:pt x="6863" y="11625"/>
                  </a:lnTo>
                  <a:lnTo>
                    <a:pt x="6302" y="11650"/>
                  </a:lnTo>
                  <a:lnTo>
                    <a:pt x="5764" y="11625"/>
                  </a:lnTo>
                  <a:lnTo>
                    <a:pt x="5227" y="11552"/>
                  </a:lnTo>
                  <a:lnTo>
                    <a:pt x="4714" y="11406"/>
                  </a:lnTo>
                  <a:lnTo>
                    <a:pt x="4226" y="11235"/>
                  </a:lnTo>
                  <a:lnTo>
                    <a:pt x="3762" y="11015"/>
                  </a:lnTo>
                  <a:lnTo>
                    <a:pt x="3322" y="10746"/>
                  </a:lnTo>
                  <a:lnTo>
                    <a:pt x="2931" y="10429"/>
                  </a:lnTo>
                  <a:lnTo>
                    <a:pt x="2541" y="10087"/>
                  </a:lnTo>
                  <a:lnTo>
                    <a:pt x="2199" y="9696"/>
                  </a:lnTo>
                  <a:lnTo>
                    <a:pt x="1881" y="9305"/>
                  </a:lnTo>
                  <a:lnTo>
                    <a:pt x="1613" y="8866"/>
                  </a:lnTo>
                  <a:lnTo>
                    <a:pt x="1393" y="8402"/>
                  </a:lnTo>
                  <a:lnTo>
                    <a:pt x="1222" y="7913"/>
                  </a:lnTo>
                  <a:lnTo>
                    <a:pt x="1075" y="7400"/>
                  </a:lnTo>
                  <a:lnTo>
                    <a:pt x="1002" y="6863"/>
                  </a:lnTo>
                  <a:lnTo>
                    <a:pt x="978" y="6326"/>
                  </a:lnTo>
                  <a:lnTo>
                    <a:pt x="1002" y="5764"/>
                  </a:lnTo>
                  <a:lnTo>
                    <a:pt x="1075" y="5251"/>
                  </a:lnTo>
                  <a:lnTo>
                    <a:pt x="1222" y="4738"/>
                  </a:lnTo>
                  <a:lnTo>
                    <a:pt x="1393" y="4250"/>
                  </a:lnTo>
                  <a:lnTo>
                    <a:pt x="1613" y="3786"/>
                  </a:lnTo>
                  <a:lnTo>
                    <a:pt x="1881" y="3346"/>
                  </a:lnTo>
                  <a:lnTo>
                    <a:pt x="2199" y="2931"/>
                  </a:lnTo>
                  <a:lnTo>
                    <a:pt x="2541" y="2540"/>
                  </a:lnTo>
                  <a:lnTo>
                    <a:pt x="2931" y="2198"/>
                  </a:lnTo>
                  <a:lnTo>
                    <a:pt x="3322" y="1905"/>
                  </a:lnTo>
                  <a:lnTo>
                    <a:pt x="3762" y="1636"/>
                  </a:lnTo>
                  <a:lnTo>
                    <a:pt x="4226" y="1417"/>
                  </a:lnTo>
                  <a:lnTo>
                    <a:pt x="4714" y="1221"/>
                  </a:lnTo>
                  <a:lnTo>
                    <a:pt x="5227" y="1099"/>
                  </a:lnTo>
                  <a:lnTo>
                    <a:pt x="5764" y="1026"/>
                  </a:lnTo>
                  <a:lnTo>
                    <a:pt x="6302" y="977"/>
                  </a:lnTo>
                  <a:close/>
                  <a:moveTo>
                    <a:pt x="6302" y="0"/>
                  </a:moveTo>
                  <a:lnTo>
                    <a:pt x="5984" y="24"/>
                  </a:lnTo>
                  <a:lnTo>
                    <a:pt x="5667" y="49"/>
                  </a:lnTo>
                  <a:lnTo>
                    <a:pt x="5349" y="73"/>
                  </a:lnTo>
                  <a:lnTo>
                    <a:pt x="5032" y="147"/>
                  </a:lnTo>
                  <a:lnTo>
                    <a:pt x="4739" y="220"/>
                  </a:lnTo>
                  <a:lnTo>
                    <a:pt x="4446" y="293"/>
                  </a:lnTo>
                  <a:lnTo>
                    <a:pt x="4153" y="391"/>
                  </a:lnTo>
                  <a:lnTo>
                    <a:pt x="3859" y="513"/>
                  </a:lnTo>
                  <a:lnTo>
                    <a:pt x="3566" y="635"/>
                  </a:lnTo>
                  <a:lnTo>
                    <a:pt x="3298" y="782"/>
                  </a:lnTo>
                  <a:lnTo>
                    <a:pt x="3029" y="928"/>
                  </a:lnTo>
                  <a:lnTo>
                    <a:pt x="2785" y="1075"/>
                  </a:lnTo>
                  <a:lnTo>
                    <a:pt x="2296" y="1441"/>
                  </a:lnTo>
                  <a:lnTo>
                    <a:pt x="1857" y="1856"/>
                  </a:lnTo>
                  <a:lnTo>
                    <a:pt x="1442" y="2296"/>
                  </a:lnTo>
                  <a:lnTo>
                    <a:pt x="1075" y="2784"/>
                  </a:lnTo>
                  <a:lnTo>
                    <a:pt x="904" y="3053"/>
                  </a:lnTo>
                  <a:lnTo>
                    <a:pt x="758" y="3322"/>
                  </a:lnTo>
                  <a:lnTo>
                    <a:pt x="611" y="3590"/>
                  </a:lnTo>
                  <a:lnTo>
                    <a:pt x="489" y="3859"/>
                  </a:lnTo>
                  <a:lnTo>
                    <a:pt x="391" y="4152"/>
                  </a:lnTo>
                  <a:lnTo>
                    <a:pt x="294" y="4445"/>
                  </a:lnTo>
                  <a:lnTo>
                    <a:pt x="196" y="4738"/>
                  </a:lnTo>
                  <a:lnTo>
                    <a:pt x="123" y="5056"/>
                  </a:lnTo>
                  <a:lnTo>
                    <a:pt x="74" y="5349"/>
                  </a:lnTo>
                  <a:lnTo>
                    <a:pt x="25" y="5666"/>
                  </a:lnTo>
                  <a:lnTo>
                    <a:pt x="1" y="5984"/>
                  </a:lnTo>
                  <a:lnTo>
                    <a:pt x="1" y="6326"/>
                  </a:lnTo>
                  <a:lnTo>
                    <a:pt x="1" y="6643"/>
                  </a:lnTo>
                  <a:lnTo>
                    <a:pt x="25" y="6961"/>
                  </a:lnTo>
                  <a:lnTo>
                    <a:pt x="74" y="7278"/>
                  </a:lnTo>
                  <a:lnTo>
                    <a:pt x="123" y="7596"/>
                  </a:lnTo>
                  <a:lnTo>
                    <a:pt x="196" y="7889"/>
                  </a:lnTo>
                  <a:lnTo>
                    <a:pt x="294" y="8206"/>
                  </a:lnTo>
                  <a:lnTo>
                    <a:pt x="391" y="8499"/>
                  </a:lnTo>
                  <a:lnTo>
                    <a:pt x="489" y="8768"/>
                  </a:lnTo>
                  <a:lnTo>
                    <a:pt x="611" y="9061"/>
                  </a:lnTo>
                  <a:lnTo>
                    <a:pt x="758" y="9330"/>
                  </a:lnTo>
                  <a:lnTo>
                    <a:pt x="904" y="9598"/>
                  </a:lnTo>
                  <a:lnTo>
                    <a:pt x="1075" y="9843"/>
                  </a:lnTo>
                  <a:lnTo>
                    <a:pt x="1442" y="10331"/>
                  </a:lnTo>
                  <a:lnTo>
                    <a:pt x="1857" y="10771"/>
                  </a:lnTo>
                  <a:lnTo>
                    <a:pt x="2296" y="11186"/>
                  </a:lnTo>
                  <a:lnTo>
                    <a:pt x="2785" y="11552"/>
                  </a:lnTo>
                  <a:lnTo>
                    <a:pt x="3029" y="11723"/>
                  </a:lnTo>
                  <a:lnTo>
                    <a:pt x="3298" y="11870"/>
                  </a:lnTo>
                  <a:lnTo>
                    <a:pt x="3566" y="12016"/>
                  </a:lnTo>
                  <a:lnTo>
                    <a:pt x="3859" y="12138"/>
                  </a:lnTo>
                  <a:lnTo>
                    <a:pt x="4153" y="12236"/>
                  </a:lnTo>
                  <a:lnTo>
                    <a:pt x="4446" y="12334"/>
                  </a:lnTo>
                  <a:lnTo>
                    <a:pt x="4739" y="12431"/>
                  </a:lnTo>
                  <a:lnTo>
                    <a:pt x="5032" y="12505"/>
                  </a:lnTo>
                  <a:lnTo>
                    <a:pt x="5349" y="12553"/>
                  </a:lnTo>
                  <a:lnTo>
                    <a:pt x="5667" y="12602"/>
                  </a:lnTo>
                  <a:lnTo>
                    <a:pt x="5984" y="12627"/>
                  </a:lnTo>
                  <a:lnTo>
                    <a:pt x="6644" y="12627"/>
                  </a:lnTo>
                  <a:lnTo>
                    <a:pt x="6961" y="12602"/>
                  </a:lnTo>
                  <a:lnTo>
                    <a:pt x="7279" y="12553"/>
                  </a:lnTo>
                  <a:lnTo>
                    <a:pt x="7572" y="12505"/>
                  </a:lnTo>
                  <a:lnTo>
                    <a:pt x="7889" y="12431"/>
                  </a:lnTo>
                  <a:lnTo>
                    <a:pt x="8182" y="12334"/>
                  </a:lnTo>
                  <a:lnTo>
                    <a:pt x="8475" y="12236"/>
                  </a:lnTo>
                  <a:lnTo>
                    <a:pt x="8768" y="12138"/>
                  </a:lnTo>
                  <a:lnTo>
                    <a:pt x="9037" y="12016"/>
                  </a:lnTo>
                  <a:lnTo>
                    <a:pt x="9306" y="11870"/>
                  </a:lnTo>
                  <a:lnTo>
                    <a:pt x="9574" y="11723"/>
                  </a:lnTo>
                  <a:lnTo>
                    <a:pt x="9843" y="11552"/>
                  </a:lnTo>
                  <a:lnTo>
                    <a:pt x="10332" y="11186"/>
                  </a:lnTo>
                  <a:lnTo>
                    <a:pt x="10771" y="10771"/>
                  </a:lnTo>
                  <a:lnTo>
                    <a:pt x="11186" y="10331"/>
                  </a:lnTo>
                  <a:lnTo>
                    <a:pt x="11553" y="9843"/>
                  </a:lnTo>
                  <a:lnTo>
                    <a:pt x="11699" y="9598"/>
                  </a:lnTo>
                  <a:lnTo>
                    <a:pt x="11846" y="9330"/>
                  </a:lnTo>
                  <a:lnTo>
                    <a:pt x="11992" y="9061"/>
                  </a:lnTo>
                  <a:lnTo>
                    <a:pt x="12114" y="8768"/>
                  </a:lnTo>
                  <a:lnTo>
                    <a:pt x="12237" y="8499"/>
                  </a:lnTo>
                  <a:lnTo>
                    <a:pt x="12334" y="8206"/>
                  </a:lnTo>
                  <a:lnTo>
                    <a:pt x="12432" y="7889"/>
                  </a:lnTo>
                  <a:lnTo>
                    <a:pt x="12481" y="7596"/>
                  </a:lnTo>
                  <a:lnTo>
                    <a:pt x="12554" y="7278"/>
                  </a:lnTo>
                  <a:lnTo>
                    <a:pt x="12578" y="6961"/>
                  </a:lnTo>
                  <a:lnTo>
                    <a:pt x="12603" y="6643"/>
                  </a:lnTo>
                  <a:lnTo>
                    <a:pt x="12627" y="6326"/>
                  </a:lnTo>
                  <a:lnTo>
                    <a:pt x="12603" y="5984"/>
                  </a:lnTo>
                  <a:lnTo>
                    <a:pt x="12578" y="5666"/>
                  </a:lnTo>
                  <a:lnTo>
                    <a:pt x="12554" y="5349"/>
                  </a:lnTo>
                  <a:lnTo>
                    <a:pt x="12481" y="5056"/>
                  </a:lnTo>
                  <a:lnTo>
                    <a:pt x="12432" y="4738"/>
                  </a:lnTo>
                  <a:lnTo>
                    <a:pt x="12334" y="4445"/>
                  </a:lnTo>
                  <a:lnTo>
                    <a:pt x="12237" y="4152"/>
                  </a:lnTo>
                  <a:lnTo>
                    <a:pt x="12114" y="3859"/>
                  </a:lnTo>
                  <a:lnTo>
                    <a:pt x="11992" y="3590"/>
                  </a:lnTo>
                  <a:lnTo>
                    <a:pt x="11846" y="3322"/>
                  </a:lnTo>
                  <a:lnTo>
                    <a:pt x="11699" y="3053"/>
                  </a:lnTo>
                  <a:lnTo>
                    <a:pt x="11553" y="2784"/>
                  </a:lnTo>
                  <a:lnTo>
                    <a:pt x="11186" y="2296"/>
                  </a:lnTo>
                  <a:lnTo>
                    <a:pt x="10771" y="1856"/>
                  </a:lnTo>
                  <a:lnTo>
                    <a:pt x="10332" y="1441"/>
                  </a:lnTo>
                  <a:lnTo>
                    <a:pt x="9843" y="1075"/>
                  </a:lnTo>
                  <a:lnTo>
                    <a:pt x="9574" y="928"/>
                  </a:lnTo>
                  <a:lnTo>
                    <a:pt x="9306" y="782"/>
                  </a:lnTo>
                  <a:lnTo>
                    <a:pt x="9037" y="635"/>
                  </a:lnTo>
                  <a:lnTo>
                    <a:pt x="8768" y="513"/>
                  </a:lnTo>
                  <a:lnTo>
                    <a:pt x="8475" y="391"/>
                  </a:lnTo>
                  <a:lnTo>
                    <a:pt x="8182" y="293"/>
                  </a:lnTo>
                  <a:lnTo>
                    <a:pt x="7889" y="220"/>
                  </a:lnTo>
                  <a:lnTo>
                    <a:pt x="7572" y="147"/>
                  </a:lnTo>
                  <a:lnTo>
                    <a:pt x="7279" y="73"/>
                  </a:lnTo>
                  <a:lnTo>
                    <a:pt x="6961" y="49"/>
                  </a:lnTo>
                  <a:lnTo>
                    <a:pt x="6644" y="24"/>
                  </a:lnTo>
                  <a:lnTo>
                    <a:pt x="630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34" name="Google Shape;1016;p47">
              <a:extLst>
                <a:ext uri="{FF2B5EF4-FFF2-40B4-BE49-F238E27FC236}">
                  <a16:creationId xmlns:a16="http://schemas.microsoft.com/office/drawing/2014/main" id="{A35ED474-80D0-894E-BE6F-30929050FFBE}"/>
                </a:ext>
              </a:extLst>
            </p:cNvPr>
            <p:cNvSpPr/>
            <p:nvPr/>
          </p:nvSpPr>
          <p:spPr>
            <a:xfrm>
              <a:off x="4215400" y="3253150"/>
              <a:ext cx="154500" cy="153875"/>
            </a:xfrm>
            <a:custGeom>
              <a:avLst/>
              <a:gdLst/>
              <a:ahLst/>
              <a:cxnLst/>
              <a:rect l="l" t="t" r="r" b="b"/>
              <a:pathLst>
                <a:path w="6180" h="6155" extrusionOk="0">
                  <a:moveTo>
                    <a:pt x="1075" y="0"/>
                  </a:moveTo>
                  <a:lnTo>
                    <a:pt x="831" y="269"/>
                  </a:lnTo>
                  <a:lnTo>
                    <a:pt x="562" y="537"/>
                  </a:lnTo>
                  <a:lnTo>
                    <a:pt x="293" y="782"/>
                  </a:lnTo>
                  <a:lnTo>
                    <a:pt x="0" y="1026"/>
                  </a:lnTo>
                  <a:lnTo>
                    <a:pt x="4983" y="6008"/>
                  </a:lnTo>
                  <a:lnTo>
                    <a:pt x="5056" y="6057"/>
                  </a:lnTo>
                  <a:lnTo>
                    <a:pt x="5129" y="6106"/>
                  </a:lnTo>
                  <a:lnTo>
                    <a:pt x="5227" y="6130"/>
                  </a:lnTo>
                  <a:lnTo>
                    <a:pt x="5325" y="6155"/>
                  </a:lnTo>
                  <a:lnTo>
                    <a:pt x="5422" y="6130"/>
                  </a:lnTo>
                  <a:lnTo>
                    <a:pt x="5496" y="6106"/>
                  </a:lnTo>
                  <a:lnTo>
                    <a:pt x="5593" y="6057"/>
                  </a:lnTo>
                  <a:lnTo>
                    <a:pt x="5667" y="6008"/>
                  </a:lnTo>
                  <a:lnTo>
                    <a:pt x="6033" y="5642"/>
                  </a:lnTo>
                  <a:lnTo>
                    <a:pt x="6106" y="5569"/>
                  </a:lnTo>
                  <a:lnTo>
                    <a:pt x="6155" y="5471"/>
                  </a:lnTo>
                  <a:lnTo>
                    <a:pt x="6179" y="5373"/>
                  </a:lnTo>
                  <a:lnTo>
                    <a:pt x="6179" y="5300"/>
                  </a:lnTo>
                  <a:lnTo>
                    <a:pt x="6179" y="5202"/>
                  </a:lnTo>
                  <a:lnTo>
                    <a:pt x="6155" y="5105"/>
                  </a:lnTo>
                  <a:lnTo>
                    <a:pt x="6106" y="5031"/>
                  </a:lnTo>
                  <a:lnTo>
                    <a:pt x="6033" y="4934"/>
                  </a:lnTo>
                  <a:lnTo>
                    <a:pt x="1075"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grpSp>
      <p:sp>
        <p:nvSpPr>
          <p:cNvPr id="35" name="TextBox 34">
            <a:extLst>
              <a:ext uri="{FF2B5EF4-FFF2-40B4-BE49-F238E27FC236}">
                <a16:creationId xmlns:a16="http://schemas.microsoft.com/office/drawing/2014/main" id="{77F598F1-F327-1044-808F-A42A94141D67}"/>
              </a:ext>
            </a:extLst>
          </p:cNvPr>
          <p:cNvSpPr txBox="1"/>
          <p:nvPr/>
        </p:nvSpPr>
        <p:spPr>
          <a:xfrm>
            <a:off x="3716566" y="2374914"/>
            <a:ext cx="2047341" cy="461665"/>
          </a:xfrm>
          <a:prstGeom prst="rect">
            <a:avLst/>
          </a:prstGeom>
          <a:noFill/>
        </p:spPr>
        <p:txBody>
          <a:bodyPr wrap="square" rtlCol="0">
            <a:spAutoFit/>
          </a:bodyPr>
          <a:lstStyle/>
          <a:p>
            <a:r>
              <a:rPr lang="en-US" sz="2400" b="1" dirty="0">
                <a:solidFill>
                  <a:schemeClr val="bg1"/>
                </a:solidFill>
              </a:rPr>
              <a:t>Transcribed</a:t>
            </a:r>
          </a:p>
        </p:txBody>
      </p:sp>
      <p:sp>
        <p:nvSpPr>
          <p:cNvPr id="36" name="TextBox 35">
            <a:extLst>
              <a:ext uri="{FF2B5EF4-FFF2-40B4-BE49-F238E27FC236}">
                <a16:creationId xmlns:a16="http://schemas.microsoft.com/office/drawing/2014/main" id="{6BCEA8D0-36C8-B74A-969F-0E4C3CC082F6}"/>
              </a:ext>
            </a:extLst>
          </p:cNvPr>
          <p:cNvSpPr txBox="1"/>
          <p:nvPr/>
        </p:nvSpPr>
        <p:spPr>
          <a:xfrm>
            <a:off x="702577" y="2340917"/>
            <a:ext cx="2125622" cy="461665"/>
          </a:xfrm>
          <a:prstGeom prst="rect">
            <a:avLst/>
          </a:prstGeom>
          <a:noFill/>
        </p:spPr>
        <p:txBody>
          <a:bodyPr wrap="square" rtlCol="0">
            <a:spAutoFit/>
          </a:bodyPr>
          <a:lstStyle/>
          <a:p>
            <a:r>
              <a:rPr lang="en-US" sz="2400" b="1" dirty="0">
                <a:solidFill>
                  <a:schemeClr val="tx1"/>
                </a:solidFill>
              </a:rPr>
              <a:t>20 Interviews</a:t>
            </a:r>
          </a:p>
        </p:txBody>
      </p:sp>
    </p:spTree>
    <p:extLst>
      <p:ext uri="{BB962C8B-B14F-4D97-AF65-F5344CB8AC3E}">
        <p14:creationId xmlns:p14="http://schemas.microsoft.com/office/powerpoint/2010/main" val="31891224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sp>
        <p:nvSpPr>
          <p:cNvPr id="204" name="Google Shape;204;p13"/>
          <p:cNvSpPr txBox="1">
            <a:spLocks noGrp="1"/>
          </p:cNvSpPr>
          <p:nvPr>
            <p:ph type="title"/>
          </p:nvPr>
        </p:nvSpPr>
        <p:spPr>
          <a:xfrm>
            <a:off x="779100" y="836000"/>
            <a:ext cx="6010500" cy="3963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 dirty="0"/>
              <a:t>CAREGIVER DEMOGRAPHICS</a:t>
            </a:r>
            <a:endParaRPr dirty="0"/>
          </a:p>
        </p:txBody>
      </p:sp>
      <p:sp>
        <p:nvSpPr>
          <p:cNvPr id="208" name="Google Shape;208;p13"/>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11</a:t>
            </a:fld>
            <a:endParaRPr/>
          </a:p>
        </p:txBody>
      </p:sp>
      <p:grpSp>
        <p:nvGrpSpPr>
          <p:cNvPr id="209" name="Google Shape;209;p13"/>
          <p:cNvGrpSpPr/>
          <p:nvPr/>
        </p:nvGrpSpPr>
        <p:grpSpPr>
          <a:xfrm>
            <a:off x="132749" y="915045"/>
            <a:ext cx="269364" cy="224087"/>
            <a:chOff x="1926350" y="995225"/>
            <a:chExt cx="428650" cy="356600"/>
          </a:xfrm>
        </p:grpSpPr>
        <p:sp>
          <p:nvSpPr>
            <p:cNvPr id="210" name="Google Shape;210;p13"/>
            <p:cNvSpPr/>
            <p:nvPr/>
          </p:nvSpPr>
          <p:spPr>
            <a:xfrm>
              <a:off x="1926350" y="1298075"/>
              <a:ext cx="208225" cy="53750"/>
            </a:xfrm>
            <a:custGeom>
              <a:avLst/>
              <a:gdLst/>
              <a:ahLst/>
              <a:cxnLst/>
              <a:rect l="l" t="t" r="r" b="b"/>
              <a:pathLst>
                <a:path w="8329" h="2150" extrusionOk="0">
                  <a:moveTo>
                    <a:pt x="0" y="0"/>
                  </a:moveTo>
                  <a:lnTo>
                    <a:pt x="0" y="489"/>
                  </a:lnTo>
                  <a:lnTo>
                    <a:pt x="25" y="635"/>
                  </a:lnTo>
                  <a:lnTo>
                    <a:pt x="74" y="758"/>
                  </a:lnTo>
                  <a:lnTo>
                    <a:pt x="147" y="855"/>
                  </a:lnTo>
                  <a:lnTo>
                    <a:pt x="245" y="953"/>
                  </a:lnTo>
                  <a:lnTo>
                    <a:pt x="391" y="1026"/>
                  </a:lnTo>
                  <a:lnTo>
                    <a:pt x="562" y="1051"/>
                  </a:lnTo>
                  <a:lnTo>
                    <a:pt x="733" y="1026"/>
                  </a:lnTo>
                  <a:lnTo>
                    <a:pt x="1295" y="855"/>
                  </a:lnTo>
                  <a:lnTo>
                    <a:pt x="1661" y="782"/>
                  </a:lnTo>
                  <a:lnTo>
                    <a:pt x="2076" y="684"/>
                  </a:lnTo>
                  <a:lnTo>
                    <a:pt x="2540" y="611"/>
                  </a:lnTo>
                  <a:lnTo>
                    <a:pt x="3029" y="562"/>
                  </a:lnTo>
                  <a:lnTo>
                    <a:pt x="3591" y="513"/>
                  </a:lnTo>
                  <a:lnTo>
                    <a:pt x="4177" y="489"/>
                  </a:lnTo>
                  <a:lnTo>
                    <a:pt x="4616" y="513"/>
                  </a:lnTo>
                  <a:lnTo>
                    <a:pt x="5032" y="538"/>
                  </a:lnTo>
                  <a:lnTo>
                    <a:pt x="5422" y="611"/>
                  </a:lnTo>
                  <a:lnTo>
                    <a:pt x="5789" y="684"/>
                  </a:lnTo>
                  <a:lnTo>
                    <a:pt x="6131" y="782"/>
                  </a:lnTo>
                  <a:lnTo>
                    <a:pt x="6448" y="880"/>
                  </a:lnTo>
                  <a:lnTo>
                    <a:pt x="6717" y="1002"/>
                  </a:lnTo>
                  <a:lnTo>
                    <a:pt x="6985" y="1124"/>
                  </a:lnTo>
                  <a:lnTo>
                    <a:pt x="7205" y="1246"/>
                  </a:lnTo>
                  <a:lnTo>
                    <a:pt x="7425" y="1393"/>
                  </a:lnTo>
                  <a:lnTo>
                    <a:pt x="7791" y="1661"/>
                  </a:lnTo>
                  <a:lnTo>
                    <a:pt x="8084" y="1930"/>
                  </a:lnTo>
                  <a:lnTo>
                    <a:pt x="8329" y="2150"/>
                  </a:lnTo>
                  <a:lnTo>
                    <a:pt x="8329" y="1661"/>
                  </a:lnTo>
                  <a:lnTo>
                    <a:pt x="8084" y="1441"/>
                  </a:lnTo>
                  <a:lnTo>
                    <a:pt x="7791" y="1173"/>
                  </a:lnTo>
                  <a:lnTo>
                    <a:pt x="7425" y="904"/>
                  </a:lnTo>
                  <a:lnTo>
                    <a:pt x="7205" y="758"/>
                  </a:lnTo>
                  <a:lnTo>
                    <a:pt x="6985" y="635"/>
                  </a:lnTo>
                  <a:lnTo>
                    <a:pt x="6717" y="513"/>
                  </a:lnTo>
                  <a:lnTo>
                    <a:pt x="6448" y="391"/>
                  </a:lnTo>
                  <a:lnTo>
                    <a:pt x="6131" y="294"/>
                  </a:lnTo>
                  <a:lnTo>
                    <a:pt x="5789" y="196"/>
                  </a:lnTo>
                  <a:lnTo>
                    <a:pt x="5422" y="123"/>
                  </a:lnTo>
                  <a:lnTo>
                    <a:pt x="5032" y="49"/>
                  </a:lnTo>
                  <a:lnTo>
                    <a:pt x="4616" y="25"/>
                  </a:lnTo>
                  <a:lnTo>
                    <a:pt x="4177" y="0"/>
                  </a:lnTo>
                  <a:lnTo>
                    <a:pt x="3591" y="25"/>
                  </a:lnTo>
                  <a:lnTo>
                    <a:pt x="3029" y="74"/>
                  </a:lnTo>
                  <a:lnTo>
                    <a:pt x="2540" y="123"/>
                  </a:lnTo>
                  <a:lnTo>
                    <a:pt x="2076" y="196"/>
                  </a:lnTo>
                  <a:lnTo>
                    <a:pt x="1661" y="294"/>
                  </a:lnTo>
                  <a:lnTo>
                    <a:pt x="1295" y="367"/>
                  </a:lnTo>
                  <a:lnTo>
                    <a:pt x="733" y="538"/>
                  </a:lnTo>
                  <a:lnTo>
                    <a:pt x="562" y="562"/>
                  </a:lnTo>
                  <a:lnTo>
                    <a:pt x="391" y="538"/>
                  </a:lnTo>
                  <a:lnTo>
                    <a:pt x="245" y="465"/>
                  </a:lnTo>
                  <a:lnTo>
                    <a:pt x="147" y="367"/>
                  </a:lnTo>
                  <a:lnTo>
                    <a:pt x="74" y="269"/>
                  </a:lnTo>
                  <a:lnTo>
                    <a:pt x="25" y="147"/>
                  </a:lnTo>
                  <a:lnTo>
                    <a:pt x="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211" name="Google Shape;211;p13"/>
            <p:cNvSpPr/>
            <p:nvPr/>
          </p:nvSpPr>
          <p:spPr>
            <a:xfrm>
              <a:off x="2146775" y="1298075"/>
              <a:ext cx="208225" cy="53750"/>
            </a:xfrm>
            <a:custGeom>
              <a:avLst/>
              <a:gdLst/>
              <a:ahLst/>
              <a:cxnLst/>
              <a:rect l="l" t="t" r="r" b="b"/>
              <a:pathLst>
                <a:path w="8329" h="2150" extrusionOk="0">
                  <a:moveTo>
                    <a:pt x="4152" y="0"/>
                  </a:moveTo>
                  <a:lnTo>
                    <a:pt x="3712" y="25"/>
                  </a:lnTo>
                  <a:lnTo>
                    <a:pt x="3297" y="49"/>
                  </a:lnTo>
                  <a:lnTo>
                    <a:pt x="2907" y="123"/>
                  </a:lnTo>
                  <a:lnTo>
                    <a:pt x="2540" y="196"/>
                  </a:lnTo>
                  <a:lnTo>
                    <a:pt x="2198" y="294"/>
                  </a:lnTo>
                  <a:lnTo>
                    <a:pt x="1881" y="391"/>
                  </a:lnTo>
                  <a:lnTo>
                    <a:pt x="1612" y="513"/>
                  </a:lnTo>
                  <a:lnTo>
                    <a:pt x="1343" y="635"/>
                  </a:lnTo>
                  <a:lnTo>
                    <a:pt x="1124" y="758"/>
                  </a:lnTo>
                  <a:lnTo>
                    <a:pt x="904" y="904"/>
                  </a:lnTo>
                  <a:lnTo>
                    <a:pt x="537" y="1173"/>
                  </a:lnTo>
                  <a:lnTo>
                    <a:pt x="244" y="1441"/>
                  </a:lnTo>
                  <a:lnTo>
                    <a:pt x="0" y="1661"/>
                  </a:lnTo>
                  <a:lnTo>
                    <a:pt x="0" y="2150"/>
                  </a:lnTo>
                  <a:lnTo>
                    <a:pt x="244" y="1930"/>
                  </a:lnTo>
                  <a:lnTo>
                    <a:pt x="537" y="1661"/>
                  </a:lnTo>
                  <a:lnTo>
                    <a:pt x="904" y="1393"/>
                  </a:lnTo>
                  <a:lnTo>
                    <a:pt x="1124" y="1246"/>
                  </a:lnTo>
                  <a:lnTo>
                    <a:pt x="1343" y="1124"/>
                  </a:lnTo>
                  <a:lnTo>
                    <a:pt x="1612" y="1002"/>
                  </a:lnTo>
                  <a:lnTo>
                    <a:pt x="1881" y="880"/>
                  </a:lnTo>
                  <a:lnTo>
                    <a:pt x="2198" y="782"/>
                  </a:lnTo>
                  <a:lnTo>
                    <a:pt x="2540" y="684"/>
                  </a:lnTo>
                  <a:lnTo>
                    <a:pt x="2907" y="611"/>
                  </a:lnTo>
                  <a:lnTo>
                    <a:pt x="3297" y="538"/>
                  </a:lnTo>
                  <a:lnTo>
                    <a:pt x="3712" y="513"/>
                  </a:lnTo>
                  <a:lnTo>
                    <a:pt x="4152" y="489"/>
                  </a:lnTo>
                  <a:lnTo>
                    <a:pt x="4738" y="513"/>
                  </a:lnTo>
                  <a:lnTo>
                    <a:pt x="5300" y="562"/>
                  </a:lnTo>
                  <a:lnTo>
                    <a:pt x="5788" y="611"/>
                  </a:lnTo>
                  <a:lnTo>
                    <a:pt x="6252" y="684"/>
                  </a:lnTo>
                  <a:lnTo>
                    <a:pt x="6668" y="782"/>
                  </a:lnTo>
                  <a:lnTo>
                    <a:pt x="7034" y="855"/>
                  </a:lnTo>
                  <a:lnTo>
                    <a:pt x="7596" y="1026"/>
                  </a:lnTo>
                  <a:lnTo>
                    <a:pt x="7767" y="1051"/>
                  </a:lnTo>
                  <a:lnTo>
                    <a:pt x="7938" y="1026"/>
                  </a:lnTo>
                  <a:lnTo>
                    <a:pt x="8084" y="953"/>
                  </a:lnTo>
                  <a:lnTo>
                    <a:pt x="8182" y="855"/>
                  </a:lnTo>
                  <a:lnTo>
                    <a:pt x="8255" y="758"/>
                  </a:lnTo>
                  <a:lnTo>
                    <a:pt x="8304" y="635"/>
                  </a:lnTo>
                  <a:lnTo>
                    <a:pt x="8328" y="489"/>
                  </a:lnTo>
                  <a:lnTo>
                    <a:pt x="8328" y="0"/>
                  </a:lnTo>
                  <a:lnTo>
                    <a:pt x="8304" y="147"/>
                  </a:lnTo>
                  <a:lnTo>
                    <a:pt x="8255" y="269"/>
                  </a:lnTo>
                  <a:lnTo>
                    <a:pt x="8182" y="367"/>
                  </a:lnTo>
                  <a:lnTo>
                    <a:pt x="8084" y="465"/>
                  </a:lnTo>
                  <a:lnTo>
                    <a:pt x="7938" y="538"/>
                  </a:lnTo>
                  <a:lnTo>
                    <a:pt x="7767" y="562"/>
                  </a:lnTo>
                  <a:lnTo>
                    <a:pt x="7596" y="538"/>
                  </a:lnTo>
                  <a:lnTo>
                    <a:pt x="7034" y="367"/>
                  </a:lnTo>
                  <a:lnTo>
                    <a:pt x="6668" y="294"/>
                  </a:lnTo>
                  <a:lnTo>
                    <a:pt x="6252" y="196"/>
                  </a:lnTo>
                  <a:lnTo>
                    <a:pt x="5788" y="123"/>
                  </a:lnTo>
                  <a:lnTo>
                    <a:pt x="5300" y="74"/>
                  </a:lnTo>
                  <a:lnTo>
                    <a:pt x="4738" y="25"/>
                  </a:lnTo>
                  <a:lnTo>
                    <a:pt x="415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212" name="Google Shape;212;p13"/>
            <p:cNvSpPr/>
            <p:nvPr/>
          </p:nvSpPr>
          <p:spPr>
            <a:xfrm>
              <a:off x="1926350" y="995225"/>
              <a:ext cx="208225" cy="332175"/>
            </a:xfrm>
            <a:custGeom>
              <a:avLst/>
              <a:gdLst/>
              <a:ahLst/>
              <a:cxnLst/>
              <a:rect l="l" t="t" r="r" b="b"/>
              <a:pathLst>
                <a:path w="8329" h="13287" extrusionOk="0">
                  <a:moveTo>
                    <a:pt x="4177" y="1"/>
                  </a:moveTo>
                  <a:lnTo>
                    <a:pt x="3591" y="25"/>
                  </a:lnTo>
                  <a:lnTo>
                    <a:pt x="3029" y="74"/>
                  </a:lnTo>
                  <a:lnTo>
                    <a:pt x="2467" y="196"/>
                  </a:lnTo>
                  <a:lnTo>
                    <a:pt x="1905" y="343"/>
                  </a:lnTo>
                  <a:lnTo>
                    <a:pt x="1393" y="538"/>
                  </a:lnTo>
                  <a:lnTo>
                    <a:pt x="929" y="758"/>
                  </a:lnTo>
                  <a:lnTo>
                    <a:pt x="513" y="978"/>
                  </a:lnTo>
                  <a:lnTo>
                    <a:pt x="342" y="1124"/>
                  </a:lnTo>
                  <a:lnTo>
                    <a:pt x="196" y="1246"/>
                  </a:lnTo>
                  <a:lnTo>
                    <a:pt x="123" y="1319"/>
                  </a:lnTo>
                  <a:lnTo>
                    <a:pt x="49" y="1442"/>
                  </a:lnTo>
                  <a:lnTo>
                    <a:pt x="25" y="1539"/>
                  </a:lnTo>
                  <a:lnTo>
                    <a:pt x="0" y="1661"/>
                  </a:lnTo>
                  <a:lnTo>
                    <a:pt x="0" y="11626"/>
                  </a:lnTo>
                  <a:lnTo>
                    <a:pt x="25" y="11773"/>
                  </a:lnTo>
                  <a:lnTo>
                    <a:pt x="74" y="11895"/>
                  </a:lnTo>
                  <a:lnTo>
                    <a:pt x="147" y="11992"/>
                  </a:lnTo>
                  <a:lnTo>
                    <a:pt x="245" y="12090"/>
                  </a:lnTo>
                  <a:lnTo>
                    <a:pt x="391" y="12163"/>
                  </a:lnTo>
                  <a:lnTo>
                    <a:pt x="562" y="12188"/>
                  </a:lnTo>
                  <a:lnTo>
                    <a:pt x="733" y="12163"/>
                  </a:lnTo>
                  <a:lnTo>
                    <a:pt x="1295" y="11992"/>
                  </a:lnTo>
                  <a:lnTo>
                    <a:pt x="1661" y="11919"/>
                  </a:lnTo>
                  <a:lnTo>
                    <a:pt x="2076" y="11821"/>
                  </a:lnTo>
                  <a:lnTo>
                    <a:pt x="2540" y="11748"/>
                  </a:lnTo>
                  <a:lnTo>
                    <a:pt x="3029" y="11699"/>
                  </a:lnTo>
                  <a:lnTo>
                    <a:pt x="3591" y="11650"/>
                  </a:lnTo>
                  <a:lnTo>
                    <a:pt x="4177" y="11626"/>
                  </a:lnTo>
                  <a:lnTo>
                    <a:pt x="4616" y="11650"/>
                  </a:lnTo>
                  <a:lnTo>
                    <a:pt x="5032" y="11675"/>
                  </a:lnTo>
                  <a:lnTo>
                    <a:pt x="5422" y="11748"/>
                  </a:lnTo>
                  <a:lnTo>
                    <a:pt x="5789" y="11821"/>
                  </a:lnTo>
                  <a:lnTo>
                    <a:pt x="6131" y="11919"/>
                  </a:lnTo>
                  <a:lnTo>
                    <a:pt x="6448" y="12017"/>
                  </a:lnTo>
                  <a:lnTo>
                    <a:pt x="6717" y="12139"/>
                  </a:lnTo>
                  <a:lnTo>
                    <a:pt x="6985" y="12261"/>
                  </a:lnTo>
                  <a:lnTo>
                    <a:pt x="7205" y="12383"/>
                  </a:lnTo>
                  <a:lnTo>
                    <a:pt x="7425" y="12530"/>
                  </a:lnTo>
                  <a:lnTo>
                    <a:pt x="7791" y="12798"/>
                  </a:lnTo>
                  <a:lnTo>
                    <a:pt x="8084" y="13067"/>
                  </a:lnTo>
                  <a:lnTo>
                    <a:pt x="8329" y="13287"/>
                  </a:lnTo>
                  <a:lnTo>
                    <a:pt x="8329" y="2199"/>
                  </a:lnTo>
                  <a:lnTo>
                    <a:pt x="8329" y="2101"/>
                  </a:lnTo>
                  <a:lnTo>
                    <a:pt x="8280" y="1979"/>
                  </a:lnTo>
                  <a:lnTo>
                    <a:pt x="8231" y="1881"/>
                  </a:lnTo>
                  <a:lnTo>
                    <a:pt x="8158" y="1808"/>
                  </a:lnTo>
                  <a:lnTo>
                    <a:pt x="8036" y="1686"/>
                  </a:lnTo>
                  <a:lnTo>
                    <a:pt x="7767" y="1442"/>
                  </a:lnTo>
                  <a:lnTo>
                    <a:pt x="7449" y="1173"/>
                  </a:lnTo>
                  <a:lnTo>
                    <a:pt x="7083" y="904"/>
                  </a:lnTo>
                  <a:lnTo>
                    <a:pt x="6644" y="611"/>
                  </a:lnTo>
                  <a:lnTo>
                    <a:pt x="6375" y="489"/>
                  </a:lnTo>
                  <a:lnTo>
                    <a:pt x="6131" y="367"/>
                  </a:lnTo>
                  <a:lnTo>
                    <a:pt x="5838" y="269"/>
                  </a:lnTo>
                  <a:lnTo>
                    <a:pt x="5544" y="172"/>
                  </a:lnTo>
                  <a:lnTo>
                    <a:pt x="5227" y="98"/>
                  </a:lnTo>
                  <a:lnTo>
                    <a:pt x="4885" y="49"/>
                  </a:lnTo>
                  <a:lnTo>
                    <a:pt x="4543"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213" name="Google Shape;213;p13"/>
            <p:cNvSpPr/>
            <p:nvPr/>
          </p:nvSpPr>
          <p:spPr>
            <a:xfrm>
              <a:off x="2146775" y="995225"/>
              <a:ext cx="208225" cy="332175"/>
            </a:xfrm>
            <a:custGeom>
              <a:avLst/>
              <a:gdLst/>
              <a:ahLst/>
              <a:cxnLst/>
              <a:rect l="l" t="t" r="r" b="b"/>
              <a:pathLst>
                <a:path w="8329" h="13287" extrusionOk="0">
                  <a:moveTo>
                    <a:pt x="3786" y="1"/>
                  </a:moveTo>
                  <a:lnTo>
                    <a:pt x="3444" y="49"/>
                  </a:lnTo>
                  <a:lnTo>
                    <a:pt x="3102" y="98"/>
                  </a:lnTo>
                  <a:lnTo>
                    <a:pt x="2784" y="172"/>
                  </a:lnTo>
                  <a:lnTo>
                    <a:pt x="2491" y="269"/>
                  </a:lnTo>
                  <a:lnTo>
                    <a:pt x="2198" y="367"/>
                  </a:lnTo>
                  <a:lnTo>
                    <a:pt x="1954" y="489"/>
                  </a:lnTo>
                  <a:lnTo>
                    <a:pt x="1685" y="611"/>
                  </a:lnTo>
                  <a:lnTo>
                    <a:pt x="1246" y="904"/>
                  </a:lnTo>
                  <a:lnTo>
                    <a:pt x="879" y="1173"/>
                  </a:lnTo>
                  <a:lnTo>
                    <a:pt x="562" y="1442"/>
                  </a:lnTo>
                  <a:lnTo>
                    <a:pt x="293" y="1686"/>
                  </a:lnTo>
                  <a:lnTo>
                    <a:pt x="171" y="1808"/>
                  </a:lnTo>
                  <a:lnTo>
                    <a:pt x="98" y="1881"/>
                  </a:lnTo>
                  <a:lnTo>
                    <a:pt x="49" y="1979"/>
                  </a:lnTo>
                  <a:lnTo>
                    <a:pt x="0" y="2101"/>
                  </a:lnTo>
                  <a:lnTo>
                    <a:pt x="0" y="2199"/>
                  </a:lnTo>
                  <a:lnTo>
                    <a:pt x="0" y="13287"/>
                  </a:lnTo>
                  <a:lnTo>
                    <a:pt x="244" y="13067"/>
                  </a:lnTo>
                  <a:lnTo>
                    <a:pt x="537" y="12798"/>
                  </a:lnTo>
                  <a:lnTo>
                    <a:pt x="904" y="12530"/>
                  </a:lnTo>
                  <a:lnTo>
                    <a:pt x="1124" y="12383"/>
                  </a:lnTo>
                  <a:lnTo>
                    <a:pt x="1343" y="12261"/>
                  </a:lnTo>
                  <a:lnTo>
                    <a:pt x="1612" y="12139"/>
                  </a:lnTo>
                  <a:lnTo>
                    <a:pt x="1881" y="12017"/>
                  </a:lnTo>
                  <a:lnTo>
                    <a:pt x="2198" y="11919"/>
                  </a:lnTo>
                  <a:lnTo>
                    <a:pt x="2540" y="11821"/>
                  </a:lnTo>
                  <a:lnTo>
                    <a:pt x="2907" y="11748"/>
                  </a:lnTo>
                  <a:lnTo>
                    <a:pt x="3297" y="11675"/>
                  </a:lnTo>
                  <a:lnTo>
                    <a:pt x="3712" y="11650"/>
                  </a:lnTo>
                  <a:lnTo>
                    <a:pt x="4152" y="11626"/>
                  </a:lnTo>
                  <a:lnTo>
                    <a:pt x="4738" y="11650"/>
                  </a:lnTo>
                  <a:lnTo>
                    <a:pt x="5300" y="11699"/>
                  </a:lnTo>
                  <a:lnTo>
                    <a:pt x="5788" y="11748"/>
                  </a:lnTo>
                  <a:lnTo>
                    <a:pt x="6252" y="11821"/>
                  </a:lnTo>
                  <a:lnTo>
                    <a:pt x="6668" y="11919"/>
                  </a:lnTo>
                  <a:lnTo>
                    <a:pt x="7034" y="11992"/>
                  </a:lnTo>
                  <a:lnTo>
                    <a:pt x="7596" y="12163"/>
                  </a:lnTo>
                  <a:lnTo>
                    <a:pt x="7767" y="12188"/>
                  </a:lnTo>
                  <a:lnTo>
                    <a:pt x="7938" y="12163"/>
                  </a:lnTo>
                  <a:lnTo>
                    <a:pt x="8084" y="12090"/>
                  </a:lnTo>
                  <a:lnTo>
                    <a:pt x="8182" y="11992"/>
                  </a:lnTo>
                  <a:lnTo>
                    <a:pt x="8255" y="11895"/>
                  </a:lnTo>
                  <a:lnTo>
                    <a:pt x="8304" y="11773"/>
                  </a:lnTo>
                  <a:lnTo>
                    <a:pt x="8328" y="11626"/>
                  </a:lnTo>
                  <a:lnTo>
                    <a:pt x="8328" y="1661"/>
                  </a:lnTo>
                  <a:lnTo>
                    <a:pt x="8304" y="1539"/>
                  </a:lnTo>
                  <a:lnTo>
                    <a:pt x="8280" y="1442"/>
                  </a:lnTo>
                  <a:lnTo>
                    <a:pt x="8206" y="1319"/>
                  </a:lnTo>
                  <a:lnTo>
                    <a:pt x="8133" y="1246"/>
                  </a:lnTo>
                  <a:lnTo>
                    <a:pt x="7987" y="1124"/>
                  </a:lnTo>
                  <a:lnTo>
                    <a:pt x="7816" y="978"/>
                  </a:lnTo>
                  <a:lnTo>
                    <a:pt x="7400" y="758"/>
                  </a:lnTo>
                  <a:lnTo>
                    <a:pt x="6936" y="538"/>
                  </a:lnTo>
                  <a:lnTo>
                    <a:pt x="6423" y="343"/>
                  </a:lnTo>
                  <a:lnTo>
                    <a:pt x="5862" y="196"/>
                  </a:lnTo>
                  <a:lnTo>
                    <a:pt x="5300" y="74"/>
                  </a:lnTo>
                  <a:lnTo>
                    <a:pt x="4738" y="25"/>
                  </a:lnTo>
                  <a:lnTo>
                    <a:pt x="415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grpSp>
      <p:graphicFrame>
        <p:nvGraphicFramePr>
          <p:cNvPr id="18" name="Table 17">
            <a:extLst>
              <a:ext uri="{FF2B5EF4-FFF2-40B4-BE49-F238E27FC236}">
                <a16:creationId xmlns:a16="http://schemas.microsoft.com/office/drawing/2014/main" id="{AC92FE32-34BD-8048-BEC7-FC9C87F02988}"/>
              </a:ext>
            </a:extLst>
          </p:cNvPr>
          <p:cNvGraphicFramePr>
            <a:graphicFrameLocks noGrp="1"/>
          </p:cNvGraphicFramePr>
          <p:nvPr>
            <p:extLst>
              <p:ext uri="{D42A27DB-BD31-4B8C-83A1-F6EECF244321}">
                <p14:modId xmlns:p14="http://schemas.microsoft.com/office/powerpoint/2010/main" val="1840858737"/>
              </p:ext>
            </p:extLst>
          </p:nvPr>
        </p:nvGraphicFramePr>
        <p:xfrm>
          <a:off x="271265" y="1422612"/>
          <a:ext cx="7086467" cy="3101671"/>
        </p:xfrm>
        <a:graphic>
          <a:graphicData uri="http://schemas.openxmlformats.org/drawingml/2006/table">
            <a:tbl>
              <a:tblPr firstRow="1" firstCol="1" bandRow="1">
                <a:tableStyleId>{93EC2C83-4F27-46E9-AB52-EA9CB43B9D6F}</a:tableStyleId>
              </a:tblPr>
              <a:tblGrid>
                <a:gridCol w="1553009">
                  <a:extLst>
                    <a:ext uri="{9D8B030D-6E8A-4147-A177-3AD203B41FA5}">
                      <a16:colId xmlns:a16="http://schemas.microsoft.com/office/drawing/2014/main" val="1069694670"/>
                    </a:ext>
                  </a:extLst>
                </a:gridCol>
                <a:gridCol w="1344938">
                  <a:extLst>
                    <a:ext uri="{9D8B030D-6E8A-4147-A177-3AD203B41FA5}">
                      <a16:colId xmlns:a16="http://schemas.microsoft.com/office/drawing/2014/main" val="1195814567"/>
                    </a:ext>
                  </a:extLst>
                </a:gridCol>
                <a:gridCol w="1665161">
                  <a:extLst>
                    <a:ext uri="{9D8B030D-6E8A-4147-A177-3AD203B41FA5}">
                      <a16:colId xmlns:a16="http://schemas.microsoft.com/office/drawing/2014/main" val="2082418474"/>
                    </a:ext>
                  </a:extLst>
                </a:gridCol>
                <a:gridCol w="1477368">
                  <a:extLst>
                    <a:ext uri="{9D8B030D-6E8A-4147-A177-3AD203B41FA5}">
                      <a16:colId xmlns:a16="http://schemas.microsoft.com/office/drawing/2014/main" val="2473434389"/>
                    </a:ext>
                  </a:extLst>
                </a:gridCol>
                <a:gridCol w="1045991">
                  <a:extLst>
                    <a:ext uri="{9D8B030D-6E8A-4147-A177-3AD203B41FA5}">
                      <a16:colId xmlns:a16="http://schemas.microsoft.com/office/drawing/2014/main" val="1167188248"/>
                    </a:ext>
                  </a:extLst>
                </a:gridCol>
              </a:tblGrid>
              <a:tr h="342393">
                <a:tc gridSpan="5">
                  <a:txBody>
                    <a:bodyPr/>
                    <a:lstStyle/>
                    <a:p>
                      <a:pPr algn="ctr"/>
                      <a:r>
                        <a:rPr lang="en-CA" sz="2200" dirty="0">
                          <a:solidFill>
                            <a:srgbClr val="000000"/>
                          </a:solidFill>
                          <a:effectLst/>
                          <a:latin typeface="+mn-lt"/>
                          <a:cs typeface="Calibri" panose="020F0502020204030204" pitchFamily="34" charset="0"/>
                        </a:rPr>
                        <a:t>Caregivers (N = 20)</a:t>
                      </a: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601714207"/>
                  </a:ext>
                </a:extLst>
              </a:tr>
              <a:tr h="354932">
                <a:tc>
                  <a:txBody>
                    <a:bodyPr/>
                    <a:lstStyle/>
                    <a:p>
                      <a:r>
                        <a:rPr lang="en-CA" sz="2200" dirty="0">
                          <a:solidFill>
                            <a:srgbClr val="000000"/>
                          </a:solidFill>
                          <a:effectLst/>
                          <a:latin typeface="+mn-lt"/>
                          <a:cs typeface="Calibri" panose="020F0502020204030204" pitchFamily="34" charset="0"/>
                        </a:rPr>
                        <a:t>Age</a:t>
                      </a:r>
                      <a:endParaRPr lang="en-CA" sz="2200" dirty="0">
                        <a:solidFill>
                          <a:srgbClr val="000000"/>
                        </a:solidFill>
                        <a:effectLst/>
                        <a:latin typeface="+mn-lt"/>
                        <a:ea typeface="Times New Roman" panose="02020603050405020304" pitchFamily="18" charset="0"/>
                        <a:cs typeface="Calibri" panose="020F0502020204030204" pitchFamily="34" charset="0"/>
                      </a:endParaRPr>
                    </a:p>
                  </a:txBody>
                  <a:tcPr marL="68580" marR="68580" marT="0" marB="0"/>
                </a:tc>
                <a:tc gridSpan="4">
                  <a:txBody>
                    <a:bodyPr/>
                    <a:lstStyle/>
                    <a:p>
                      <a:r>
                        <a:rPr lang="en-CA" sz="2200" i="1" dirty="0">
                          <a:solidFill>
                            <a:srgbClr val="000000"/>
                          </a:solidFill>
                          <a:effectLst/>
                          <a:latin typeface="+mn-lt"/>
                          <a:cs typeface="Calibri" panose="020F0502020204030204" pitchFamily="34" charset="0"/>
                        </a:rPr>
                        <a:t>M</a:t>
                      </a:r>
                      <a:r>
                        <a:rPr lang="en-CA" sz="2200" dirty="0">
                          <a:solidFill>
                            <a:srgbClr val="000000"/>
                          </a:solidFill>
                          <a:effectLst/>
                          <a:latin typeface="+mn-lt"/>
                          <a:cs typeface="Calibri" panose="020F0502020204030204" pitchFamily="34" charset="0"/>
                        </a:rPr>
                        <a:t> = 41 years</a:t>
                      </a:r>
                      <a:endParaRPr lang="en-CA" sz="2200" dirty="0">
                        <a:solidFill>
                          <a:srgbClr val="000000"/>
                        </a:solidFill>
                        <a:effectLst/>
                        <a:latin typeface="+mn-lt"/>
                        <a:ea typeface="Times New Roman" panose="02020603050405020304" pitchFamily="18" charset="0"/>
                        <a:cs typeface="Calibri" panose="020F0502020204030204" pitchFamily="34" charset="0"/>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545149527"/>
                  </a:ext>
                </a:extLst>
              </a:tr>
              <a:tr h="601086">
                <a:tc>
                  <a:txBody>
                    <a:bodyPr/>
                    <a:lstStyle/>
                    <a:p>
                      <a:r>
                        <a:rPr lang="en-CA" sz="2200" dirty="0">
                          <a:solidFill>
                            <a:srgbClr val="000000"/>
                          </a:solidFill>
                          <a:effectLst/>
                          <a:latin typeface="+mn-lt"/>
                          <a:cs typeface="Calibri" panose="020F0502020204030204" pitchFamily="34" charset="0"/>
                        </a:rPr>
                        <a:t>Gender </a:t>
                      </a:r>
                      <a:endParaRPr lang="en-CA" sz="2200" dirty="0">
                        <a:solidFill>
                          <a:srgbClr val="000000"/>
                        </a:solidFill>
                        <a:effectLst/>
                        <a:latin typeface="+mn-lt"/>
                        <a:ea typeface="Times New Roman" panose="02020603050405020304" pitchFamily="18" charset="0"/>
                        <a:cs typeface="Calibri" panose="020F0502020204030204" pitchFamily="34" charset="0"/>
                      </a:endParaRPr>
                    </a:p>
                  </a:txBody>
                  <a:tcPr marL="68580" marR="68580" marT="0" marB="0"/>
                </a:tc>
                <a:tc>
                  <a:txBody>
                    <a:bodyPr/>
                    <a:lstStyle/>
                    <a:p>
                      <a:r>
                        <a:rPr lang="en-CA" sz="2200" dirty="0">
                          <a:solidFill>
                            <a:srgbClr val="000000"/>
                          </a:solidFill>
                          <a:effectLst/>
                          <a:latin typeface="+mn-lt"/>
                          <a:cs typeface="Calibri" panose="020F0502020204030204" pitchFamily="34" charset="0"/>
                        </a:rPr>
                        <a:t>2 Male</a:t>
                      </a:r>
                      <a:endParaRPr lang="en-CA" sz="2200" dirty="0">
                        <a:solidFill>
                          <a:srgbClr val="000000"/>
                        </a:solidFill>
                        <a:effectLst/>
                        <a:latin typeface="+mn-lt"/>
                        <a:ea typeface="Times New Roman" panose="02020603050405020304" pitchFamily="18" charset="0"/>
                        <a:cs typeface="Calibri" panose="020F0502020204030204" pitchFamily="34" charset="0"/>
                      </a:endParaRPr>
                    </a:p>
                  </a:txBody>
                  <a:tcPr marL="68580" marR="68580" marT="0" marB="0"/>
                </a:tc>
                <a:tc>
                  <a:txBody>
                    <a:bodyPr/>
                    <a:lstStyle/>
                    <a:p>
                      <a:r>
                        <a:rPr lang="en-CA" sz="2200" dirty="0">
                          <a:solidFill>
                            <a:srgbClr val="000000"/>
                          </a:solidFill>
                          <a:effectLst/>
                          <a:latin typeface="+mn-lt"/>
                          <a:cs typeface="Calibri" panose="020F0502020204030204" pitchFamily="34" charset="0"/>
                        </a:rPr>
                        <a:t>18 Female</a:t>
                      </a:r>
                      <a:endParaRPr lang="en-CA" sz="2200" dirty="0">
                        <a:solidFill>
                          <a:srgbClr val="000000"/>
                        </a:solidFill>
                        <a:effectLst/>
                        <a:latin typeface="+mn-lt"/>
                        <a:ea typeface="Times New Roman" panose="02020603050405020304" pitchFamily="18" charset="0"/>
                        <a:cs typeface="Calibri" panose="020F0502020204030204" pitchFamily="34" charset="0"/>
                      </a:endParaRPr>
                    </a:p>
                  </a:txBody>
                  <a:tcPr marL="68580" marR="68580" marT="0" marB="0"/>
                </a:tc>
                <a:tc gridSpan="2">
                  <a:txBody>
                    <a:bodyPr/>
                    <a:lstStyle/>
                    <a:p>
                      <a:r>
                        <a:rPr lang="en-CA" sz="2200" dirty="0">
                          <a:solidFill>
                            <a:srgbClr val="000000"/>
                          </a:solidFill>
                          <a:effectLst/>
                          <a:latin typeface="+mn-lt"/>
                          <a:cs typeface="Calibri" panose="020F0502020204030204" pitchFamily="34" charset="0"/>
                        </a:rPr>
                        <a:t> </a:t>
                      </a:r>
                      <a:endParaRPr lang="en-CA" sz="2200" dirty="0">
                        <a:solidFill>
                          <a:srgbClr val="000000"/>
                        </a:solidFill>
                        <a:effectLst/>
                        <a:latin typeface="+mn-lt"/>
                        <a:ea typeface="Times New Roman" panose="02020603050405020304" pitchFamily="18" charset="0"/>
                        <a:cs typeface="Calibri" panose="020F0502020204030204" pitchFamily="34" charset="0"/>
                      </a:endParaRPr>
                    </a:p>
                  </a:txBody>
                  <a:tcPr marL="68580" marR="68580" marT="0" marB="0"/>
                </a:tc>
                <a:tc hMerge="1">
                  <a:txBody>
                    <a:bodyPr/>
                    <a:lstStyle/>
                    <a:p>
                      <a:endParaRPr lang="en-US"/>
                    </a:p>
                  </a:txBody>
                  <a:tcPr/>
                </a:tc>
                <a:extLst>
                  <a:ext uri="{0D108BD9-81ED-4DB2-BD59-A6C34878D82A}">
                    <a16:rowId xmlns:a16="http://schemas.microsoft.com/office/drawing/2014/main" val="2371244469"/>
                  </a:ext>
                </a:extLst>
              </a:tr>
              <a:tr h="901630">
                <a:tc>
                  <a:txBody>
                    <a:bodyPr/>
                    <a:lstStyle/>
                    <a:p>
                      <a:r>
                        <a:rPr lang="en-CA" sz="2200">
                          <a:solidFill>
                            <a:srgbClr val="000000"/>
                          </a:solidFill>
                          <a:effectLst/>
                          <a:latin typeface="+mn-lt"/>
                          <a:cs typeface="Calibri" panose="020F0502020204030204" pitchFamily="34" charset="0"/>
                        </a:rPr>
                        <a:t>Relation to child</a:t>
                      </a:r>
                      <a:endParaRPr lang="en-CA" sz="2200">
                        <a:solidFill>
                          <a:srgbClr val="000000"/>
                        </a:solidFill>
                        <a:effectLst/>
                        <a:latin typeface="+mn-lt"/>
                        <a:ea typeface="Times New Roman" panose="02020603050405020304" pitchFamily="18" charset="0"/>
                        <a:cs typeface="Calibri" panose="020F0502020204030204" pitchFamily="34" charset="0"/>
                      </a:endParaRPr>
                    </a:p>
                  </a:txBody>
                  <a:tcPr marL="68580" marR="68580" marT="0" marB="0"/>
                </a:tc>
                <a:tc>
                  <a:txBody>
                    <a:bodyPr/>
                    <a:lstStyle/>
                    <a:p>
                      <a:r>
                        <a:rPr lang="en-CA" sz="2200" dirty="0">
                          <a:solidFill>
                            <a:srgbClr val="000000"/>
                          </a:solidFill>
                          <a:effectLst/>
                          <a:latin typeface="+mn-lt"/>
                          <a:cs typeface="Calibri" panose="020F0502020204030204" pitchFamily="34" charset="0"/>
                        </a:rPr>
                        <a:t>2 Fathers</a:t>
                      </a:r>
                      <a:endParaRPr lang="en-CA" sz="2200" dirty="0">
                        <a:solidFill>
                          <a:srgbClr val="000000"/>
                        </a:solidFill>
                        <a:effectLst/>
                        <a:latin typeface="+mn-lt"/>
                        <a:ea typeface="Times New Roman" panose="02020603050405020304" pitchFamily="18" charset="0"/>
                        <a:cs typeface="Calibri" panose="020F0502020204030204" pitchFamily="34" charset="0"/>
                      </a:endParaRPr>
                    </a:p>
                  </a:txBody>
                  <a:tcPr marL="68580" marR="68580" marT="0" marB="0"/>
                </a:tc>
                <a:tc>
                  <a:txBody>
                    <a:bodyPr/>
                    <a:lstStyle/>
                    <a:p>
                      <a:r>
                        <a:rPr lang="en-CA" sz="2200" dirty="0">
                          <a:solidFill>
                            <a:srgbClr val="000000"/>
                          </a:solidFill>
                          <a:effectLst/>
                          <a:latin typeface="+mn-lt"/>
                          <a:cs typeface="Calibri" panose="020F0502020204030204" pitchFamily="34" charset="0"/>
                        </a:rPr>
                        <a:t>18 Mothers </a:t>
                      </a:r>
                      <a:endParaRPr lang="en-CA" sz="2200" dirty="0">
                        <a:solidFill>
                          <a:srgbClr val="000000"/>
                        </a:solidFill>
                        <a:effectLst/>
                        <a:latin typeface="+mn-lt"/>
                        <a:ea typeface="Times New Roman" panose="02020603050405020304" pitchFamily="18" charset="0"/>
                        <a:cs typeface="Calibri" panose="020F0502020204030204" pitchFamily="34" charset="0"/>
                      </a:endParaRPr>
                    </a:p>
                  </a:txBody>
                  <a:tcPr marL="68580" marR="68580" marT="0" marB="0"/>
                </a:tc>
                <a:tc gridSpan="2">
                  <a:txBody>
                    <a:bodyPr/>
                    <a:lstStyle/>
                    <a:p>
                      <a:r>
                        <a:rPr lang="en-CA" sz="2200" dirty="0">
                          <a:solidFill>
                            <a:srgbClr val="000000"/>
                          </a:solidFill>
                          <a:effectLst/>
                          <a:latin typeface="+mn-lt"/>
                          <a:cs typeface="Calibri" panose="020F0502020204030204" pitchFamily="34" charset="0"/>
                        </a:rPr>
                        <a:t> </a:t>
                      </a:r>
                      <a:endParaRPr lang="en-CA" sz="2200" dirty="0">
                        <a:solidFill>
                          <a:srgbClr val="000000"/>
                        </a:solidFill>
                        <a:effectLst/>
                        <a:latin typeface="+mn-lt"/>
                        <a:ea typeface="Times New Roman" panose="02020603050405020304" pitchFamily="18" charset="0"/>
                        <a:cs typeface="Calibri" panose="020F0502020204030204" pitchFamily="34" charset="0"/>
                      </a:endParaRPr>
                    </a:p>
                  </a:txBody>
                  <a:tcPr marL="68580" marR="68580" marT="0" marB="0"/>
                </a:tc>
                <a:tc hMerge="1">
                  <a:txBody>
                    <a:bodyPr/>
                    <a:lstStyle/>
                    <a:p>
                      <a:endParaRPr lang="en-US"/>
                    </a:p>
                  </a:txBody>
                  <a:tcPr/>
                </a:tc>
                <a:extLst>
                  <a:ext uri="{0D108BD9-81ED-4DB2-BD59-A6C34878D82A}">
                    <a16:rowId xmlns:a16="http://schemas.microsoft.com/office/drawing/2014/main" val="3681731393"/>
                  </a:ext>
                </a:extLst>
              </a:tr>
              <a:tr h="901630">
                <a:tc>
                  <a:txBody>
                    <a:bodyPr/>
                    <a:lstStyle/>
                    <a:p>
                      <a:r>
                        <a:rPr lang="en-CA" sz="2200">
                          <a:solidFill>
                            <a:srgbClr val="000000"/>
                          </a:solidFill>
                          <a:effectLst/>
                          <a:latin typeface="+mn-lt"/>
                          <a:cs typeface="Calibri" panose="020F0502020204030204" pitchFamily="34" charset="0"/>
                        </a:rPr>
                        <a:t>Provide of Residence </a:t>
                      </a:r>
                      <a:endParaRPr lang="en-CA" sz="2200">
                        <a:solidFill>
                          <a:srgbClr val="000000"/>
                        </a:solidFill>
                        <a:effectLst/>
                        <a:latin typeface="+mn-lt"/>
                        <a:ea typeface="Times New Roman" panose="02020603050405020304" pitchFamily="18" charset="0"/>
                        <a:cs typeface="Calibri" panose="020F0502020204030204" pitchFamily="34" charset="0"/>
                      </a:endParaRPr>
                    </a:p>
                  </a:txBody>
                  <a:tcPr marL="68580" marR="68580" marT="0" marB="0"/>
                </a:tc>
                <a:tc>
                  <a:txBody>
                    <a:bodyPr/>
                    <a:lstStyle/>
                    <a:p>
                      <a:r>
                        <a:rPr lang="en-CA" sz="2200">
                          <a:solidFill>
                            <a:srgbClr val="000000"/>
                          </a:solidFill>
                          <a:effectLst/>
                          <a:latin typeface="+mn-lt"/>
                          <a:cs typeface="Calibri" panose="020F0502020204030204" pitchFamily="34" charset="0"/>
                        </a:rPr>
                        <a:t>15 Ontario</a:t>
                      </a:r>
                      <a:endParaRPr lang="en-CA" sz="2200">
                        <a:solidFill>
                          <a:srgbClr val="000000"/>
                        </a:solidFill>
                        <a:effectLst/>
                        <a:latin typeface="+mn-lt"/>
                        <a:ea typeface="Times New Roman" panose="02020603050405020304" pitchFamily="18" charset="0"/>
                        <a:cs typeface="Calibri" panose="020F0502020204030204" pitchFamily="34" charset="0"/>
                      </a:endParaRPr>
                    </a:p>
                  </a:txBody>
                  <a:tcPr marL="68580" marR="68580" marT="0" marB="0"/>
                </a:tc>
                <a:tc>
                  <a:txBody>
                    <a:bodyPr/>
                    <a:lstStyle/>
                    <a:p>
                      <a:r>
                        <a:rPr lang="en-CA" sz="2200" dirty="0">
                          <a:solidFill>
                            <a:srgbClr val="000000"/>
                          </a:solidFill>
                          <a:effectLst/>
                          <a:latin typeface="+mn-lt"/>
                          <a:cs typeface="Calibri" panose="020F0502020204030204" pitchFamily="34" charset="0"/>
                        </a:rPr>
                        <a:t>1 Quebec</a:t>
                      </a:r>
                      <a:endParaRPr lang="en-CA" sz="2200" dirty="0">
                        <a:solidFill>
                          <a:srgbClr val="000000"/>
                        </a:solidFill>
                        <a:effectLst/>
                        <a:latin typeface="+mn-lt"/>
                        <a:ea typeface="Times New Roman" panose="02020603050405020304" pitchFamily="18" charset="0"/>
                        <a:cs typeface="Calibri" panose="020F0502020204030204" pitchFamily="34" charset="0"/>
                      </a:endParaRPr>
                    </a:p>
                  </a:txBody>
                  <a:tcPr marL="68580" marR="68580" marT="0" marB="0"/>
                </a:tc>
                <a:tc>
                  <a:txBody>
                    <a:bodyPr/>
                    <a:lstStyle/>
                    <a:p>
                      <a:r>
                        <a:rPr lang="en-CA" sz="2200" dirty="0">
                          <a:solidFill>
                            <a:srgbClr val="000000"/>
                          </a:solidFill>
                          <a:effectLst/>
                          <a:latin typeface="+mn-lt"/>
                          <a:cs typeface="Calibri" panose="020F0502020204030204" pitchFamily="34" charset="0"/>
                        </a:rPr>
                        <a:t>1 New Brunswick</a:t>
                      </a:r>
                      <a:endParaRPr lang="en-CA" sz="2200" dirty="0">
                        <a:solidFill>
                          <a:srgbClr val="000000"/>
                        </a:solidFill>
                        <a:effectLst/>
                        <a:latin typeface="+mn-lt"/>
                        <a:ea typeface="Times New Roman" panose="02020603050405020304" pitchFamily="18" charset="0"/>
                        <a:cs typeface="Calibri" panose="020F0502020204030204" pitchFamily="34" charset="0"/>
                      </a:endParaRPr>
                    </a:p>
                  </a:txBody>
                  <a:tcPr marL="68580" marR="68580" marT="0" marB="0"/>
                </a:tc>
                <a:tc>
                  <a:txBody>
                    <a:bodyPr/>
                    <a:lstStyle/>
                    <a:p>
                      <a:r>
                        <a:rPr lang="en-CA" sz="2200" dirty="0">
                          <a:solidFill>
                            <a:srgbClr val="000000"/>
                          </a:solidFill>
                          <a:effectLst/>
                          <a:latin typeface="+mn-lt"/>
                          <a:cs typeface="Calibri" panose="020F0502020204030204" pitchFamily="34" charset="0"/>
                        </a:rPr>
                        <a:t>1 Nova Scotia</a:t>
                      </a:r>
                      <a:endParaRPr lang="en-CA" sz="2200" dirty="0">
                        <a:solidFill>
                          <a:srgbClr val="000000"/>
                        </a:solidFill>
                        <a:effectLst/>
                        <a:latin typeface="+mn-lt"/>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3100713621"/>
                  </a:ext>
                </a:extLst>
              </a:tr>
            </a:tbl>
          </a:graphicData>
        </a:graphic>
      </p:graphicFrame>
    </p:spTree>
    <p:extLst>
      <p:ext uri="{BB962C8B-B14F-4D97-AF65-F5344CB8AC3E}">
        <p14:creationId xmlns:p14="http://schemas.microsoft.com/office/powerpoint/2010/main" val="12973260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sp>
        <p:nvSpPr>
          <p:cNvPr id="204" name="Google Shape;204;p13"/>
          <p:cNvSpPr txBox="1">
            <a:spLocks noGrp="1"/>
          </p:cNvSpPr>
          <p:nvPr>
            <p:ph type="title"/>
          </p:nvPr>
        </p:nvSpPr>
        <p:spPr>
          <a:xfrm>
            <a:off x="779100" y="836000"/>
            <a:ext cx="6010500" cy="3963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 dirty="0"/>
              <a:t>CHILD DEMOGRAPHICS</a:t>
            </a:r>
            <a:endParaRPr dirty="0"/>
          </a:p>
        </p:txBody>
      </p:sp>
      <p:sp>
        <p:nvSpPr>
          <p:cNvPr id="208" name="Google Shape;208;p13"/>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12</a:t>
            </a:fld>
            <a:endParaRPr/>
          </a:p>
        </p:txBody>
      </p:sp>
      <p:grpSp>
        <p:nvGrpSpPr>
          <p:cNvPr id="209" name="Google Shape;209;p13"/>
          <p:cNvGrpSpPr/>
          <p:nvPr/>
        </p:nvGrpSpPr>
        <p:grpSpPr>
          <a:xfrm>
            <a:off x="132749" y="915045"/>
            <a:ext cx="269364" cy="224087"/>
            <a:chOff x="1926350" y="995225"/>
            <a:chExt cx="428650" cy="356600"/>
          </a:xfrm>
        </p:grpSpPr>
        <p:sp>
          <p:nvSpPr>
            <p:cNvPr id="210" name="Google Shape;210;p13"/>
            <p:cNvSpPr/>
            <p:nvPr/>
          </p:nvSpPr>
          <p:spPr>
            <a:xfrm>
              <a:off x="1926350" y="1298075"/>
              <a:ext cx="208225" cy="53750"/>
            </a:xfrm>
            <a:custGeom>
              <a:avLst/>
              <a:gdLst/>
              <a:ahLst/>
              <a:cxnLst/>
              <a:rect l="l" t="t" r="r" b="b"/>
              <a:pathLst>
                <a:path w="8329" h="2150" extrusionOk="0">
                  <a:moveTo>
                    <a:pt x="0" y="0"/>
                  </a:moveTo>
                  <a:lnTo>
                    <a:pt x="0" y="489"/>
                  </a:lnTo>
                  <a:lnTo>
                    <a:pt x="25" y="635"/>
                  </a:lnTo>
                  <a:lnTo>
                    <a:pt x="74" y="758"/>
                  </a:lnTo>
                  <a:lnTo>
                    <a:pt x="147" y="855"/>
                  </a:lnTo>
                  <a:lnTo>
                    <a:pt x="245" y="953"/>
                  </a:lnTo>
                  <a:lnTo>
                    <a:pt x="391" y="1026"/>
                  </a:lnTo>
                  <a:lnTo>
                    <a:pt x="562" y="1051"/>
                  </a:lnTo>
                  <a:lnTo>
                    <a:pt x="733" y="1026"/>
                  </a:lnTo>
                  <a:lnTo>
                    <a:pt x="1295" y="855"/>
                  </a:lnTo>
                  <a:lnTo>
                    <a:pt x="1661" y="782"/>
                  </a:lnTo>
                  <a:lnTo>
                    <a:pt x="2076" y="684"/>
                  </a:lnTo>
                  <a:lnTo>
                    <a:pt x="2540" y="611"/>
                  </a:lnTo>
                  <a:lnTo>
                    <a:pt x="3029" y="562"/>
                  </a:lnTo>
                  <a:lnTo>
                    <a:pt x="3591" y="513"/>
                  </a:lnTo>
                  <a:lnTo>
                    <a:pt x="4177" y="489"/>
                  </a:lnTo>
                  <a:lnTo>
                    <a:pt x="4616" y="513"/>
                  </a:lnTo>
                  <a:lnTo>
                    <a:pt x="5032" y="538"/>
                  </a:lnTo>
                  <a:lnTo>
                    <a:pt x="5422" y="611"/>
                  </a:lnTo>
                  <a:lnTo>
                    <a:pt x="5789" y="684"/>
                  </a:lnTo>
                  <a:lnTo>
                    <a:pt x="6131" y="782"/>
                  </a:lnTo>
                  <a:lnTo>
                    <a:pt x="6448" y="880"/>
                  </a:lnTo>
                  <a:lnTo>
                    <a:pt x="6717" y="1002"/>
                  </a:lnTo>
                  <a:lnTo>
                    <a:pt x="6985" y="1124"/>
                  </a:lnTo>
                  <a:lnTo>
                    <a:pt x="7205" y="1246"/>
                  </a:lnTo>
                  <a:lnTo>
                    <a:pt x="7425" y="1393"/>
                  </a:lnTo>
                  <a:lnTo>
                    <a:pt x="7791" y="1661"/>
                  </a:lnTo>
                  <a:lnTo>
                    <a:pt x="8084" y="1930"/>
                  </a:lnTo>
                  <a:lnTo>
                    <a:pt x="8329" y="2150"/>
                  </a:lnTo>
                  <a:lnTo>
                    <a:pt x="8329" y="1661"/>
                  </a:lnTo>
                  <a:lnTo>
                    <a:pt x="8084" y="1441"/>
                  </a:lnTo>
                  <a:lnTo>
                    <a:pt x="7791" y="1173"/>
                  </a:lnTo>
                  <a:lnTo>
                    <a:pt x="7425" y="904"/>
                  </a:lnTo>
                  <a:lnTo>
                    <a:pt x="7205" y="758"/>
                  </a:lnTo>
                  <a:lnTo>
                    <a:pt x="6985" y="635"/>
                  </a:lnTo>
                  <a:lnTo>
                    <a:pt x="6717" y="513"/>
                  </a:lnTo>
                  <a:lnTo>
                    <a:pt x="6448" y="391"/>
                  </a:lnTo>
                  <a:lnTo>
                    <a:pt x="6131" y="294"/>
                  </a:lnTo>
                  <a:lnTo>
                    <a:pt x="5789" y="196"/>
                  </a:lnTo>
                  <a:lnTo>
                    <a:pt x="5422" y="123"/>
                  </a:lnTo>
                  <a:lnTo>
                    <a:pt x="5032" y="49"/>
                  </a:lnTo>
                  <a:lnTo>
                    <a:pt x="4616" y="25"/>
                  </a:lnTo>
                  <a:lnTo>
                    <a:pt x="4177" y="0"/>
                  </a:lnTo>
                  <a:lnTo>
                    <a:pt x="3591" y="25"/>
                  </a:lnTo>
                  <a:lnTo>
                    <a:pt x="3029" y="74"/>
                  </a:lnTo>
                  <a:lnTo>
                    <a:pt x="2540" y="123"/>
                  </a:lnTo>
                  <a:lnTo>
                    <a:pt x="2076" y="196"/>
                  </a:lnTo>
                  <a:lnTo>
                    <a:pt x="1661" y="294"/>
                  </a:lnTo>
                  <a:lnTo>
                    <a:pt x="1295" y="367"/>
                  </a:lnTo>
                  <a:lnTo>
                    <a:pt x="733" y="538"/>
                  </a:lnTo>
                  <a:lnTo>
                    <a:pt x="562" y="562"/>
                  </a:lnTo>
                  <a:lnTo>
                    <a:pt x="391" y="538"/>
                  </a:lnTo>
                  <a:lnTo>
                    <a:pt x="245" y="465"/>
                  </a:lnTo>
                  <a:lnTo>
                    <a:pt x="147" y="367"/>
                  </a:lnTo>
                  <a:lnTo>
                    <a:pt x="74" y="269"/>
                  </a:lnTo>
                  <a:lnTo>
                    <a:pt x="25" y="147"/>
                  </a:lnTo>
                  <a:lnTo>
                    <a:pt x="0"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211" name="Google Shape;211;p13"/>
            <p:cNvSpPr/>
            <p:nvPr/>
          </p:nvSpPr>
          <p:spPr>
            <a:xfrm>
              <a:off x="2146775" y="1298075"/>
              <a:ext cx="208225" cy="53750"/>
            </a:xfrm>
            <a:custGeom>
              <a:avLst/>
              <a:gdLst/>
              <a:ahLst/>
              <a:cxnLst/>
              <a:rect l="l" t="t" r="r" b="b"/>
              <a:pathLst>
                <a:path w="8329" h="2150" extrusionOk="0">
                  <a:moveTo>
                    <a:pt x="4152" y="0"/>
                  </a:moveTo>
                  <a:lnTo>
                    <a:pt x="3712" y="25"/>
                  </a:lnTo>
                  <a:lnTo>
                    <a:pt x="3297" y="49"/>
                  </a:lnTo>
                  <a:lnTo>
                    <a:pt x="2907" y="123"/>
                  </a:lnTo>
                  <a:lnTo>
                    <a:pt x="2540" y="196"/>
                  </a:lnTo>
                  <a:lnTo>
                    <a:pt x="2198" y="294"/>
                  </a:lnTo>
                  <a:lnTo>
                    <a:pt x="1881" y="391"/>
                  </a:lnTo>
                  <a:lnTo>
                    <a:pt x="1612" y="513"/>
                  </a:lnTo>
                  <a:lnTo>
                    <a:pt x="1343" y="635"/>
                  </a:lnTo>
                  <a:lnTo>
                    <a:pt x="1124" y="758"/>
                  </a:lnTo>
                  <a:lnTo>
                    <a:pt x="904" y="904"/>
                  </a:lnTo>
                  <a:lnTo>
                    <a:pt x="537" y="1173"/>
                  </a:lnTo>
                  <a:lnTo>
                    <a:pt x="244" y="1441"/>
                  </a:lnTo>
                  <a:lnTo>
                    <a:pt x="0" y="1661"/>
                  </a:lnTo>
                  <a:lnTo>
                    <a:pt x="0" y="2150"/>
                  </a:lnTo>
                  <a:lnTo>
                    <a:pt x="244" y="1930"/>
                  </a:lnTo>
                  <a:lnTo>
                    <a:pt x="537" y="1661"/>
                  </a:lnTo>
                  <a:lnTo>
                    <a:pt x="904" y="1393"/>
                  </a:lnTo>
                  <a:lnTo>
                    <a:pt x="1124" y="1246"/>
                  </a:lnTo>
                  <a:lnTo>
                    <a:pt x="1343" y="1124"/>
                  </a:lnTo>
                  <a:lnTo>
                    <a:pt x="1612" y="1002"/>
                  </a:lnTo>
                  <a:lnTo>
                    <a:pt x="1881" y="880"/>
                  </a:lnTo>
                  <a:lnTo>
                    <a:pt x="2198" y="782"/>
                  </a:lnTo>
                  <a:lnTo>
                    <a:pt x="2540" y="684"/>
                  </a:lnTo>
                  <a:lnTo>
                    <a:pt x="2907" y="611"/>
                  </a:lnTo>
                  <a:lnTo>
                    <a:pt x="3297" y="538"/>
                  </a:lnTo>
                  <a:lnTo>
                    <a:pt x="3712" y="513"/>
                  </a:lnTo>
                  <a:lnTo>
                    <a:pt x="4152" y="489"/>
                  </a:lnTo>
                  <a:lnTo>
                    <a:pt x="4738" y="513"/>
                  </a:lnTo>
                  <a:lnTo>
                    <a:pt x="5300" y="562"/>
                  </a:lnTo>
                  <a:lnTo>
                    <a:pt x="5788" y="611"/>
                  </a:lnTo>
                  <a:lnTo>
                    <a:pt x="6252" y="684"/>
                  </a:lnTo>
                  <a:lnTo>
                    <a:pt x="6668" y="782"/>
                  </a:lnTo>
                  <a:lnTo>
                    <a:pt x="7034" y="855"/>
                  </a:lnTo>
                  <a:lnTo>
                    <a:pt x="7596" y="1026"/>
                  </a:lnTo>
                  <a:lnTo>
                    <a:pt x="7767" y="1051"/>
                  </a:lnTo>
                  <a:lnTo>
                    <a:pt x="7938" y="1026"/>
                  </a:lnTo>
                  <a:lnTo>
                    <a:pt x="8084" y="953"/>
                  </a:lnTo>
                  <a:lnTo>
                    <a:pt x="8182" y="855"/>
                  </a:lnTo>
                  <a:lnTo>
                    <a:pt x="8255" y="758"/>
                  </a:lnTo>
                  <a:lnTo>
                    <a:pt x="8304" y="635"/>
                  </a:lnTo>
                  <a:lnTo>
                    <a:pt x="8328" y="489"/>
                  </a:lnTo>
                  <a:lnTo>
                    <a:pt x="8328" y="0"/>
                  </a:lnTo>
                  <a:lnTo>
                    <a:pt x="8304" y="147"/>
                  </a:lnTo>
                  <a:lnTo>
                    <a:pt x="8255" y="269"/>
                  </a:lnTo>
                  <a:lnTo>
                    <a:pt x="8182" y="367"/>
                  </a:lnTo>
                  <a:lnTo>
                    <a:pt x="8084" y="465"/>
                  </a:lnTo>
                  <a:lnTo>
                    <a:pt x="7938" y="538"/>
                  </a:lnTo>
                  <a:lnTo>
                    <a:pt x="7767" y="562"/>
                  </a:lnTo>
                  <a:lnTo>
                    <a:pt x="7596" y="538"/>
                  </a:lnTo>
                  <a:lnTo>
                    <a:pt x="7034" y="367"/>
                  </a:lnTo>
                  <a:lnTo>
                    <a:pt x="6668" y="294"/>
                  </a:lnTo>
                  <a:lnTo>
                    <a:pt x="6252" y="196"/>
                  </a:lnTo>
                  <a:lnTo>
                    <a:pt x="5788" y="123"/>
                  </a:lnTo>
                  <a:lnTo>
                    <a:pt x="5300" y="74"/>
                  </a:lnTo>
                  <a:lnTo>
                    <a:pt x="4738" y="25"/>
                  </a:lnTo>
                  <a:lnTo>
                    <a:pt x="4152"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212" name="Google Shape;212;p13"/>
            <p:cNvSpPr/>
            <p:nvPr/>
          </p:nvSpPr>
          <p:spPr>
            <a:xfrm>
              <a:off x="1926350" y="995225"/>
              <a:ext cx="208225" cy="332175"/>
            </a:xfrm>
            <a:custGeom>
              <a:avLst/>
              <a:gdLst/>
              <a:ahLst/>
              <a:cxnLst/>
              <a:rect l="l" t="t" r="r" b="b"/>
              <a:pathLst>
                <a:path w="8329" h="13287" extrusionOk="0">
                  <a:moveTo>
                    <a:pt x="4177" y="1"/>
                  </a:moveTo>
                  <a:lnTo>
                    <a:pt x="3591" y="25"/>
                  </a:lnTo>
                  <a:lnTo>
                    <a:pt x="3029" y="74"/>
                  </a:lnTo>
                  <a:lnTo>
                    <a:pt x="2467" y="196"/>
                  </a:lnTo>
                  <a:lnTo>
                    <a:pt x="1905" y="343"/>
                  </a:lnTo>
                  <a:lnTo>
                    <a:pt x="1393" y="538"/>
                  </a:lnTo>
                  <a:lnTo>
                    <a:pt x="929" y="758"/>
                  </a:lnTo>
                  <a:lnTo>
                    <a:pt x="513" y="978"/>
                  </a:lnTo>
                  <a:lnTo>
                    <a:pt x="342" y="1124"/>
                  </a:lnTo>
                  <a:lnTo>
                    <a:pt x="196" y="1246"/>
                  </a:lnTo>
                  <a:lnTo>
                    <a:pt x="123" y="1319"/>
                  </a:lnTo>
                  <a:lnTo>
                    <a:pt x="49" y="1442"/>
                  </a:lnTo>
                  <a:lnTo>
                    <a:pt x="25" y="1539"/>
                  </a:lnTo>
                  <a:lnTo>
                    <a:pt x="0" y="1661"/>
                  </a:lnTo>
                  <a:lnTo>
                    <a:pt x="0" y="11626"/>
                  </a:lnTo>
                  <a:lnTo>
                    <a:pt x="25" y="11773"/>
                  </a:lnTo>
                  <a:lnTo>
                    <a:pt x="74" y="11895"/>
                  </a:lnTo>
                  <a:lnTo>
                    <a:pt x="147" y="11992"/>
                  </a:lnTo>
                  <a:lnTo>
                    <a:pt x="245" y="12090"/>
                  </a:lnTo>
                  <a:lnTo>
                    <a:pt x="391" y="12163"/>
                  </a:lnTo>
                  <a:lnTo>
                    <a:pt x="562" y="12188"/>
                  </a:lnTo>
                  <a:lnTo>
                    <a:pt x="733" y="12163"/>
                  </a:lnTo>
                  <a:lnTo>
                    <a:pt x="1295" y="11992"/>
                  </a:lnTo>
                  <a:lnTo>
                    <a:pt x="1661" y="11919"/>
                  </a:lnTo>
                  <a:lnTo>
                    <a:pt x="2076" y="11821"/>
                  </a:lnTo>
                  <a:lnTo>
                    <a:pt x="2540" y="11748"/>
                  </a:lnTo>
                  <a:lnTo>
                    <a:pt x="3029" y="11699"/>
                  </a:lnTo>
                  <a:lnTo>
                    <a:pt x="3591" y="11650"/>
                  </a:lnTo>
                  <a:lnTo>
                    <a:pt x="4177" y="11626"/>
                  </a:lnTo>
                  <a:lnTo>
                    <a:pt x="4616" y="11650"/>
                  </a:lnTo>
                  <a:lnTo>
                    <a:pt x="5032" y="11675"/>
                  </a:lnTo>
                  <a:lnTo>
                    <a:pt x="5422" y="11748"/>
                  </a:lnTo>
                  <a:lnTo>
                    <a:pt x="5789" y="11821"/>
                  </a:lnTo>
                  <a:lnTo>
                    <a:pt x="6131" y="11919"/>
                  </a:lnTo>
                  <a:lnTo>
                    <a:pt x="6448" y="12017"/>
                  </a:lnTo>
                  <a:lnTo>
                    <a:pt x="6717" y="12139"/>
                  </a:lnTo>
                  <a:lnTo>
                    <a:pt x="6985" y="12261"/>
                  </a:lnTo>
                  <a:lnTo>
                    <a:pt x="7205" y="12383"/>
                  </a:lnTo>
                  <a:lnTo>
                    <a:pt x="7425" y="12530"/>
                  </a:lnTo>
                  <a:lnTo>
                    <a:pt x="7791" y="12798"/>
                  </a:lnTo>
                  <a:lnTo>
                    <a:pt x="8084" y="13067"/>
                  </a:lnTo>
                  <a:lnTo>
                    <a:pt x="8329" y="13287"/>
                  </a:lnTo>
                  <a:lnTo>
                    <a:pt x="8329" y="2199"/>
                  </a:lnTo>
                  <a:lnTo>
                    <a:pt x="8329" y="2101"/>
                  </a:lnTo>
                  <a:lnTo>
                    <a:pt x="8280" y="1979"/>
                  </a:lnTo>
                  <a:lnTo>
                    <a:pt x="8231" y="1881"/>
                  </a:lnTo>
                  <a:lnTo>
                    <a:pt x="8158" y="1808"/>
                  </a:lnTo>
                  <a:lnTo>
                    <a:pt x="8036" y="1686"/>
                  </a:lnTo>
                  <a:lnTo>
                    <a:pt x="7767" y="1442"/>
                  </a:lnTo>
                  <a:lnTo>
                    <a:pt x="7449" y="1173"/>
                  </a:lnTo>
                  <a:lnTo>
                    <a:pt x="7083" y="904"/>
                  </a:lnTo>
                  <a:lnTo>
                    <a:pt x="6644" y="611"/>
                  </a:lnTo>
                  <a:lnTo>
                    <a:pt x="6375" y="489"/>
                  </a:lnTo>
                  <a:lnTo>
                    <a:pt x="6131" y="367"/>
                  </a:lnTo>
                  <a:lnTo>
                    <a:pt x="5838" y="269"/>
                  </a:lnTo>
                  <a:lnTo>
                    <a:pt x="5544" y="172"/>
                  </a:lnTo>
                  <a:lnTo>
                    <a:pt x="5227" y="98"/>
                  </a:lnTo>
                  <a:lnTo>
                    <a:pt x="4885" y="49"/>
                  </a:lnTo>
                  <a:lnTo>
                    <a:pt x="4543"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213" name="Google Shape;213;p13"/>
            <p:cNvSpPr/>
            <p:nvPr/>
          </p:nvSpPr>
          <p:spPr>
            <a:xfrm>
              <a:off x="2146775" y="995225"/>
              <a:ext cx="208225" cy="332175"/>
            </a:xfrm>
            <a:custGeom>
              <a:avLst/>
              <a:gdLst/>
              <a:ahLst/>
              <a:cxnLst/>
              <a:rect l="l" t="t" r="r" b="b"/>
              <a:pathLst>
                <a:path w="8329" h="13287" extrusionOk="0">
                  <a:moveTo>
                    <a:pt x="3786" y="1"/>
                  </a:moveTo>
                  <a:lnTo>
                    <a:pt x="3444" y="49"/>
                  </a:lnTo>
                  <a:lnTo>
                    <a:pt x="3102" y="98"/>
                  </a:lnTo>
                  <a:lnTo>
                    <a:pt x="2784" y="172"/>
                  </a:lnTo>
                  <a:lnTo>
                    <a:pt x="2491" y="269"/>
                  </a:lnTo>
                  <a:lnTo>
                    <a:pt x="2198" y="367"/>
                  </a:lnTo>
                  <a:lnTo>
                    <a:pt x="1954" y="489"/>
                  </a:lnTo>
                  <a:lnTo>
                    <a:pt x="1685" y="611"/>
                  </a:lnTo>
                  <a:lnTo>
                    <a:pt x="1246" y="904"/>
                  </a:lnTo>
                  <a:lnTo>
                    <a:pt x="879" y="1173"/>
                  </a:lnTo>
                  <a:lnTo>
                    <a:pt x="562" y="1442"/>
                  </a:lnTo>
                  <a:lnTo>
                    <a:pt x="293" y="1686"/>
                  </a:lnTo>
                  <a:lnTo>
                    <a:pt x="171" y="1808"/>
                  </a:lnTo>
                  <a:lnTo>
                    <a:pt x="98" y="1881"/>
                  </a:lnTo>
                  <a:lnTo>
                    <a:pt x="49" y="1979"/>
                  </a:lnTo>
                  <a:lnTo>
                    <a:pt x="0" y="2101"/>
                  </a:lnTo>
                  <a:lnTo>
                    <a:pt x="0" y="2199"/>
                  </a:lnTo>
                  <a:lnTo>
                    <a:pt x="0" y="13287"/>
                  </a:lnTo>
                  <a:lnTo>
                    <a:pt x="244" y="13067"/>
                  </a:lnTo>
                  <a:lnTo>
                    <a:pt x="537" y="12798"/>
                  </a:lnTo>
                  <a:lnTo>
                    <a:pt x="904" y="12530"/>
                  </a:lnTo>
                  <a:lnTo>
                    <a:pt x="1124" y="12383"/>
                  </a:lnTo>
                  <a:lnTo>
                    <a:pt x="1343" y="12261"/>
                  </a:lnTo>
                  <a:lnTo>
                    <a:pt x="1612" y="12139"/>
                  </a:lnTo>
                  <a:lnTo>
                    <a:pt x="1881" y="12017"/>
                  </a:lnTo>
                  <a:lnTo>
                    <a:pt x="2198" y="11919"/>
                  </a:lnTo>
                  <a:lnTo>
                    <a:pt x="2540" y="11821"/>
                  </a:lnTo>
                  <a:lnTo>
                    <a:pt x="2907" y="11748"/>
                  </a:lnTo>
                  <a:lnTo>
                    <a:pt x="3297" y="11675"/>
                  </a:lnTo>
                  <a:lnTo>
                    <a:pt x="3712" y="11650"/>
                  </a:lnTo>
                  <a:lnTo>
                    <a:pt x="4152" y="11626"/>
                  </a:lnTo>
                  <a:lnTo>
                    <a:pt x="4738" y="11650"/>
                  </a:lnTo>
                  <a:lnTo>
                    <a:pt x="5300" y="11699"/>
                  </a:lnTo>
                  <a:lnTo>
                    <a:pt x="5788" y="11748"/>
                  </a:lnTo>
                  <a:lnTo>
                    <a:pt x="6252" y="11821"/>
                  </a:lnTo>
                  <a:lnTo>
                    <a:pt x="6668" y="11919"/>
                  </a:lnTo>
                  <a:lnTo>
                    <a:pt x="7034" y="11992"/>
                  </a:lnTo>
                  <a:lnTo>
                    <a:pt x="7596" y="12163"/>
                  </a:lnTo>
                  <a:lnTo>
                    <a:pt x="7767" y="12188"/>
                  </a:lnTo>
                  <a:lnTo>
                    <a:pt x="7938" y="12163"/>
                  </a:lnTo>
                  <a:lnTo>
                    <a:pt x="8084" y="12090"/>
                  </a:lnTo>
                  <a:lnTo>
                    <a:pt x="8182" y="11992"/>
                  </a:lnTo>
                  <a:lnTo>
                    <a:pt x="8255" y="11895"/>
                  </a:lnTo>
                  <a:lnTo>
                    <a:pt x="8304" y="11773"/>
                  </a:lnTo>
                  <a:lnTo>
                    <a:pt x="8328" y="11626"/>
                  </a:lnTo>
                  <a:lnTo>
                    <a:pt x="8328" y="1661"/>
                  </a:lnTo>
                  <a:lnTo>
                    <a:pt x="8304" y="1539"/>
                  </a:lnTo>
                  <a:lnTo>
                    <a:pt x="8280" y="1442"/>
                  </a:lnTo>
                  <a:lnTo>
                    <a:pt x="8206" y="1319"/>
                  </a:lnTo>
                  <a:lnTo>
                    <a:pt x="8133" y="1246"/>
                  </a:lnTo>
                  <a:lnTo>
                    <a:pt x="7987" y="1124"/>
                  </a:lnTo>
                  <a:lnTo>
                    <a:pt x="7816" y="978"/>
                  </a:lnTo>
                  <a:lnTo>
                    <a:pt x="7400" y="758"/>
                  </a:lnTo>
                  <a:lnTo>
                    <a:pt x="6936" y="538"/>
                  </a:lnTo>
                  <a:lnTo>
                    <a:pt x="6423" y="343"/>
                  </a:lnTo>
                  <a:lnTo>
                    <a:pt x="5862" y="196"/>
                  </a:lnTo>
                  <a:lnTo>
                    <a:pt x="5300" y="74"/>
                  </a:lnTo>
                  <a:lnTo>
                    <a:pt x="4738" y="25"/>
                  </a:lnTo>
                  <a:lnTo>
                    <a:pt x="4152"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grpSp>
      <p:graphicFrame>
        <p:nvGraphicFramePr>
          <p:cNvPr id="18" name="Table 17">
            <a:extLst>
              <a:ext uri="{FF2B5EF4-FFF2-40B4-BE49-F238E27FC236}">
                <a16:creationId xmlns:a16="http://schemas.microsoft.com/office/drawing/2014/main" id="{AC92FE32-34BD-8048-BEC7-FC9C87F02988}"/>
              </a:ext>
            </a:extLst>
          </p:cNvPr>
          <p:cNvGraphicFramePr>
            <a:graphicFrameLocks noGrp="1"/>
          </p:cNvGraphicFramePr>
          <p:nvPr>
            <p:extLst>
              <p:ext uri="{D42A27DB-BD31-4B8C-83A1-F6EECF244321}">
                <p14:modId xmlns:p14="http://schemas.microsoft.com/office/powerpoint/2010/main" val="4062499016"/>
              </p:ext>
            </p:extLst>
          </p:nvPr>
        </p:nvGraphicFramePr>
        <p:xfrm>
          <a:off x="271264" y="1422611"/>
          <a:ext cx="7398499" cy="3302429"/>
        </p:xfrm>
        <a:graphic>
          <a:graphicData uri="http://schemas.openxmlformats.org/drawingml/2006/table">
            <a:tbl>
              <a:tblPr firstRow="1" firstCol="1" bandRow="1">
                <a:tableStyleId>{93EC2C83-4F27-46E9-AB52-EA9CB43B9D6F}</a:tableStyleId>
              </a:tblPr>
              <a:tblGrid>
                <a:gridCol w="2191057">
                  <a:extLst>
                    <a:ext uri="{9D8B030D-6E8A-4147-A177-3AD203B41FA5}">
                      <a16:colId xmlns:a16="http://schemas.microsoft.com/office/drawing/2014/main" val="1069694670"/>
                    </a:ext>
                  </a:extLst>
                </a:gridCol>
                <a:gridCol w="1426141">
                  <a:extLst>
                    <a:ext uri="{9D8B030D-6E8A-4147-A177-3AD203B41FA5}">
                      <a16:colId xmlns:a16="http://schemas.microsoft.com/office/drawing/2014/main" val="1195814567"/>
                    </a:ext>
                  </a:extLst>
                </a:gridCol>
                <a:gridCol w="1813830">
                  <a:extLst>
                    <a:ext uri="{9D8B030D-6E8A-4147-A177-3AD203B41FA5}">
                      <a16:colId xmlns:a16="http://schemas.microsoft.com/office/drawing/2014/main" val="2082418474"/>
                    </a:ext>
                  </a:extLst>
                </a:gridCol>
                <a:gridCol w="1967471">
                  <a:extLst>
                    <a:ext uri="{9D8B030D-6E8A-4147-A177-3AD203B41FA5}">
                      <a16:colId xmlns:a16="http://schemas.microsoft.com/office/drawing/2014/main" val="2473434389"/>
                    </a:ext>
                  </a:extLst>
                </a:gridCol>
              </a:tblGrid>
              <a:tr h="328830">
                <a:tc gridSpan="4">
                  <a:txBody>
                    <a:bodyPr/>
                    <a:lstStyle/>
                    <a:p>
                      <a:pPr algn="ctr"/>
                      <a:r>
                        <a:rPr lang="en-CA" sz="2000" dirty="0">
                          <a:effectLst/>
                          <a:latin typeface="+mn-lt"/>
                          <a:cs typeface="Calibri" panose="020F0502020204030204" pitchFamily="34" charset="0"/>
                        </a:rPr>
                        <a:t>Children &amp; Adolescents (N = 20)</a:t>
                      </a: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601714207"/>
                  </a:ext>
                </a:extLst>
              </a:tr>
              <a:tr h="328180">
                <a:tc>
                  <a:txBody>
                    <a:bodyPr/>
                    <a:lstStyle/>
                    <a:p>
                      <a:r>
                        <a:rPr lang="en-CA" sz="2000" dirty="0">
                          <a:effectLst/>
                          <a:latin typeface="+mn-lt"/>
                          <a:cs typeface="Calibri" panose="020F0502020204030204" pitchFamily="34" charset="0"/>
                        </a:rPr>
                        <a:t>Age</a:t>
                      </a:r>
                      <a:endParaRPr lang="en-CA" sz="2000" dirty="0">
                        <a:effectLst/>
                        <a:latin typeface="+mn-lt"/>
                        <a:ea typeface="Times New Roman" panose="02020603050405020304" pitchFamily="18" charset="0"/>
                        <a:cs typeface="Calibri" panose="020F0502020204030204" pitchFamily="34" charset="0"/>
                      </a:endParaRPr>
                    </a:p>
                  </a:txBody>
                  <a:tcPr marL="68580" marR="68580" marT="0" marB="0"/>
                </a:tc>
                <a:tc gridSpan="3">
                  <a:txBody>
                    <a:bodyPr/>
                    <a:lstStyle/>
                    <a:p>
                      <a:r>
                        <a:rPr lang="en-CA" sz="2000" i="1" dirty="0">
                          <a:effectLst/>
                          <a:latin typeface="+mn-lt"/>
                          <a:cs typeface="Calibri" panose="020F0502020204030204" pitchFamily="34" charset="0"/>
                        </a:rPr>
                        <a:t>M</a:t>
                      </a:r>
                      <a:r>
                        <a:rPr lang="en-CA" sz="2000" dirty="0">
                          <a:effectLst/>
                          <a:latin typeface="+mn-lt"/>
                          <a:cs typeface="Calibri" panose="020F0502020204030204" pitchFamily="34" charset="0"/>
                        </a:rPr>
                        <a:t> = 10 years (4 to 17 years)</a:t>
                      </a:r>
                      <a:endParaRPr lang="en-CA" sz="2000" dirty="0">
                        <a:effectLst/>
                        <a:latin typeface="+mn-lt"/>
                        <a:ea typeface="Times New Roman" panose="02020603050405020304" pitchFamily="18" charset="0"/>
                        <a:cs typeface="Calibri" panose="020F0502020204030204" pitchFamily="34" charset="0"/>
                      </a:endParaRPr>
                    </a:p>
                  </a:txBody>
                  <a:tcPr marL="68580" marR="68580" marT="0" marB="0"/>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545149527"/>
                  </a:ext>
                </a:extLst>
              </a:tr>
              <a:tr h="555781">
                <a:tc>
                  <a:txBody>
                    <a:bodyPr/>
                    <a:lstStyle/>
                    <a:p>
                      <a:r>
                        <a:rPr lang="en-CA" sz="2000" dirty="0">
                          <a:effectLst/>
                          <a:latin typeface="+mn-lt"/>
                          <a:cs typeface="Calibri" panose="020F0502020204030204" pitchFamily="34" charset="0"/>
                        </a:rPr>
                        <a:t>Gender </a:t>
                      </a:r>
                      <a:endParaRPr lang="en-CA" sz="2000" dirty="0">
                        <a:effectLst/>
                        <a:latin typeface="+mn-lt"/>
                        <a:ea typeface="Times New Roman" panose="02020603050405020304" pitchFamily="18" charset="0"/>
                        <a:cs typeface="Calibri" panose="020F0502020204030204" pitchFamily="34" charset="0"/>
                      </a:endParaRPr>
                    </a:p>
                  </a:txBody>
                  <a:tcPr marL="68580" marR="68580" marT="0" marB="0"/>
                </a:tc>
                <a:tc>
                  <a:txBody>
                    <a:bodyPr/>
                    <a:lstStyle/>
                    <a:p>
                      <a:r>
                        <a:rPr lang="en-CA" sz="2000" dirty="0">
                          <a:effectLst/>
                          <a:latin typeface="+mn-lt"/>
                          <a:cs typeface="Calibri" panose="020F0502020204030204" pitchFamily="34" charset="0"/>
                        </a:rPr>
                        <a:t>14 Male</a:t>
                      </a:r>
                      <a:endParaRPr lang="en-CA" sz="2000" dirty="0">
                        <a:effectLst/>
                        <a:latin typeface="+mn-lt"/>
                        <a:ea typeface="Times New Roman" panose="02020603050405020304" pitchFamily="18" charset="0"/>
                        <a:cs typeface="Calibri" panose="020F0502020204030204" pitchFamily="34" charset="0"/>
                      </a:endParaRPr>
                    </a:p>
                  </a:txBody>
                  <a:tcPr marL="68580" marR="68580" marT="0" marB="0"/>
                </a:tc>
                <a:tc>
                  <a:txBody>
                    <a:bodyPr/>
                    <a:lstStyle/>
                    <a:p>
                      <a:r>
                        <a:rPr lang="en-CA" sz="2000" dirty="0">
                          <a:effectLst/>
                          <a:latin typeface="+mn-lt"/>
                          <a:cs typeface="Calibri" panose="020F0502020204030204" pitchFamily="34" charset="0"/>
                        </a:rPr>
                        <a:t>6 Female</a:t>
                      </a:r>
                      <a:endParaRPr lang="en-CA" sz="2000" dirty="0">
                        <a:effectLst/>
                        <a:latin typeface="+mn-lt"/>
                        <a:ea typeface="Times New Roman" panose="02020603050405020304" pitchFamily="18" charset="0"/>
                        <a:cs typeface="Calibri" panose="020F0502020204030204" pitchFamily="34" charset="0"/>
                      </a:endParaRPr>
                    </a:p>
                  </a:txBody>
                  <a:tcPr marL="68580" marR="68580" marT="0" marB="0"/>
                </a:tc>
                <a:tc>
                  <a:txBody>
                    <a:bodyPr/>
                    <a:lstStyle/>
                    <a:p>
                      <a:r>
                        <a:rPr lang="en-CA" sz="2000" dirty="0">
                          <a:effectLst/>
                          <a:latin typeface="+mn-lt"/>
                          <a:cs typeface="Calibri" panose="020F0502020204030204" pitchFamily="34" charset="0"/>
                        </a:rPr>
                        <a:t> </a:t>
                      </a:r>
                      <a:endParaRPr lang="en-CA" sz="2000" dirty="0">
                        <a:effectLst/>
                        <a:latin typeface="+mn-lt"/>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2371244469"/>
                  </a:ext>
                </a:extLst>
              </a:tr>
              <a:tr h="1175238">
                <a:tc>
                  <a:txBody>
                    <a:bodyPr/>
                    <a:lstStyle/>
                    <a:p>
                      <a:r>
                        <a:rPr lang="en-CA" sz="2000" dirty="0">
                          <a:effectLst/>
                          <a:latin typeface="+mn-lt"/>
                          <a:cs typeface="Calibri" panose="020F0502020204030204" pitchFamily="34" charset="0"/>
                        </a:rPr>
                        <a:t>Communication</a:t>
                      </a:r>
                      <a:endParaRPr lang="en-CA" sz="2000" dirty="0">
                        <a:effectLst/>
                        <a:latin typeface="+mn-lt"/>
                        <a:ea typeface="Times New Roman" panose="02020603050405020304" pitchFamily="18" charset="0"/>
                        <a:cs typeface="Calibri" panose="020F0502020204030204" pitchFamily="34" charset="0"/>
                      </a:endParaRPr>
                    </a:p>
                  </a:txBody>
                  <a:tcPr marL="68580" marR="68580" marT="0" marB="0"/>
                </a:tc>
                <a:tc>
                  <a:txBody>
                    <a:bodyPr/>
                    <a:lstStyle/>
                    <a:p>
                      <a:r>
                        <a:rPr lang="en-CA" sz="2000" dirty="0">
                          <a:effectLst/>
                          <a:latin typeface="+mn-lt"/>
                          <a:ea typeface="Times New Roman" panose="02020603050405020304" pitchFamily="18" charset="0"/>
                          <a:cs typeface="Calibri" panose="020F0502020204030204" pitchFamily="34" charset="0"/>
                        </a:rPr>
                        <a:t>14 Verbal</a:t>
                      </a:r>
                    </a:p>
                  </a:txBody>
                  <a:tcPr marL="68580" marR="68580" marT="0" marB="0"/>
                </a:tc>
                <a:tc>
                  <a:txBody>
                    <a:bodyPr/>
                    <a:lstStyle/>
                    <a:p>
                      <a:r>
                        <a:rPr lang="en-CA" sz="2000" dirty="0">
                          <a:effectLst/>
                          <a:latin typeface="+mn-lt"/>
                          <a:ea typeface="Times New Roman" panose="02020603050405020304" pitchFamily="18" charset="0"/>
                          <a:cs typeface="Calibri" panose="020F0502020204030204" pitchFamily="34" charset="0"/>
                        </a:rPr>
                        <a:t>4 Non-verbal</a:t>
                      </a:r>
                    </a:p>
                  </a:txBody>
                  <a:tcPr marL="68580" marR="68580" marT="0" marB="0"/>
                </a:tc>
                <a:tc>
                  <a:txBody>
                    <a:bodyPr/>
                    <a:lstStyle/>
                    <a:p>
                      <a:r>
                        <a:rPr lang="en-CA" sz="2000" dirty="0">
                          <a:effectLst/>
                          <a:latin typeface="+mn-lt"/>
                          <a:cs typeface="Calibri" panose="020F0502020204030204" pitchFamily="34" charset="0"/>
                        </a:rPr>
                        <a:t> 2 lose verbal communication when anxious</a:t>
                      </a:r>
                      <a:endParaRPr lang="en-CA" sz="2000" dirty="0">
                        <a:effectLst/>
                        <a:latin typeface="+mn-lt"/>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3681731393"/>
                  </a:ext>
                </a:extLst>
              </a:tr>
              <a:tr h="868113">
                <a:tc>
                  <a:txBody>
                    <a:bodyPr/>
                    <a:lstStyle/>
                    <a:p>
                      <a:r>
                        <a:rPr lang="en-CA" sz="2000" dirty="0">
                          <a:effectLst/>
                          <a:latin typeface="+mn-lt"/>
                          <a:cs typeface="Calibri" panose="020F0502020204030204" pitchFamily="34" charset="0"/>
                        </a:rPr>
                        <a:t>Needle Fear Level</a:t>
                      </a:r>
                    </a:p>
                    <a:p>
                      <a:r>
                        <a:rPr lang="en-CA" sz="2000" i="1" dirty="0">
                          <a:effectLst/>
                          <a:latin typeface="+mn-lt"/>
                          <a:ea typeface="Times New Roman" panose="02020603050405020304" pitchFamily="18" charset="0"/>
                          <a:cs typeface="Calibri" panose="020F0502020204030204" pitchFamily="34" charset="0"/>
                        </a:rPr>
                        <a:t>M</a:t>
                      </a:r>
                      <a:r>
                        <a:rPr lang="en-CA" sz="2000" dirty="0">
                          <a:effectLst/>
                          <a:latin typeface="+mn-lt"/>
                          <a:ea typeface="Times New Roman" panose="02020603050405020304" pitchFamily="18" charset="0"/>
                          <a:cs typeface="Calibri" panose="020F0502020204030204" pitchFamily="34" charset="0"/>
                        </a:rPr>
                        <a:t> = 8/10 rating</a:t>
                      </a:r>
                    </a:p>
                  </a:txBody>
                  <a:tcPr marL="68580" marR="68580" marT="0" marB="0"/>
                </a:tc>
                <a:tc>
                  <a:txBody>
                    <a:bodyPr/>
                    <a:lstStyle/>
                    <a:p>
                      <a:r>
                        <a:rPr lang="en-CA" sz="2000" dirty="0">
                          <a:effectLst/>
                          <a:latin typeface="+mn-lt"/>
                          <a:cs typeface="Calibri" panose="020F0502020204030204" pitchFamily="34" charset="0"/>
                        </a:rPr>
                        <a:t>18 High</a:t>
                      </a:r>
                      <a:endParaRPr lang="en-CA" sz="2000" dirty="0">
                        <a:effectLst/>
                        <a:latin typeface="+mn-lt"/>
                        <a:ea typeface="Times New Roman" panose="02020603050405020304" pitchFamily="18" charset="0"/>
                        <a:cs typeface="Calibri" panose="020F0502020204030204" pitchFamily="34" charset="0"/>
                      </a:endParaRPr>
                    </a:p>
                  </a:txBody>
                  <a:tcPr marL="68580" marR="68580" marT="0" marB="0"/>
                </a:tc>
                <a:tc>
                  <a:txBody>
                    <a:bodyPr/>
                    <a:lstStyle/>
                    <a:p>
                      <a:r>
                        <a:rPr lang="en-CA" sz="2000" dirty="0">
                          <a:effectLst/>
                          <a:latin typeface="+mn-lt"/>
                          <a:cs typeface="Calibri" panose="020F0502020204030204" pitchFamily="34" charset="0"/>
                        </a:rPr>
                        <a:t>1 Moderate</a:t>
                      </a:r>
                      <a:endParaRPr lang="en-CA" sz="2000" dirty="0">
                        <a:effectLst/>
                        <a:latin typeface="+mn-lt"/>
                        <a:ea typeface="Times New Roman" panose="02020603050405020304" pitchFamily="18" charset="0"/>
                        <a:cs typeface="Calibri" panose="020F0502020204030204" pitchFamily="34" charset="0"/>
                      </a:endParaRPr>
                    </a:p>
                  </a:txBody>
                  <a:tcPr marL="68580" marR="68580" marT="0" marB="0"/>
                </a:tc>
                <a:tc>
                  <a:txBody>
                    <a:bodyPr/>
                    <a:lstStyle/>
                    <a:p>
                      <a:r>
                        <a:rPr lang="en-CA" sz="2000" dirty="0">
                          <a:effectLst/>
                          <a:latin typeface="+mn-lt"/>
                          <a:cs typeface="Calibri" panose="020F0502020204030204" pitchFamily="34" charset="0"/>
                        </a:rPr>
                        <a:t>1 Low</a:t>
                      </a:r>
                      <a:endParaRPr lang="en-CA" sz="2000" dirty="0">
                        <a:effectLst/>
                        <a:latin typeface="+mn-lt"/>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3100713621"/>
                  </a:ext>
                </a:extLst>
              </a:tr>
            </a:tbl>
          </a:graphicData>
        </a:graphic>
      </p:graphicFrame>
    </p:spTree>
    <p:extLst>
      <p:ext uri="{BB962C8B-B14F-4D97-AF65-F5344CB8AC3E}">
        <p14:creationId xmlns:p14="http://schemas.microsoft.com/office/powerpoint/2010/main" val="34852296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Google Shape;226;p15"/>
          <p:cNvSpPr txBox="1">
            <a:spLocks noGrp="1"/>
          </p:cNvSpPr>
          <p:nvPr>
            <p:ph type="ctrTitle"/>
          </p:nvPr>
        </p:nvSpPr>
        <p:spPr>
          <a:xfrm>
            <a:off x="2305150" y="2884378"/>
            <a:ext cx="5811000" cy="4758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 dirty="0"/>
              <a:t>Data Analysis</a:t>
            </a:r>
            <a:endParaRPr dirty="0"/>
          </a:p>
        </p:txBody>
      </p:sp>
      <p:sp>
        <p:nvSpPr>
          <p:cNvPr id="228" name="Google Shape;228;p15"/>
          <p:cNvSpPr txBox="1"/>
          <p:nvPr/>
        </p:nvSpPr>
        <p:spPr>
          <a:xfrm>
            <a:off x="77600" y="2201325"/>
            <a:ext cx="2004000" cy="2201400"/>
          </a:xfrm>
          <a:prstGeom prst="rect">
            <a:avLst/>
          </a:prstGeom>
          <a:noFill/>
          <a:ln>
            <a:noFill/>
          </a:ln>
        </p:spPr>
        <p:txBody>
          <a:bodyPr spcFirstLastPara="1" wrap="square" lIns="91425" tIns="91425" rIns="91425" bIns="91425" anchor="ctr" anchorCtr="0">
            <a:noAutofit/>
          </a:bodyPr>
          <a:lstStyle/>
          <a:p>
            <a:pPr marL="0" marR="0" lvl="0" indent="0" algn="ctr" rtl="0">
              <a:lnSpc>
                <a:spcPct val="90000"/>
              </a:lnSpc>
              <a:spcBef>
                <a:spcPts val="0"/>
              </a:spcBef>
              <a:spcAft>
                <a:spcPts val="0"/>
              </a:spcAft>
              <a:buNone/>
            </a:pPr>
            <a:r>
              <a:rPr lang="en" sz="9600" b="1" dirty="0">
                <a:solidFill>
                  <a:schemeClr val="lt1"/>
                </a:solidFill>
                <a:latin typeface="Catamaran"/>
                <a:ea typeface="Catamaran"/>
                <a:cs typeface="Catamaran"/>
                <a:sym typeface="Catamaran"/>
              </a:rPr>
              <a:t>3</a:t>
            </a:r>
            <a:endParaRPr sz="9600" b="1" dirty="0">
              <a:solidFill>
                <a:schemeClr val="lt1"/>
              </a:solidFill>
              <a:latin typeface="Catamaran"/>
              <a:ea typeface="Catamaran"/>
              <a:cs typeface="Catamaran"/>
              <a:sym typeface="Catamaran"/>
            </a:endParaRPr>
          </a:p>
        </p:txBody>
      </p:sp>
    </p:spTree>
    <p:extLst>
      <p:ext uri="{BB962C8B-B14F-4D97-AF65-F5344CB8AC3E}">
        <p14:creationId xmlns:p14="http://schemas.microsoft.com/office/powerpoint/2010/main" val="19437118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0876C6-D3F4-504A-B64E-65CA6B4BE0AE}"/>
              </a:ext>
            </a:extLst>
          </p:cNvPr>
          <p:cNvSpPr>
            <a:spLocks noGrp="1"/>
          </p:cNvSpPr>
          <p:nvPr>
            <p:ph type="title"/>
          </p:nvPr>
        </p:nvSpPr>
        <p:spPr/>
        <p:txBody>
          <a:bodyPr/>
          <a:lstStyle/>
          <a:p>
            <a:r>
              <a:rPr lang="en-US" dirty="0"/>
              <a:t>Thematic Analysis</a:t>
            </a:r>
          </a:p>
        </p:txBody>
      </p:sp>
      <p:sp>
        <p:nvSpPr>
          <p:cNvPr id="3" name="Text Placeholder 2">
            <a:extLst>
              <a:ext uri="{FF2B5EF4-FFF2-40B4-BE49-F238E27FC236}">
                <a16:creationId xmlns:a16="http://schemas.microsoft.com/office/drawing/2014/main" id="{1E00E52F-B212-0944-9BA4-640924109642}"/>
              </a:ext>
            </a:extLst>
          </p:cNvPr>
          <p:cNvSpPr>
            <a:spLocks noGrp="1"/>
          </p:cNvSpPr>
          <p:nvPr>
            <p:ph type="body" idx="1"/>
          </p:nvPr>
        </p:nvSpPr>
        <p:spPr/>
        <p:txBody>
          <a:bodyPr/>
          <a:lstStyle/>
          <a:p>
            <a:pPr>
              <a:buFont typeface="Wingdings" pitchFamily="2" charset="2"/>
              <a:buChar char="v"/>
            </a:pPr>
            <a:r>
              <a:rPr lang="en-US" dirty="0">
                <a:latin typeface="Arial" panose="020B0604020202020204" pitchFamily="34" charset="0"/>
                <a:cs typeface="Arial" panose="020B0604020202020204" pitchFamily="34" charset="0"/>
              </a:rPr>
              <a:t>Themes = patterns in the data. </a:t>
            </a:r>
          </a:p>
          <a:p>
            <a:endParaRPr lang="en-US" dirty="0">
              <a:latin typeface="Arial" panose="020B0604020202020204" pitchFamily="34" charset="0"/>
              <a:cs typeface="Arial" panose="020B0604020202020204" pitchFamily="34" charset="0"/>
            </a:endParaRPr>
          </a:p>
          <a:p>
            <a:pPr>
              <a:buFont typeface="Wingdings" pitchFamily="2" charset="2"/>
              <a:buChar char="v"/>
            </a:pPr>
            <a:r>
              <a:rPr lang="en-US" dirty="0">
                <a:latin typeface="Arial" panose="020B0604020202020204" pitchFamily="34" charset="0"/>
                <a:cs typeface="Arial" panose="020B0604020202020204" pitchFamily="34" charset="0"/>
              </a:rPr>
              <a:t>Inductive (data-driven). </a:t>
            </a:r>
          </a:p>
          <a:p>
            <a:endParaRPr lang="en-US" dirty="0">
              <a:latin typeface="Arial" panose="020B0604020202020204" pitchFamily="34" charset="0"/>
              <a:cs typeface="Arial" panose="020B0604020202020204" pitchFamily="34" charset="0"/>
            </a:endParaRPr>
          </a:p>
          <a:p>
            <a:pPr>
              <a:buFont typeface="Wingdings" pitchFamily="2" charset="2"/>
              <a:buChar char="v"/>
            </a:pPr>
            <a:r>
              <a:rPr lang="en-US" dirty="0">
                <a:latin typeface="Arial" panose="020B0604020202020204" pitchFamily="34" charset="0"/>
                <a:cs typeface="Arial" panose="020B0604020202020204" pitchFamily="34" charset="0"/>
              </a:rPr>
              <a:t>Reflexive. </a:t>
            </a:r>
          </a:p>
          <a:p>
            <a:pPr marL="127000" indent="0">
              <a:buNone/>
            </a:pPr>
            <a:endParaRPr lang="en-US" dirty="0">
              <a:latin typeface="Arial" panose="020B0604020202020204" pitchFamily="34" charset="0"/>
              <a:cs typeface="Arial" panose="020B0604020202020204" pitchFamily="34" charset="0"/>
            </a:endParaRPr>
          </a:p>
          <a:p>
            <a:pPr marL="127000" indent="0">
              <a:buNone/>
            </a:pPr>
            <a:endParaRPr lang="en-US" dirty="0">
              <a:latin typeface="Arial" panose="020B0604020202020204" pitchFamily="34" charset="0"/>
              <a:cs typeface="Arial" panose="020B0604020202020204" pitchFamily="34" charset="0"/>
            </a:endParaRPr>
          </a:p>
          <a:p>
            <a:pPr lvl="1"/>
            <a:endParaRPr lang="en-US" dirty="0"/>
          </a:p>
        </p:txBody>
      </p:sp>
      <p:sp>
        <p:nvSpPr>
          <p:cNvPr id="4" name="Slide Number Placeholder 3">
            <a:extLst>
              <a:ext uri="{FF2B5EF4-FFF2-40B4-BE49-F238E27FC236}">
                <a16:creationId xmlns:a16="http://schemas.microsoft.com/office/drawing/2014/main" id="{A9817BE8-F58F-A84C-BFE5-9AF4CF533BF9}"/>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14</a:t>
            </a:fld>
            <a:endParaRPr lang="en"/>
          </a:p>
        </p:txBody>
      </p:sp>
      <p:grpSp>
        <p:nvGrpSpPr>
          <p:cNvPr id="5" name="Google Shape;856;p47">
            <a:extLst>
              <a:ext uri="{FF2B5EF4-FFF2-40B4-BE49-F238E27FC236}">
                <a16:creationId xmlns:a16="http://schemas.microsoft.com/office/drawing/2014/main" id="{85230168-634F-9841-A10D-9B51912ED0BD}"/>
              </a:ext>
            </a:extLst>
          </p:cNvPr>
          <p:cNvGrpSpPr/>
          <p:nvPr/>
        </p:nvGrpSpPr>
        <p:grpSpPr>
          <a:xfrm>
            <a:off x="1319155" y="3750541"/>
            <a:ext cx="347107" cy="438984"/>
            <a:chOff x="584925" y="238125"/>
            <a:chExt cx="415200" cy="525100"/>
          </a:xfrm>
        </p:grpSpPr>
        <p:sp>
          <p:nvSpPr>
            <p:cNvPr id="6" name="Google Shape;857;p47">
              <a:extLst>
                <a:ext uri="{FF2B5EF4-FFF2-40B4-BE49-F238E27FC236}">
                  <a16:creationId xmlns:a16="http://schemas.microsoft.com/office/drawing/2014/main" id="{4A2E6472-B64F-3B42-B77B-63888D31E653}"/>
                </a:ext>
              </a:extLst>
            </p:cNvPr>
            <p:cNvSpPr/>
            <p:nvPr/>
          </p:nvSpPr>
          <p:spPr>
            <a:xfrm>
              <a:off x="621550" y="299175"/>
              <a:ext cx="378575" cy="464050"/>
            </a:xfrm>
            <a:custGeom>
              <a:avLst/>
              <a:gdLst/>
              <a:ahLst/>
              <a:cxnLst/>
              <a:rect l="l" t="t" r="r" b="b"/>
              <a:pathLst>
                <a:path w="15143" h="18562" extrusionOk="0">
                  <a:moveTo>
                    <a:pt x="14166" y="0"/>
                  </a:moveTo>
                  <a:lnTo>
                    <a:pt x="14166" y="16755"/>
                  </a:lnTo>
                  <a:lnTo>
                    <a:pt x="14141" y="16926"/>
                  </a:lnTo>
                  <a:lnTo>
                    <a:pt x="14093" y="17072"/>
                  </a:lnTo>
                  <a:lnTo>
                    <a:pt x="14044" y="17194"/>
                  </a:lnTo>
                  <a:lnTo>
                    <a:pt x="13946" y="17341"/>
                  </a:lnTo>
                  <a:lnTo>
                    <a:pt x="13824" y="17438"/>
                  </a:lnTo>
                  <a:lnTo>
                    <a:pt x="13677" y="17512"/>
                  </a:lnTo>
                  <a:lnTo>
                    <a:pt x="13531" y="17561"/>
                  </a:lnTo>
                  <a:lnTo>
                    <a:pt x="13384" y="17585"/>
                  </a:lnTo>
                  <a:lnTo>
                    <a:pt x="0" y="17585"/>
                  </a:lnTo>
                  <a:lnTo>
                    <a:pt x="0" y="17731"/>
                  </a:lnTo>
                  <a:lnTo>
                    <a:pt x="25" y="17902"/>
                  </a:lnTo>
                  <a:lnTo>
                    <a:pt x="74" y="18049"/>
                  </a:lnTo>
                  <a:lnTo>
                    <a:pt x="123" y="18171"/>
                  </a:lnTo>
                  <a:lnTo>
                    <a:pt x="220" y="18318"/>
                  </a:lnTo>
                  <a:lnTo>
                    <a:pt x="342" y="18415"/>
                  </a:lnTo>
                  <a:lnTo>
                    <a:pt x="489" y="18489"/>
                  </a:lnTo>
                  <a:lnTo>
                    <a:pt x="635" y="18537"/>
                  </a:lnTo>
                  <a:lnTo>
                    <a:pt x="782" y="18562"/>
                  </a:lnTo>
                  <a:lnTo>
                    <a:pt x="14361" y="18562"/>
                  </a:lnTo>
                  <a:lnTo>
                    <a:pt x="14508" y="18537"/>
                  </a:lnTo>
                  <a:lnTo>
                    <a:pt x="14654" y="18489"/>
                  </a:lnTo>
                  <a:lnTo>
                    <a:pt x="14801" y="18415"/>
                  </a:lnTo>
                  <a:lnTo>
                    <a:pt x="14923" y="18318"/>
                  </a:lnTo>
                  <a:lnTo>
                    <a:pt x="15021" y="18171"/>
                  </a:lnTo>
                  <a:lnTo>
                    <a:pt x="15069" y="18049"/>
                  </a:lnTo>
                  <a:lnTo>
                    <a:pt x="15118" y="17902"/>
                  </a:lnTo>
                  <a:lnTo>
                    <a:pt x="15143" y="17731"/>
                  </a:lnTo>
                  <a:lnTo>
                    <a:pt x="15143" y="733"/>
                  </a:lnTo>
                  <a:lnTo>
                    <a:pt x="15118" y="586"/>
                  </a:lnTo>
                  <a:lnTo>
                    <a:pt x="15069" y="440"/>
                  </a:lnTo>
                  <a:lnTo>
                    <a:pt x="15021" y="318"/>
                  </a:lnTo>
                  <a:lnTo>
                    <a:pt x="14923" y="196"/>
                  </a:lnTo>
                  <a:lnTo>
                    <a:pt x="14801" y="122"/>
                  </a:lnTo>
                  <a:lnTo>
                    <a:pt x="14654" y="49"/>
                  </a:lnTo>
                  <a:lnTo>
                    <a:pt x="14508" y="25"/>
                  </a:lnTo>
                  <a:lnTo>
                    <a:pt x="1436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7" name="Google Shape;858;p47">
              <a:extLst>
                <a:ext uri="{FF2B5EF4-FFF2-40B4-BE49-F238E27FC236}">
                  <a16:creationId xmlns:a16="http://schemas.microsoft.com/office/drawing/2014/main" id="{9EFA9549-9A7F-7C47-A5D2-0A27741A3E2E}"/>
                </a:ext>
              </a:extLst>
            </p:cNvPr>
            <p:cNvSpPr/>
            <p:nvPr/>
          </p:nvSpPr>
          <p:spPr>
            <a:xfrm>
              <a:off x="633750" y="238125"/>
              <a:ext cx="29350" cy="63500"/>
            </a:xfrm>
            <a:custGeom>
              <a:avLst/>
              <a:gdLst/>
              <a:ahLst/>
              <a:cxnLst/>
              <a:rect l="l" t="t" r="r" b="b"/>
              <a:pathLst>
                <a:path w="1174" h="2540" extrusionOk="0">
                  <a:moveTo>
                    <a:pt x="392" y="0"/>
                  </a:moveTo>
                  <a:lnTo>
                    <a:pt x="294" y="49"/>
                  </a:lnTo>
                  <a:lnTo>
                    <a:pt x="221" y="73"/>
                  </a:lnTo>
                  <a:lnTo>
                    <a:pt x="147" y="147"/>
                  </a:lnTo>
                  <a:lnTo>
                    <a:pt x="74" y="220"/>
                  </a:lnTo>
                  <a:lnTo>
                    <a:pt x="50" y="293"/>
                  </a:lnTo>
                  <a:lnTo>
                    <a:pt x="1" y="391"/>
                  </a:lnTo>
                  <a:lnTo>
                    <a:pt x="1" y="488"/>
                  </a:lnTo>
                  <a:lnTo>
                    <a:pt x="1" y="2052"/>
                  </a:lnTo>
                  <a:lnTo>
                    <a:pt x="1" y="2149"/>
                  </a:lnTo>
                  <a:lnTo>
                    <a:pt x="50" y="2247"/>
                  </a:lnTo>
                  <a:lnTo>
                    <a:pt x="74" y="2320"/>
                  </a:lnTo>
                  <a:lnTo>
                    <a:pt x="147" y="2393"/>
                  </a:lnTo>
                  <a:lnTo>
                    <a:pt x="221" y="2467"/>
                  </a:lnTo>
                  <a:lnTo>
                    <a:pt x="294" y="2491"/>
                  </a:lnTo>
                  <a:lnTo>
                    <a:pt x="392" y="2540"/>
                  </a:lnTo>
                  <a:lnTo>
                    <a:pt x="782" y="2540"/>
                  </a:lnTo>
                  <a:lnTo>
                    <a:pt x="880" y="2491"/>
                  </a:lnTo>
                  <a:lnTo>
                    <a:pt x="953" y="2467"/>
                  </a:lnTo>
                  <a:lnTo>
                    <a:pt x="1027" y="2393"/>
                  </a:lnTo>
                  <a:lnTo>
                    <a:pt x="1100" y="2320"/>
                  </a:lnTo>
                  <a:lnTo>
                    <a:pt x="1124" y="2247"/>
                  </a:lnTo>
                  <a:lnTo>
                    <a:pt x="1173" y="2149"/>
                  </a:lnTo>
                  <a:lnTo>
                    <a:pt x="1173" y="2052"/>
                  </a:lnTo>
                  <a:lnTo>
                    <a:pt x="1173" y="488"/>
                  </a:lnTo>
                  <a:lnTo>
                    <a:pt x="1173" y="391"/>
                  </a:lnTo>
                  <a:lnTo>
                    <a:pt x="1124" y="293"/>
                  </a:lnTo>
                  <a:lnTo>
                    <a:pt x="1100" y="220"/>
                  </a:lnTo>
                  <a:lnTo>
                    <a:pt x="1027" y="147"/>
                  </a:lnTo>
                  <a:lnTo>
                    <a:pt x="953" y="73"/>
                  </a:lnTo>
                  <a:lnTo>
                    <a:pt x="880" y="49"/>
                  </a:lnTo>
                  <a:lnTo>
                    <a:pt x="78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8" name="Google Shape;859;p47">
              <a:extLst>
                <a:ext uri="{FF2B5EF4-FFF2-40B4-BE49-F238E27FC236}">
                  <a16:creationId xmlns:a16="http://schemas.microsoft.com/office/drawing/2014/main" id="{4F131027-C52E-114C-8A83-CC42A5233043}"/>
                </a:ext>
              </a:extLst>
            </p:cNvPr>
            <p:cNvSpPr/>
            <p:nvPr/>
          </p:nvSpPr>
          <p:spPr>
            <a:xfrm>
              <a:off x="716800" y="238125"/>
              <a:ext cx="29325" cy="63500"/>
            </a:xfrm>
            <a:custGeom>
              <a:avLst/>
              <a:gdLst/>
              <a:ahLst/>
              <a:cxnLst/>
              <a:rect l="l" t="t" r="r" b="b"/>
              <a:pathLst>
                <a:path w="1173" h="2540" extrusionOk="0">
                  <a:moveTo>
                    <a:pt x="391" y="0"/>
                  </a:moveTo>
                  <a:lnTo>
                    <a:pt x="294" y="49"/>
                  </a:lnTo>
                  <a:lnTo>
                    <a:pt x="220" y="73"/>
                  </a:lnTo>
                  <a:lnTo>
                    <a:pt x="147" y="147"/>
                  </a:lnTo>
                  <a:lnTo>
                    <a:pt x="74" y="220"/>
                  </a:lnTo>
                  <a:lnTo>
                    <a:pt x="49" y="293"/>
                  </a:lnTo>
                  <a:lnTo>
                    <a:pt x="0" y="391"/>
                  </a:lnTo>
                  <a:lnTo>
                    <a:pt x="0" y="488"/>
                  </a:lnTo>
                  <a:lnTo>
                    <a:pt x="0" y="2052"/>
                  </a:lnTo>
                  <a:lnTo>
                    <a:pt x="0" y="2149"/>
                  </a:lnTo>
                  <a:lnTo>
                    <a:pt x="49" y="2247"/>
                  </a:lnTo>
                  <a:lnTo>
                    <a:pt x="74" y="2320"/>
                  </a:lnTo>
                  <a:lnTo>
                    <a:pt x="147" y="2393"/>
                  </a:lnTo>
                  <a:lnTo>
                    <a:pt x="220" y="2467"/>
                  </a:lnTo>
                  <a:lnTo>
                    <a:pt x="294" y="2491"/>
                  </a:lnTo>
                  <a:lnTo>
                    <a:pt x="391" y="2540"/>
                  </a:lnTo>
                  <a:lnTo>
                    <a:pt x="782" y="2540"/>
                  </a:lnTo>
                  <a:lnTo>
                    <a:pt x="880" y="2491"/>
                  </a:lnTo>
                  <a:lnTo>
                    <a:pt x="953" y="2467"/>
                  </a:lnTo>
                  <a:lnTo>
                    <a:pt x="1026" y="2393"/>
                  </a:lnTo>
                  <a:lnTo>
                    <a:pt x="1099" y="2320"/>
                  </a:lnTo>
                  <a:lnTo>
                    <a:pt x="1124" y="2247"/>
                  </a:lnTo>
                  <a:lnTo>
                    <a:pt x="1173" y="2149"/>
                  </a:lnTo>
                  <a:lnTo>
                    <a:pt x="1173" y="2052"/>
                  </a:lnTo>
                  <a:lnTo>
                    <a:pt x="1173" y="488"/>
                  </a:lnTo>
                  <a:lnTo>
                    <a:pt x="1173" y="391"/>
                  </a:lnTo>
                  <a:lnTo>
                    <a:pt x="1124" y="293"/>
                  </a:lnTo>
                  <a:lnTo>
                    <a:pt x="1099" y="220"/>
                  </a:lnTo>
                  <a:lnTo>
                    <a:pt x="1026" y="147"/>
                  </a:lnTo>
                  <a:lnTo>
                    <a:pt x="953" y="73"/>
                  </a:lnTo>
                  <a:lnTo>
                    <a:pt x="880" y="49"/>
                  </a:lnTo>
                  <a:lnTo>
                    <a:pt x="78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9" name="Google Shape;860;p47">
              <a:extLst>
                <a:ext uri="{FF2B5EF4-FFF2-40B4-BE49-F238E27FC236}">
                  <a16:creationId xmlns:a16="http://schemas.microsoft.com/office/drawing/2014/main" id="{390BC898-498A-2A4A-B48C-45EB994A353A}"/>
                </a:ext>
              </a:extLst>
            </p:cNvPr>
            <p:cNvSpPr/>
            <p:nvPr/>
          </p:nvSpPr>
          <p:spPr>
            <a:xfrm>
              <a:off x="799825" y="238125"/>
              <a:ext cx="29350" cy="63500"/>
            </a:xfrm>
            <a:custGeom>
              <a:avLst/>
              <a:gdLst/>
              <a:ahLst/>
              <a:cxnLst/>
              <a:rect l="l" t="t" r="r" b="b"/>
              <a:pathLst>
                <a:path w="1174" h="2540" extrusionOk="0">
                  <a:moveTo>
                    <a:pt x="392" y="0"/>
                  </a:moveTo>
                  <a:lnTo>
                    <a:pt x="294" y="49"/>
                  </a:lnTo>
                  <a:lnTo>
                    <a:pt x="221" y="73"/>
                  </a:lnTo>
                  <a:lnTo>
                    <a:pt x="148" y="147"/>
                  </a:lnTo>
                  <a:lnTo>
                    <a:pt x="74" y="220"/>
                  </a:lnTo>
                  <a:lnTo>
                    <a:pt x="50" y="293"/>
                  </a:lnTo>
                  <a:lnTo>
                    <a:pt x="1" y="391"/>
                  </a:lnTo>
                  <a:lnTo>
                    <a:pt x="1" y="488"/>
                  </a:lnTo>
                  <a:lnTo>
                    <a:pt x="1" y="2052"/>
                  </a:lnTo>
                  <a:lnTo>
                    <a:pt x="1" y="2149"/>
                  </a:lnTo>
                  <a:lnTo>
                    <a:pt x="50" y="2247"/>
                  </a:lnTo>
                  <a:lnTo>
                    <a:pt x="74" y="2320"/>
                  </a:lnTo>
                  <a:lnTo>
                    <a:pt x="148" y="2393"/>
                  </a:lnTo>
                  <a:lnTo>
                    <a:pt x="221" y="2467"/>
                  </a:lnTo>
                  <a:lnTo>
                    <a:pt x="294" y="2491"/>
                  </a:lnTo>
                  <a:lnTo>
                    <a:pt x="392" y="2540"/>
                  </a:lnTo>
                  <a:lnTo>
                    <a:pt x="783" y="2540"/>
                  </a:lnTo>
                  <a:lnTo>
                    <a:pt x="880" y="2491"/>
                  </a:lnTo>
                  <a:lnTo>
                    <a:pt x="953" y="2467"/>
                  </a:lnTo>
                  <a:lnTo>
                    <a:pt x="1027" y="2393"/>
                  </a:lnTo>
                  <a:lnTo>
                    <a:pt x="1100" y="2320"/>
                  </a:lnTo>
                  <a:lnTo>
                    <a:pt x="1124" y="2247"/>
                  </a:lnTo>
                  <a:lnTo>
                    <a:pt x="1173" y="2149"/>
                  </a:lnTo>
                  <a:lnTo>
                    <a:pt x="1173" y="2052"/>
                  </a:lnTo>
                  <a:lnTo>
                    <a:pt x="1173" y="488"/>
                  </a:lnTo>
                  <a:lnTo>
                    <a:pt x="1173" y="391"/>
                  </a:lnTo>
                  <a:lnTo>
                    <a:pt x="1124" y="293"/>
                  </a:lnTo>
                  <a:lnTo>
                    <a:pt x="1100" y="220"/>
                  </a:lnTo>
                  <a:lnTo>
                    <a:pt x="1027" y="147"/>
                  </a:lnTo>
                  <a:lnTo>
                    <a:pt x="953" y="73"/>
                  </a:lnTo>
                  <a:lnTo>
                    <a:pt x="880" y="49"/>
                  </a:lnTo>
                  <a:lnTo>
                    <a:pt x="783"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10" name="Google Shape;861;p47">
              <a:extLst>
                <a:ext uri="{FF2B5EF4-FFF2-40B4-BE49-F238E27FC236}">
                  <a16:creationId xmlns:a16="http://schemas.microsoft.com/office/drawing/2014/main" id="{584F99F2-0BD1-7442-A5D8-E3209A537DD9}"/>
                </a:ext>
              </a:extLst>
            </p:cNvPr>
            <p:cNvSpPr/>
            <p:nvPr/>
          </p:nvSpPr>
          <p:spPr>
            <a:xfrm>
              <a:off x="882875" y="238125"/>
              <a:ext cx="29325" cy="63500"/>
            </a:xfrm>
            <a:custGeom>
              <a:avLst/>
              <a:gdLst/>
              <a:ahLst/>
              <a:cxnLst/>
              <a:rect l="l" t="t" r="r" b="b"/>
              <a:pathLst>
                <a:path w="1173" h="2540" extrusionOk="0">
                  <a:moveTo>
                    <a:pt x="391" y="0"/>
                  </a:moveTo>
                  <a:lnTo>
                    <a:pt x="294" y="49"/>
                  </a:lnTo>
                  <a:lnTo>
                    <a:pt x="220" y="73"/>
                  </a:lnTo>
                  <a:lnTo>
                    <a:pt x="147" y="147"/>
                  </a:lnTo>
                  <a:lnTo>
                    <a:pt x="74" y="220"/>
                  </a:lnTo>
                  <a:lnTo>
                    <a:pt x="49" y="293"/>
                  </a:lnTo>
                  <a:lnTo>
                    <a:pt x="1" y="391"/>
                  </a:lnTo>
                  <a:lnTo>
                    <a:pt x="1" y="488"/>
                  </a:lnTo>
                  <a:lnTo>
                    <a:pt x="1" y="2052"/>
                  </a:lnTo>
                  <a:lnTo>
                    <a:pt x="1" y="2149"/>
                  </a:lnTo>
                  <a:lnTo>
                    <a:pt x="49" y="2247"/>
                  </a:lnTo>
                  <a:lnTo>
                    <a:pt x="74" y="2320"/>
                  </a:lnTo>
                  <a:lnTo>
                    <a:pt x="147" y="2393"/>
                  </a:lnTo>
                  <a:lnTo>
                    <a:pt x="220" y="2467"/>
                  </a:lnTo>
                  <a:lnTo>
                    <a:pt x="294" y="2491"/>
                  </a:lnTo>
                  <a:lnTo>
                    <a:pt x="391" y="2540"/>
                  </a:lnTo>
                  <a:lnTo>
                    <a:pt x="782" y="2540"/>
                  </a:lnTo>
                  <a:lnTo>
                    <a:pt x="880" y="2491"/>
                  </a:lnTo>
                  <a:lnTo>
                    <a:pt x="953" y="2467"/>
                  </a:lnTo>
                  <a:lnTo>
                    <a:pt x="1026" y="2393"/>
                  </a:lnTo>
                  <a:lnTo>
                    <a:pt x="1100" y="2320"/>
                  </a:lnTo>
                  <a:lnTo>
                    <a:pt x="1124" y="2247"/>
                  </a:lnTo>
                  <a:lnTo>
                    <a:pt x="1173" y="2149"/>
                  </a:lnTo>
                  <a:lnTo>
                    <a:pt x="1173" y="2052"/>
                  </a:lnTo>
                  <a:lnTo>
                    <a:pt x="1173" y="488"/>
                  </a:lnTo>
                  <a:lnTo>
                    <a:pt x="1173" y="391"/>
                  </a:lnTo>
                  <a:lnTo>
                    <a:pt x="1124" y="293"/>
                  </a:lnTo>
                  <a:lnTo>
                    <a:pt x="1100" y="220"/>
                  </a:lnTo>
                  <a:lnTo>
                    <a:pt x="1026" y="147"/>
                  </a:lnTo>
                  <a:lnTo>
                    <a:pt x="953" y="73"/>
                  </a:lnTo>
                  <a:lnTo>
                    <a:pt x="880" y="49"/>
                  </a:lnTo>
                  <a:lnTo>
                    <a:pt x="78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11" name="Google Shape;862;p47">
              <a:extLst>
                <a:ext uri="{FF2B5EF4-FFF2-40B4-BE49-F238E27FC236}">
                  <a16:creationId xmlns:a16="http://schemas.microsoft.com/office/drawing/2014/main" id="{9195437B-E317-2940-8B47-77A402693F90}"/>
                </a:ext>
              </a:extLst>
            </p:cNvPr>
            <p:cNvSpPr/>
            <p:nvPr/>
          </p:nvSpPr>
          <p:spPr>
            <a:xfrm>
              <a:off x="584925" y="261325"/>
              <a:ext cx="378575" cy="464050"/>
            </a:xfrm>
            <a:custGeom>
              <a:avLst/>
              <a:gdLst/>
              <a:ahLst/>
              <a:cxnLst/>
              <a:rect l="l" t="t" r="r" b="b"/>
              <a:pathLst>
                <a:path w="15143" h="18562" extrusionOk="0">
                  <a:moveTo>
                    <a:pt x="2540" y="171"/>
                  </a:moveTo>
                  <a:lnTo>
                    <a:pt x="2711" y="195"/>
                  </a:lnTo>
                  <a:lnTo>
                    <a:pt x="2882" y="244"/>
                  </a:lnTo>
                  <a:lnTo>
                    <a:pt x="3053" y="318"/>
                  </a:lnTo>
                  <a:lnTo>
                    <a:pt x="3175" y="440"/>
                  </a:lnTo>
                  <a:lnTo>
                    <a:pt x="3297" y="562"/>
                  </a:lnTo>
                  <a:lnTo>
                    <a:pt x="3370" y="733"/>
                  </a:lnTo>
                  <a:lnTo>
                    <a:pt x="3419" y="904"/>
                  </a:lnTo>
                  <a:lnTo>
                    <a:pt x="3444" y="1075"/>
                  </a:lnTo>
                  <a:lnTo>
                    <a:pt x="3419" y="1246"/>
                  </a:lnTo>
                  <a:lnTo>
                    <a:pt x="3370" y="1417"/>
                  </a:lnTo>
                  <a:lnTo>
                    <a:pt x="3297" y="1588"/>
                  </a:lnTo>
                  <a:lnTo>
                    <a:pt x="3175" y="1710"/>
                  </a:lnTo>
                  <a:lnTo>
                    <a:pt x="3053" y="1832"/>
                  </a:lnTo>
                  <a:lnTo>
                    <a:pt x="2882" y="1905"/>
                  </a:lnTo>
                  <a:lnTo>
                    <a:pt x="2711" y="1954"/>
                  </a:lnTo>
                  <a:lnTo>
                    <a:pt x="2540" y="1978"/>
                  </a:lnTo>
                  <a:lnTo>
                    <a:pt x="2369" y="1954"/>
                  </a:lnTo>
                  <a:lnTo>
                    <a:pt x="2198" y="1905"/>
                  </a:lnTo>
                  <a:lnTo>
                    <a:pt x="2027" y="1832"/>
                  </a:lnTo>
                  <a:lnTo>
                    <a:pt x="1905" y="1710"/>
                  </a:lnTo>
                  <a:lnTo>
                    <a:pt x="1783" y="1588"/>
                  </a:lnTo>
                  <a:lnTo>
                    <a:pt x="1710" y="1417"/>
                  </a:lnTo>
                  <a:lnTo>
                    <a:pt x="1661" y="1246"/>
                  </a:lnTo>
                  <a:lnTo>
                    <a:pt x="1636" y="1075"/>
                  </a:lnTo>
                  <a:lnTo>
                    <a:pt x="1661" y="904"/>
                  </a:lnTo>
                  <a:lnTo>
                    <a:pt x="1710" y="733"/>
                  </a:lnTo>
                  <a:lnTo>
                    <a:pt x="1783" y="562"/>
                  </a:lnTo>
                  <a:lnTo>
                    <a:pt x="1905" y="440"/>
                  </a:lnTo>
                  <a:lnTo>
                    <a:pt x="2027" y="318"/>
                  </a:lnTo>
                  <a:lnTo>
                    <a:pt x="2198" y="244"/>
                  </a:lnTo>
                  <a:lnTo>
                    <a:pt x="2369" y="195"/>
                  </a:lnTo>
                  <a:lnTo>
                    <a:pt x="2540" y="171"/>
                  </a:lnTo>
                  <a:close/>
                  <a:moveTo>
                    <a:pt x="5862" y="171"/>
                  </a:moveTo>
                  <a:lnTo>
                    <a:pt x="6033" y="195"/>
                  </a:lnTo>
                  <a:lnTo>
                    <a:pt x="6204" y="244"/>
                  </a:lnTo>
                  <a:lnTo>
                    <a:pt x="6374" y="318"/>
                  </a:lnTo>
                  <a:lnTo>
                    <a:pt x="6497" y="440"/>
                  </a:lnTo>
                  <a:lnTo>
                    <a:pt x="6619" y="562"/>
                  </a:lnTo>
                  <a:lnTo>
                    <a:pt x="6692" y="733"/>
                  </a:lnTo>
                  <a:lnTo>
                    <a:pt x="6741" y="904"/>
                  </a:lnTo>
                  <a:lnTo>
                    <a:pt x="6765" y="1075"/>
                  </a:lnTo>
                  <a:lnTo>
                    <a:pt x="6741" y="1246"/>
                  </a:lnTo>
                  <a:lnTo>
                    <a:pt x="6692" y="1417"/>
                  </a:lnTo>
                  <a:lnTo>
                    <a:pt x="6619" y="1588"/>
                  </a:lnTo>
                  <a:lnTo>
                    <a:pt x="6497" y="1710"/>
                  </a:lnTo>
                  <a:lnTo>
                    <a:pt x="6374" y="1832"/>
                  </a:lnTo>
                  <a:lnTo>
                    <a:pt x="6204" y="1905"/>
                  </a:lnTo>
                  <a:lnTo>
                    <a:pt x="6033" y="1954"/>
                  </a:lnTo>
                  <a:lnTo>
                    <a:pt x="5862" y="1978"/>
                  </a:lnTo>
                  <a:lnTo>
                    <a:pt x="5691" y="1954"/>
                  </a:lnTo>
                  <a:lnTo>
                    <a:pt x="5520" y="1905"/>
                  </a:lnTo>
                  <a:lnTo>
                    <a:pt x="5349" y="1832"/>
                  </a:lnTo>
                  <a:lnTo>
                    <a:pt x="5227" y="1710"/>
                  </a:lnTo>
                  <a:lnTo>
                    <a:pt x="5104" y="1588"/>
                  </a:lnTo>
                  <a:lnTo>
                    <a:pt x="5031" y="1417"/>
                  </a:lnTo>
                  <a:lnTo>
                    <a:pt x="4982" y="1246"/>
                  </a:lnTo>
                  <a:lnTo>
                    <a:pt x="4958" y="1075"/>
                  </a:lnTo>
                  <a:lnTo>
                    <a:pt x="4982" y="904"/>
                  </a:lnTo>
                  <a:lnTo>
                    <a:pt x="5031" y="733"/>
                  </a:lnTo>
                  <a:lnTo>
                    <a:pt x="5104" y="562"/>
                  </a:lnTo>
                  <a:lnTo>
                    <a:pt x="5227" y="440"/>
                  </a:lnTo>
                  <a:lnTo>
                    <a:pt x="5349" y="318"/>
                  </a:lnTo>
                  <a:lnTo>
                    <a:pt x="5520" y="244"/>
                  </a:lnTo>
                  <a:lnTo>
                    <a:pt x="5691" y="195"/>
                  </a:lnTo>
                  <a:lnTo>
                    <a:pt x="5862" y="171"/>
                  </a:lnTo>
                  <a:close/>
                  <a:moveTo>
                    <a:pt x="9183" y="171"/>
                  </a:moveTo>
                  <a:lnTo>
                    <a:pt x="9354" y="195"/>
                  </a:lnTo>
                  <a:lnTo>
                    <a:pt x="9525" y="244"/>
                  </a:lnTo>
                  <a:lnTo>
                    <a:pt x="9696" y="318"/>
                  </a:lnTo>
                  <a:lnTo>
                    <a:pt x="9818" y="440"/>
                  </a:lnTo>
                  <a:lnTo>
                    <a:pt x="9940" y="562"/>
                  </a:lnTo>
                  <a:lnTo>
                    <a:pt x="10014" y="733"/>
                  </a:lnTo>
                  <a:lnTo>
                    <a:pt x="10062" y="904"/>
                  </a:lnTo>
                  <a:lnTo>
                    <a:pt x="10087" y="1075"/>
                  </a:lnTo>
                  <a:lnTo>
                    <a:pt x="10062" y="1246"/>
                  </a:lnTo>
                  <a:lnTo>
                    <a:pt x="10014" y="1417"/>
                  </a:lnTo>
                  <a:lnTo>
                    <a:pt x="9940" y="1588"/>
                  </a:lnTo>
                  <a:lnTo>
                    <a:pt x="9818" y="1710"/>
                  </a:lnTo>
                  <a:lnTo>
                    <a:pt x="9696" y="1832"/>
                  </a:lnTo>
                  <a:lnTo>
                    <a:pt x="9525" y="1905"/>
                  </a:lnTo>
                  <a:lnTo>
                    <a:pt x="9354" y="1954"/>
                  </a:lnTo>
                  <a:lnTo>
                    <a:pt x="9183" y="1978"/>
                  </a:lnTo>
                  <a:lnTo>
                    <a:pt x="9012" y="1954"/>
                  </a:lnTo>
                  <a:lnTo>
                    <a:pt x="8841" y="1905"/>
                  </a:lnTo>
                  <a:lnTo>
                    <a:pt x="8670" y="1832"/>
                  </a:lnTo>
                  <a:lnTo>
                    <a:pt x="8548" y="1710"/>
                  </a:lnTo>
                  <a:lnTo>
                    <a:pt x="8426" y="1588"/>
                  </a:lnTo>
                  <a:lnTo>
                    <a:pt x="8353" y="1417"/>
                  </a:lnTo>
                  <a:lnTo>
                    <a:pt x="8304" y="1246"/>
                  </a:lnTo>
                  <a:lnTo>
                    <a:pt x="8279" y="1075"/>
                  </a:lnTo>
                  <a:lnTo>
                    <a:pt x="8304" y="904"/>
                  </a:lnTo>
                  <a:lnTo>
                    <a:pt x="8353" y="733"/>
                  </a:lnTo>
                  <a:lnTo>
                    <a:pt x="8426" y="562"/>
                  </a:lnTo>
                  <a:lnTo>
                    <a:pt x="8548" y="440"/>
                  </a:lnTo>
                  <a:lnTo>
                    <a:pt x="8670" y="318"/>
                  </a:lnTo>
                  <a:lnTo>
                    <a:pt x="8841" y="244"/>
                  </a:lnTo>
                  <a:lnTo>
                    <a:pt x="9012" y="195"/>
                  </a:lnTo>
                  <a:lnTo>
                    <a:pt x="9183" y="171"/>
                  </a:lnTo>
                  <a:close/>
                  <a:moveTo>
                    <a:pt x="12505" y="171"/>
                  </a:moveTo>
                  <a:lnTo>
                    <a:pt x="12676" y="195"/>
                  </a:lnTo>
                  <a:lnTo>
                    <a:pt x="12847" y="244"/>
                  </a:lnTo>
                  <a:lnTo>
                    <a:pt x="13018" y="318"/>
                  </a:lnTo>
                  <a:lnTo>
                    <a:pt x="13140" y="440"/>
                  </a:lnTo>
                  <a:lnTo>
                    <a:pt x="13262" y="562"/>
                  </a:lnTo>
                  <a:lnTo>
                    <a:pt x="13335" y="733"/>
                  </a:lnTo>
                  <a:lnTo>
                    <a:pt x="13384" y="904"/>
                  </a:lnTo>
                  <a:lnTo>
                    <a:pt x="13408" y="1075"/>
                  </a:lnTo>
                  <a:lnTo>
                    <a:pt x="13384" y="1246"/>
                  </a:lnTo>
                  <a:lnTo>
                    <a:pt x="13335" y="1417"/>
                  </a:lnTo>
                  <a:lnTo>
                    <a:pt x="13262" y="1588"/>
                  </a:lnTo>
                  <a:lnTo>
                    <a:pt x="13140" y="1710"/>
                  </a:lnTo>
                  <a:lnTo>
                    <a:pt x="13018" y="1832"/>
                  </a:lnTo>
                  <a:lnTo>
                    <a:pt x="12847" y="1905"/>
                  </a:lnTo>
                  <a:lnTo>
                    <a:pt x="12676" y="1954"/>
                  </a:lnTo>
                  <a:lnTo>
                    <a:pt x="12505" y="1978"/>
                  </a:lnTo>
                  <a:lnTo>
                    <a:pt x="12334" y="1954"/>
                  </a:lnTo>
                  <a:lnTo>
                    <a:pt x="12163" y="1905"/>
                  </a:lnTo>
                  <a:lnTo>
                    <a:pt x="11992" y="1832"/>
                  </a:lnTo>
                  <a:lnTo>
                    <a:pt x="11870" y="1710"/>
                  </a:lnTo>
                  <a:lnTo>
                    <a:pt x="11748" y="1588"/>
                  </a:lnTo>
                  <a:lnTo>
                    <a:pt x="11674" y="1417"/>
                  </a:lnTo>
                  <a:lnTo>
                    <a:pt x="11625" y="1246"/>
                  </a:lnTo>
                  <a:lnTo>
                    <a:pt x="11601" y="1075"/>
                  </a:lnTo>
                  <a:lnTo>
                    <a:pt x="11625" y="904"/>
                  </a:lnTo>
                  <a:lnTo>
                    <a:pt x="11674" y="733"/>
                  </a:lnTo>
                  <a:lnTo>
                    <a:pt x="11748" y="562"/>
                  </a:lnTo>
                  <a:lnTo>
                    <a:pt x="11870" y="440"/>
                  </a:lnTo>
                  <a:lnTo>
                    <a:pt x="11992" y="318"/>
                  </a:lnTo>
                  <a:lnTo>
                    <a:pt x="12163" y="244"/>
                  </a:lnTo>
                  <a:lnTo>
                    <a:pt x="12334" y="195"/>
                  </a:lnTo>
                  <a:lnTo>
                    <a:pt x="12505" y="171"/>
                  </a:lnTo>
                  <a:close/>
                  <a:moveTo>
                    <a:pt x="13091" y="5520"/>
                  </a:moveTo>
                  <a:lnTo>
                    <a:pt x="13189" y="5544"/>
                  </a:lnTo>
                  <a:lnTo>
                    <a:pt x="13262" y="5593"/>
                  </a:lnTo>
                  <a:lnTo>
                    <a:pt x="13311" y="5666"/>
                  </a:lnTo>
                  <a:lnTo>
                    <a:pt x="13335" y="5764"/>
                  </a:lnTo>
                  <a:lnTo>
                    <a:pt x="13311" y="5862"/>
                  </a:lnTo>
                  <a:lnTo>
                    <a:pt x="13262" y="5935"/>
                  </a:lnTo>
                  <a:lnTo>
                    <a:pt x="13189" y="5984"/>
                  </a:lnTo>
                  <a:lnTo>
                    <a:pt x="13091" y="6008"/>
                  </a:lnTo>
                  <a:lnTo>
                    <a:pt x="1954" y="6008"/>
                  </a:lnTo>
                  <a:lnTo>
                    <a:pt x="1856" y="5984"/>
                  </a:lnTo>
                  <a:lnTo>
                    <a:pt x="1783" y="5935"/>
                  </a:lnTo>
                  <a:lnTo>
                    <a:pt x="1734" y="5862"/>
                  </a:lnTo>
                  <a:lnTo>
                    <a:pt x="1710" y="5764"/>
                  </a:lnTo>
                  <a:lnTo>
                    <a:pt x="1734" y="5666"/>
                  </a:lnTo>
                  <a:lnTo>
                    <a:pt x="1783" y="5593"/>
                  </a:lnTo>
                  <a:lnTo>
                    <a:pt x="1856" y="5544"/>
                  </a:lnTo>
                  <a:lnTo>
                    <a:pt x="1954" y="5520"/>
                  </a:lnTo>
                  <a:close/>
                  <a:moveTo>
                    <a:pt x="13189" y="7840"/>
                  </a:moveTo>
                  <a:lnTo>
                    <a:pt x="13262" y="7913"/>
                  </a:lnTo>
                  <a:lnTo>
                    <a:pt x="13311" y="7986"/>
                  </a:lnTo>
                  <a:lnTo>
                    <a:pt x="13335" y="8084"/>
                  </a:lnTo>
                  <a:lnTo>
                    <a:pt x="13311" y="8182"/>
                  </a:lnTo>
                  <a:lnTo>
                    <a:pt x="13262" y="8255"/>
                  </a:lnTo>
                  <a:lnTo>
                    <a:pt x="13189" y="8304"/>
                  </a:lnTo>
                  <a:lnTo>
                    <a:pt x="13091" y="8328"/>
                  </a:lnTo>
                  <a:lnTo>
                    <a:pt x="1954" y="8328"/>
                  </a:lnTo>
                  <a:lnTo>
                    <a:pt x="1856" y="8304"/>
                  </a:lnTo>
                  <a:lnTo>
                    <a:pt x="1783" y="8255"/>
                  </a:lnTo>
                  <a:lnTo>
                    <a:pt x="1734" y="8182"/>
                  </a:lnTo>
                  <a:lnTo>
                    <a:pt x="1710" y="8084"/>
                  </a:lnTo>
                  <a:lnTo>
                    <a:pt x="1734" y="7986"/>
                  </a:lnTo>
                  <a:lnTo>
                    <a:pt x="1783" y="7913"/>
                  </a:lnTo>
                  <a:lnTo>
                    <a:pt x="1856" y="7840"/>
                  </a:lnTo>
                  <a:close/>
                  <a:moveTo>
                    <a:pt x="13091" y="10136"/>
                  </a:moveTo>
                  <a:lnTo>
                    <a:pt x="13189" y="10160"/>
                  </a:lnTo>
                  <a:lnTo>
                    <a:pt x="13262" y="10209"/>
                  </a:lnTo>
                  <a:lnTo>
                    <a:pt x="13311" y="10282"/>
                  </a:lnTo>
                  <a:lnTo>
                    <a:pt x="13335" y="10380"/>
                  </a:lnTo>
                  <a:lnTo>
                    <a:pt x="13311" y="10478"/>
                  </a:lnTo>
                  <a:lnTo>
                    <a:pt x="13262" y="10551"/>
                  </a:lnTo>
                  <a:lnTo>
                    <a:pt x="13189" y="10600"/>
                  </a:lnTo>
                  <a:lnTo>
                    <a:pt x="13091" y="10624"/>
                  </a:lnTo>
                  <a:lnTo>
                    <a:pt x="1954" y="10624"/>
                  </a:lnTo>
                  <a:lnTo>
                    <a:pt x="1856" y="10600"/>
                  </a:lnTo>
                  <a:lnTo>
                    <a:pt x="1783" y="10551"/>
                  </a:lnTo>
                  <a:lnTo>
                    <a:pt x="1734" y="10478"/>
                  </a:lnTo>
                  <a:lnTo>
                    <a:pt x="1710" y="10380"/>
                  </a:lnTo>
                  <a:lnTo>
                    <a:pt x="1734" y="10282"/>
                  </a:lnTo>
                  <a:lnTo>
                    <a:pt x="1783" y="10209"/>
                  </a:lnTo>
                  <a:lnTo>
                    <a:pt x="1856" y="10160"/>
                  </a:lnTo>
                  <a:lnTo>
                    <a:pt x="1954" y="10136"/>
                  </a:lnTo>
                  <a:close/>
                  <a:moveTo>
                    <a:pt x="8206" y="12456"/>
                  </a:moveTo>
                  <a:lnTo>
                    <a:pt x="8304" y="12480"/>
                  </a:lnTo>
                  <a:lnTo>
                    <a:pt x="8377" y="12529"/>
                  </a:lnTo>
                  <a:lnTo>
                    <a:pt x="8426" y="12602"/>
                  </a:lnTo>
                  <a:lnTo>
                    <a:pt x="8450" y="12700"/>
                  </a:lnTo>
                  <a:lnTo>
                    <a:pt x="8426" y="12798"/>
                  </a:lnTo>
                  <a:lnTo>
                    <a:pt x="8377" y="12871"/>
                  </a:lnTo>
                  <a:lnTo>
                    <a:pt x="8304" y="12920"/>
                  </a:lnTo>
                  <a:lnTo>
                    <a:pt x="8206" y="12944"/>
                  </a:lnTo>
                  <a:lnTo>
                    <a:pt x="1954" y="12944"/>
                  </a:lnTo>
                  <a:lnTo>
                    <a:pt x="1856" y="12920"/>
                  </a:lnTo>
                  <a:lnTo>
                    <a:pt x="1783" y="12871"/>
                  </a:lnTo>
                  <a:lnTo>
                    <a:pt x="1734" y="12798"/>
                  </a:lnTo>
                  <a:lnTo>
                    <a:pt x="1710" y="12700"/>
                  </a:lnTo>
                  <a:lnTo>
                    <a:pt x="1734" y="12602"/>
                  </a:lnTo>
                  <a:lnTo>
                    <a:pt x="1783" y="12529"/>
                  </a:lnTo>
                  <a:lnTo>
                    <a:pt x="1856" y="12480"/>
                  </a:lnTo>
                  <a:lnTo>
                    <a:pt x="1954" y="12456"/>
                  </a:lnTo>
                  <a:close/>
                  <a:moveTo>
                    <a:pt x="782" y="0"/>
                  </a:moveTo>
                  <a:lnTo>
                    <a:pt x="635" y="25"/>
                  </a:lnTo>
                  <a:lnTo>
                    <a:pt x="489" y="73"/>
                  </a:lnTo>
                  <a:lnTo>
                    <a:pt x="342" y="122"/>
                  </a:lnTo>
                  <a:lnTo>
                    <a:pt x="220" y="220"/>
                  </a:lnTo>
                  <a:lnTo>
                    <a:pt x="122" y="342"/>
                  </a:lnTo>
                  <a:lnTo>
                    <a:pt x="73" y="489"/>
                  </a:lnTo>
                  <a:lnTo>
                    <a:pt x="24" y="635"/>
                  </a:lnTo>
                  <a:lnTo>
                    <a:pt x="0" y="782"/>
                  </a:lnTo>
                  <a:lnTo>
                    <a:pt x="0" y="17780"/>
                  </a:lnTo>
                  <a:lnTo>
                    <a:pt x="24" y="17927"/>
                  </a:lnTo>
                  <a:lnTo>
                    <a:pt x="73" y="18073"/>
                  </a:lnTo>
                  <a:lnTo>
                    <a:pt x="122" y="18220"/>
                  </a:lnTo>
                  <a:lnTo>
                    <a:pt x="220" y="18342"/>
                  </a:lnTo>
                  <a:lnTo>
                    <a:pt x="342" y="18440"/>
                  </a:lnTo>
                  <a:lnTo>
                    <a:pt x="489" y="18488"/>
                  </a:lnTo>
                  <a:lnTo>
                    <a:pt x="635" y="18537"/>
                  </a:lnTo>
                  <a:lnTo>
                    <a:pt x="782" y="18562"/>
                  </a:lnTo>
                  <a:lnTo>
                    <a:pt x="14361" y="18562"/>
                  </a:lnTo>
                  <a:lnTo>
                    <a:pt x="14507" y="18537"/>
                  </a:lnTo>
                  <a:lnTo>
                    <a:pt x="14654" y="18488"/>
                  </a:lnTo>
                  <a:lnTo>
                    <a:pt x="14800" y="18440"/>
                  </a:lnTo>
                  <a:lnTo>
                    <a:pt x="14923" y="18342"/>
                  </a:lnTo>
                  <a:lnTo>
                    <a:pt x="15020" y="18220"/>
                  </a:lnTo>
                  <a:lnTo>
                    <a:pt x="15069" y="18073"/>
                  </a:lnTo>
                  <a:lnTo>
                    <a:pt x="15118" y="17927"/>
                  </a:lnTo>
                  <a:lnTo>
                    <a:pt x="15142" y="17780"/>
                  </a:lnTo>
                  <a:lnTo>
                    <a:pt x="15142" y="782"/>
                  </a:lnTo>
                  <a:lnTo>
                    <a:pt x="15118" y="635"/>
                  </a:lnTo>
                  <a:lnTo>
                    <a:pt x="15069" y="489"/>
                  </a:lnTo>
                  <a:lnTo>
                    <a:pt x="15020" y="342"/>
                  </a:lnTo>
                  <a:lnTo>
                    <a:pt x="14923" y="220"/>
                  </a:lnTo>
                  <a:lnTo>
                    <a:pt x="14800" y="122"/>
                  </a:lnTo>
                  <a:lnTo>
                    <a:pt x="14654" y="73"/>
                  </a:lnTo>
                  <a:lnTo>
                    <a:pt x="14507" y="25"/>
                  </a:lnTo>
                  <a:lnTo>
                    <a:pt x="14361"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grpSp>
      <p:grpSp>
        <p:nvGrpSpPr>
          <p:cNvPr id="12" name="Google Shape;939;p47">
            <a:extLst>
              <a:ext uri="{FF2B5EF4-FFF2-40B4-BE49-F238E27FC236}">
                <a16:creationId xmlns:a16="http://schemas.microsoft.com/office/drawing/2014/main" id="{1BAF7A4D-2E7C-7A4A-84F9-A97485AB55E0}"/>
              </a:ext>
            </a:extLst>
          </p:cNvPr>
          <p:cNvGrpSpPr/>
          <p:nvPr/>
        </p:nvGrpSpPr>
        <p:grpSpPr>
          <a:xfrm>
            <a:off x="1881636" y="3792383"/>
            <a:ext cx="365499" cy="365499"/>
            <a:chOff x="1922075" y="1629000"/>
            <a:chExt cx="437200" cy="437200"/>
          </a:xfrm>
        </p:grpSpPr>
        <p:sp>
          <p:nvSpPr>
            <p:cNvPr id="13" name="Google Shape;940;p47">
              <a:extLst>
                <a:ext uri="{FF2B5EF4-FFF2-40B4-BE49-F238E27FC236}">
                  <a16:creationId xmlns:a16="http://schemas.microsoft.com/office/drawing/2014/main" id="{9A7BB3A9-479A-374B-940C-1DDEA833016E}"/>
                </a:ext>
              </a:extLst>
            </p:cNvPr>
            <p:cNvSpPr/>
            <p:nvPr/>
          </p:nvSpPr>
          <p:spPr>
            <a:xfrm>
              <a:off x="2208425" y="1629000"/>
              <a:ext cx="150850" cy="150850"/>
            </a:xfrm>
            <a:custGeom>
              <a:avLst/>
              <a:gdLst/>
              <a:ahLst/>
              <a:cxnLst/>
              <a:rect l="l" t="t" r="r" b="b"/>
              <a:pathLst>
                <a:path w="6034" h="6034" extrusionOk="0">
                  <a:moveTo>
                    <a:pt x="2004" y="1"/>
                  </a:moveTo>
                  <a:lnTo>
                    <a:pt x="1881" y="25"/>
                  </a:lnTo>
                  <a:lnTo>
                    <a:pt x="1784" y="50"/>
                  </a:lnTo>
                  <a:lnTo>
                    <a:pt x="1686" y="98"/>
                  </a:lnTo>
                  <a:lnTo>
                    <a:pt x="1588" y="172"/>
                  </a:lnTo>
                  <a:lnTo>
                    <a:pt x="1" y="1784"/>
                  </a:lnTo>
                  <a:lnTo>
                    <a:pt x="4251" y="6033"/>
                  </a:lnTo>
                  <a:lnTo>
                    <a:pt x="5862" y="4446"/>
                  </a:lnTo>
                  <a:lnTo>
                    <a:pt x="5936" y="4348"/>
                  </a:lnTo>
                  <a:lnTo>
                    <a:pt x="5985" y="4250"/>
                  </a:lnTo>
                  <a:lnTo>
                    <a:pt x="6009" y="4153"/>
                  </a:lnTo>
                  <a:lnTo>
                    <a:pt x="6033" y="4031"/>
                  </a:lnTo>
                  <a:lnTo>
                    <a:pt x="6009" y="3933"/>
                  </a:lnTo>
                  <a:lnTo>
                    <a:pt x="5985" y="3811"/>
                  </a:lnTo>
                  <a:lnTo>
                    <a:pt x="5936" y="3713"/>
                  </a:lnTo>
                  <a:lnTo>
                    <a:pt x="5862" y="3615"/>
                  </a:lnTo>
                  <a:lnTo>
                    <a:pt x="2419" y="172"/>
                  </a:lnTo>
                  <a:lnTo>
                    <a:pt x="2321" y="98"/>
                  </a:lnTo>
                  <a:lnTo>
                    <a:pt x="2223" y="50"/>
                  </a:lnTo>
                  <a:lnTo>
                    <a:pt x="2101" y="25"/>
                  </a:lnTo>
                  <a:lnTo>
                    <a:pt x="2004"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14" name="Google Shape;941;p47">
              <a:extLst>
                <a:ext uri="{FF2B5EF4-FFF2-40B4-BE49-F238E27FC236}">
                  <a16:creationId xmlns:a16="http://schemas.microsoft.com/office/drawing/2014/main" id="{E71CAA51-4AB3-FC40-AE5C-4C6A96CB8150}"/>
                </a:ext>
              </a:extLst>
            </p:cNvPr>
            <p:cNvSpPr/>
            <p:nvPr/>
          </p:nvSpPr>
          <p:spPr>
            <a:xfrm>
              <a:off x="1922075" y="1686400"/>
              <a:ext cx="379800" cy="379800"/>
            </a:xfrm>
            <a:custGeom>
              <a:avLst/>
              <a:gdLst/>
              <a:ahLst/>
              <a:cxnLst/>
              <a:rect l="l" t="t" r="r" b="b"/>
              <a:pathLst>
                <a:path w="15192" h="15192" extrusionOk="0">
                  <a:moveTo>
                    <a:pt x="1100" y="10527"/>
                  </a:moveTo>
                  <a:lnTo>
                    <a:pt x="4665" y="14093"/>
                  </a:lnTo>
                  <a:lnTo>
                    <a:pt x="4616" y="14117"/>
                  </a:lnTo>
                  <a:lnTo>
                    <a:pt x="1979" y="14508"/>
                  </a:lnTo>
                  <a:lnTo>
                    <a:pt x="684" y="13213"/>
                  </a:lnTo>
                  <a:lnTo>
                    <a:pt x="1075" y="10576"/>
                  </a:lnTo>
                  <a:lnTo>
                    <a:pt x="1100" y="10527"/>
                  </a:lnTo>
                  <a:close/>
                  <a:moveTo>
                    <a:pt x="10918" y="1"/>
                  </a:moveTo>
                  <a:lnTo>
                    <a:pt x="758" y="10185"/>
                  </a:lnTo>
                  <a:lnTo>
                    <a:pt x="684" y="10258"/>
                  </a:lnTo>
                  <a:lnTo>
                    <a:pt x="636" y="10332"/>
                  </a:lnTo>
                  <a:lnTo>
                    <a:pt x="611" y="10405"/>
                  </a:lnTo>
                  <a:lnTo>
                    <a:pt x="587" y="10502"/>
                  </a:lnTo>
                  <a:lnTo>
                    <a:pt x="1" y="14532"/>
                  </a:lnTo>
                  <a:lnTo>
                    <a:pt x="1" y="14654"/>
                  </a:lnTo>
                  <a:lnTo>
                    <a:pt x="25" y="14801"/>
                  </a:lnTo>
                  <a:lnTo>
                    <a:pt x="98" y="14923"/>
                  </a:lnTo>
                  <a:lnTo>
                    <a:pt x="171" y="15021"/>
                  </a:lnTo>
                  <a:lnTo>
                    <a:pt x="269" y="15094"/>
                  </a:lnTo>
                  <a:lnTo>
                    <a:pt x="367" y="15143"/>
                  </a:lnTo>
                  <a:lnTo>
                    <a:pt x="465" y="15167"/>
                  </a:lnTo>
                  <a:lnTo>
                    <a:pt x="587" y="15192"/>
                  </a:lnTo>
                  <a:lnTo>
                    <a:pt x="660" y="15192"/>
                  </a:lnTo>
                  <a:lnTo>
                    <a:pt x="4690" y="14606"/>
                  </a:lnTo>
                  <a:lnTo>
                    <a:pt x="4861" y="14557"/>
                  </a:lnTo>
                  <a:lnTo>
                    <a:pt x="4934" y="14508"/>
                  </a:lnTo>
                  <a:lnTo>
                    <a:pt x="5007" y="14435"/>
                  </a:lnTo>
                  <a:lnTo>
                    <a:pt x="15192" y="4275"/>
                  </a:lnTo>
                  <a:lnTo>
                    <a:pt x="13970" y="3053"/>
                  </a:lnTo>
                  <a:lnTo>
                    <a:pt x="4152" y="12872"/>
                  </a:lnTo>
                  <a:lnTo>
                    <a:pt x="3810" y="12530"/>
                  </a:lnTo>
                  <a:lnTo>
                    <a:pt x="13629" y="2712"/>
                  </a:lnTo>
                  <a:lnTo>
                    <a:pt x="12481" y="1564"/>
                  </a:lnTo>
                  <a:lnTo>
                    <a:pt x="2663" y="11382"/>
                  </a:lnTo>
                  <a:lnTo>
                    <a:pt x="2321" y="11040"/>
                  </a:lnTo>
                  <a:lnTo>
                    <a:pt x="12139" y="1222"/>
                  </a:lnTo>
                  <a:lnTo>
                    <a:pt x="1091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grpSp>
      <p:sp>
        <p:nvSpPr>
          <p:cNvPr id="15" name="TextBox 14">
            <a:extLst>
              <a:ext uri="{FF2B5EF4-FFF2-40B4-BE49-F238E27FC236}">
                <a16:creationId xmlns:a16="http://schemas.microsoft.com/office/drawing/2014/main" id="{E043F7A3-BC4D-4849-AE0B-B07FA7E1AE33}"/>
              </a:ext>
            </a:extLst>
          </p:cNvPr>
          <p:cNvSpPr txBox="1"/>
          <p:nvPr/>
        </p:nvSpPr>
        <p:spPr>
          <a:xfrm>
            <a:off x="6608672" y="4488241"/>
            <a:ext cx="2180690" cy="523220"/>
          </a:xfrm>
          <a:prstGeom prst="rect">
            <a:avLst/>
          </a:prstGeom>
          <a:noFill/>
        </p:spPr>
        <p:txBody>
          <a:bodyPr wrap="square" rtlCol="0">
            <a:spAutoFit/>
          </a:bodyPr>
          <a:lstStyle/>
          <a:p>
            <a:r>
              <a:rPr lang="en-CA" dirty="0"/>
              <a:t>Braun &amp; Clarke, 2006; Morse &amp; Field, 2005. </a:t>
            </a:r>
          </a:p>
        </p:txBody>
      </p:sp>
    </p:spTree>
    <p:extLst>
      <p:ext uri="{BB962C8B-B14F-4D97-AF65-F5344CB8AC3E}">
        <p14:creationId xmlns:p14="http://schemas.microsoft.com/office/powerpoint/2010/main" val="8631989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591"/>
        <p:cNvGrpSpPr/>
        <p:nvPr/>
      </p:nvGrpSpPr>
      <p:grpSpPr>
        <a:xfrm>
          <a:off x="0" y="0"/>
          <a:ext cx="0" cy="0"/>
          <a:chOff x="0" y="0"/>
          <a:chExt cx="0" cy="0"/>
        </a:xfrm>
      </p:grpSpPr>
      <p:sp>
        <p:nvSpPr>
          <p:cNvPr id="592" name="Google Shape;592;p39"/>
          <p:cNvSpPr txBox="1">
            <a:spLocks noGrp="1"/>
          </p:cNvSpPr>
          <p:nvPr>
            <p:ph type="title"/>
          </p:nvPr>
        </p:nvSpPr>
        <p:spPr>
          <a:xfrm>
            <a:off x="779100" y="836000"/>
            <a:ext cx="6010500" cy="3963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 dirty="0"/>
              <a:t>Thematic Analysis</a:t>
            </a:r>
            <a:endParaRPr dirty="0"/>
          </a:p>
        </p:txBody>
      </p:sp>
      <p:sp>
        <p:nvSpPr>
          <p:cNvPr id="593" name="Google Shape;593;p39"/>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15</a:t>
            </a:fld>
            <a:endParaRPr/>
          </a:p>
        </p:txBody>
      </p:sp>
      <p:sp>
        <p:nvSpPr>
          <p:cNvPr id="594" name="Google Shape;594;p39"/>
          <p:cNvSpPr/>
          <p:nvPr/>
        </p:nvSpPr>
        <p:spPr>
          <a:xfrm>
            <a:off x="0" y="2789257"/>
            <a:ext cx="9144000" cy="1011043"/>
          </a:xfrm>
          <a:custGeom>
            <a:avLst/>
            <a:gdLst/>
            <a:ahLst/>
            <a:cxnLst/>
            <a:rect l="l" t="t" r="r" b="b"/>
            <a:pathLst>
              <a:path w="12192000" h="1348058" extrusionOk="0">
                <a:moveTo>
                  <a:pt x="12192000" y="0"/>
                </a:moveTo>
                <a:lnTo>
                  <a:pt x="10837333" y="0"/>
                </a:lnTo>
                <a:cubicBezTo>
                  <a:pt x="10463295" y="0"/>
                  <a:pt x="10160000" y="301773"/>
                  <a:pt x="10160000" y="674029"/>
                </a:cubicBezTo>
                <a:lnTo>
                  <a:pt x="10160000" y="674029"/>
                </a:lnTo>
                <a:cubicBezTo>
                  <a:pt x="10160000" y="1046281"/>
                  <a:pt x="9856705" y="1348059"/>
                  <a:pt x="9482667" y="1348059"/>
                </a:cubicBezTo>
                <a:lnTo>
                  <a:pt x="9482667" y="1348059"/>
                </a:lnTo>
                <a:cubicBezTo>
                  <a:pt x="9108581" y="1348059"/>
                  <a:pt x="8805333" y="1046281"/>
                  <a:pt x="8805333" y="674029"/>
                </a:cubicBezTo>
                <a:lnTo>
                  <a:pt x="8805333" y="674029"/>
                </a:lnTo>
                <a:cubicBezTo>
                  <a:pt x="8805333" y="301773"/>
                  <a:pt x="8502086" y="0"/>
                  <a:pt x="8128000" y="0"/>
                </a:cubicBezTo>
                <a:lnTo>
                  <a:pt x="8128000" y="0"/>
                </a:lnTo>
                <a:cubicBezTo>
                  <a:pt x="7753915" y="0"/>
                  <a:pt x="7450667" y="301773"/>
                  <a:pt x="7450667" y="674029"/>
                </a:cubicBezTo>
                <a:lnTo>
                  <a:pt x="7450667" y="674029"/>
                </a:lnTo>
                <a:cubicBezTo>
                  <a:pt x="7450667" y="1046281"/>
                  <a:pt x="7147419" y="1348059"/>
                  <a:pt x="6773334" y="1348059"/>
                </a:cubicBezTo>
                <a:lnTo>
                  <a:pt x="6773334" y="1348059"/>
                </a:lnTo>
                <a:cubicBezTo>
                  <a:pt x="6399248" y="1348059"/>
                  <a:pt x="6096000" y="1046281"/>
                  <a:pt x="6096000" y="674029"/>
                </a:cubicBezTo>
                <a:lnTo>
                  <a:pt x="6096000" y="674029"/>
                </a:lnTo>
                <a:cubicBezTo>
                  <a:pt x="6096000" y="301773"/>
                  <a:pt x="5792753" y="0"/>
                  <a:pt x="5418667" y="0"/>
                </a:cubicBezTo>
                <a:lnTo>
                  <a:pt x="5418667" y="0"/>
                </a:lnTo>
                <a:cubicBezTo>
                  <a:pt x="5044581" y="0"/>
                  <a:pt x="4741334" y="301773"/>
                  <a:pt x="4741334" y="674029"/>
                </a:cubicBezTo>
                <a:lnTo>
                  <a:pt x="4741334" y="674029"/>
                </a:lnTo>
                <a:cubicBezTo>
                  <a:pt x="4741334" y="1046281"/>
                  <a:pt x="4438076" y="1348059"/>
                  <a:pt x="4064000" y="1348059"/>
                </a:cubicBezTo>
                <a:lnTo>
                  <a:pt x="4064000" y="1348059"/>
                </a:lnTo>
                <a:cubicBezTo>
                  <a:pt x="3689924" y="1348059"/>
                  <a:pt x="3386667" y="1046281"/>
                  <a:pt x="3386667" y="674029"/>
                </a:cubicBezTo>
                <a:lnTo>
                  <a:pt x="3386667" y="674029"/>
                </a:lnTo>
                <a:cubicBezTo>
                  <a:pt x="3386667" y="301773"/>
                  <a:pt x="3083410" y="0"/>
                  <a:pt x="2709333" y="0"/>
                </a:cubicBezTo>
                <a:lnTo>
                  <a:pt x="2709333" y="0"/>
                </a:lnTo>
                <a:cubicBezTo>
                  <a:pt x="2335257" y="0"/>
                  <a:pt x="2032000" y="301773"/>
                  <a:pt x="2032000" y="674029"/>
                </a:cubicBezTo>
                <a:lnTo>
                  <a:pt x="2032000" y="674029"/>
                </a:lnTo>
                <a:cubicBezTo>
                  <a:pt x="2032000" y="1046281"/>
                  <a:pt x="1728743" y="1348059"/>
                  <a:pt x="1354667" y="1348059"/>
                </a:cubicBezTo>
                <a:lnTo>
                  <a:pt x="0" y="1348059"/>
                </a:lnTo>
              </a:path>
            </a:pathLst>
          </a:custGeom>
          <a:noFill/>
          <a:ln w="228600" cap="flat" cmpd="sng">
            <a:solidFill>
              <a:schemeClr val="dk2"/>
            </a:solidFill>
            <a:prstDash val="solid"/>
            <a:miter lim="8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95" name="Google Shape;595;p39"/>
          <p:cNvSpPr/>
          <p:nvPr/>
        </p:nvSpPr>
        <p:spPr>
          <a:xfrm>
            <a:off x="0" y="2523428"/>
            <a:ext cx="9144000" cy="1011043"/>
          </a:xfrm>
          <a:custGeom>
            <a:avLst/>
            <a:gdLst/>
            <a:ahLst/>
            <a:cxnLst/>
            <a:rect l="l" t="t" r="r" b="b"/>
            <a:pathLst>
              <a:path w="12192000" h="1348058" extrusionOk="0">
                <a:moveTo>
                  <a:pt x="12192000" y="0"/>
                </a:moveTo>
                <a:lnTo>
                  <a:pt x="10837333" y="0"/>
                </a:lnTo>
                <a:cubicBezTo>
                  <a:pt x="10463295" y="0"/>
                  <a:pt x="10160000" y="301773"/>
                  <a:pt x="10160000" y="674029"/>
                </a:cubicBezTo>
                <a:lnTo>
                  <a:pt x="10160000" y="674029"/>
                </a:lnTo>
                <a:cubicBezTo>
                  <a:pt x="10160000" y="1046281"/>
                  <a:pt x="9856705" y="1348059"/>
                  <a:pt x="9482667" y="1348059"/>
                </a:cubicBezTo>
                <a:lnTo>
                  <a:pt x="9482667" y="1348059"/>
                </a:lnTo>
                <a:cubicBezTo>
                  <a:pt x="9108581" y="1348059"/>
                  <a:pt x="8805333" y="1046281"/>
                  <a:pt x="8805333" y="674029"/>
                </a:cubicBezTo>
                <a:lnTo>
                  <a:pt x="8805333" y="674029"/>
                </a:lnTo>
                <a:cubicBezTo>
                  <a:pt x="8805333" y="301773"/>
                  <a:pt x="8502086" y="0"/>
                  <a:pt x="8128000" y="0"/>
                </a:cubicBezTo>
                <a:lnTo>
                  <a:pt x="8128000" y="0"/>
                </a:lnTo>
                <a:cubicBezTo>
                  <a:pt x="7753915" y="0"/>
                  <a:pt x="7450667" y="301773"/>
                  <a:pt x="7450667" y="674029"/>
                </a:cubicBezTo>
                <a:lnTo>
                  <a:pt x="7450667" y="674029"/>
                </a:lnTo>
                <a:cubicBezTo>
                  <a:pt x="7450667" y="1046281"/>
                  <a:pt x="7147419" y="1348059"/>
                  <a:pt x="6773334" y="1348059"/>
                </a:cubicBezTo>
                <a:lnTo>
                  <a:pt x="6773334" y="1348059"/>
                </a:lnTo>
                <a:cubicBezTo>
                  <a:pt x="6399248" y="1348059"/>
                  <a:pt x="6096000" y="1046281"/>
                  <a:pt x="6096000" y="674029"/>
                </a:cubicBezTo>
                <a:lnTo>
                  <a:pt x="6096000" y="674029"/>
                </a:lnTo>
                <a:cubicBezTo>
                  <a:pt x="6096000" y="301773"/>
                  <a:pt x="5792753" y="0"/>
                  <a:pt x="5418667" y="0"/>
                </a:cubicBezTo>
                <a:lnTo>
                  <a:pt x="5418667" y="0"/>
                </a:lnTo>
                <a:cubicBezTo>
                  <a:pt x="5044581" y="0"/>
                  <a:pt x="4741334" y="301773"/>
                  <a:pt x="4741334" y="674029"/>
                </a:cubicBezTo>
                <a:lnTo>
                  <a:pt x="4741334" y="674029"/>
                </a:lnTo>
                <a:cubicBezTo>
                  <a:pt x="4741334" y="1046281"/>
                  <a:pt x="4438076" y="1348059"/>
                  <a:pt x="4064000" y="1348059"/>
                </a:cubicBezTo>
                <a:lnTo>
                  <a:pt x="4064000" y="1348059"/>
                </a:lnTo>
                <a:cubicBezTo>
                  <a:pt x="3689924" y="1348059"/>
                  <a:pt x="3386667" y="1046281"/>
                  <a:pt x="3386667" y="674029"/>
                </a:cubicBezTo>
                <a:lnTo>
                  <a:pt x="3386667" y="674029"/>
                </a:lnTo>
                <a:cubicBezTo>
                  <a:pt x="3386667" y="301773"/>
                  <a:pt x="3083410" y="0"/>
                  <a:pt x="2709333" y="0"/>
                </a:cubicBezTo>
                <a:lnTo>
                  <a:pt x="2709333" y="0"/>
                </a:lnTo>
                <a:cubicBezTo>
                  <a:pt x="2335257" y="0"/>
                  <a:pt x="2032000" y="301773"/>
                  <a:pt x="2032000" y="674029"/>
                </a:cubicBezTo>
                <a:lnTo>
                  <a:pt x="2032000" y="674029"/>
                </a:lnTo>
                <a:cubicBezTo>
                  <a:pt x="2032000" y="1046281"/>
                  <a:pt x="1728743" y="1348059"/>
                  <a:pt x="1354667" y="1348059"/>
                </a:cubicBezTo>
                <a:lnTo>
                  <a:pt x="0" y="1348059"/>
                </a:lnTo>
              </a:path>
            </a:pathLst>
          </a:custGeom>
          <a:noFill/>
          <a:ln w="19050" cap="flat" cmpd="sng">
            <a:solidFill>
              <a:schemeClr val="lt1"/>
            </a:solidFill>
            <a:prstDash val="dash"/>
            <a:miter lim="8000"/>
            <a:headEnd type="none" w="sm" len="sm"/>
            <a:tailEnd type="none" w="sm" len="sm"/>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lt1"/>
              </a:solidFill>
              <a:latin typeface="Calibri"/>
              <a:ea typeface="Calibri"/>
              <a:cs typeface="Calibri"/>
              <a:sym typeface="Calibri"/>
            </a:endParaRPr>
          </a:p>
        </p:txBody>
      </p:sp>
      <p:grpSp>
        <p:nvGrpSpPr>
          <p:cNvPr id="596" name="Google Shape;596;p39"/>
          <p:cNvGrpSpPr/>
          <p:nvPr/>
        </p:nvGrpSpPr>
        <p:grpSpPr>
          <a:xfrm>
            <a:off x="1813866" y="2113355"/>
            <a:ext cx="473400" cy="473400"/>
            <a:chOff x="1786339" y="1703401"/>
            <a:chExt cx="473400" cy="473400"/>
          </a:xfrm>
        </p:grpSpPr>
        <p:sp>
          <p:nvSpPr>
            <p:cNvPr id="597" name="Google Shape;597;p39"/>
            <p:cNvSpPr/>
            <p:nvPr/>
          </p:nvSpPr>
          <p:spPr>
            <a:xfrm rot="8100000">
              <a:off x="1855667" y="1772729"/>
              <a:ext cx="334744" cy="334744"/>
            </a:xfrm>
            <a:prstGeom prst="teardrop">
              <a:avLst>
                <a:gd name="adj" fmla="val 100000"/>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latin typeface="Catamaran"/>
                <a:ea typeface="Catamaran"/>
                <a:cs typeface="Catamaran"/>
                <a:sym typeface="Catamaran"/>
              </a:endParaRPr>
            </a:p>
          </p:txBody>
        </p:sp>
        <p:sp>
          <p:nvSpPr>
            <p:cNvPr id="598" name="Google Shape;598;p39"/>
            <p:cNvSpPr/>
            <p:nvPr/>
          </p:nvSpPr>
          <p:spPr>
            <a:xfrm>
              <a:off x="1955989" y="1866499"/>
              <a:ext cx="134100" cy="134100"/>
            </a:xfrm>
            <a:prstGeom prst="ellipse">
              <a:avLst/>
            </a:prstGeom>
            <a:solidFill>
              <a:schemeClr val="lt1"/>
            </a:solidFill>
            <a:ln>
              <a:noFill/>
            </a:ln>
          </p:spPr>
          <p:txBody>
            <a:bodyPr spcFirstLastPara="1" wrap="square" lIns="0" tIns="0" rIns="0" bIns="0" anchor="ctr" anchorCtr="0">
              <a:noAutofit/>
            </a:bodyPr>
            <a:lstStyle/>
            <a:p>
              <a:pPr marL="0" lvl="0" indent="0" algn="ctr" rtl="0">
                <a:spcBef>
                  <a:spcPts val="0"/>
                </a:spcBef>
                <a:spcAft>
                  <a:spcPts val="0"/>
                </a:spcAft>
                <a:buNone/>
              </a:pPr>
              <a:r>
                <a:rPr lang="en" sz="600">
                  <a:solidFill>
                    <a:schemeClr val="dk1"/>
                  </a:solidFill>
                  <a:latin typeface="Catamaran"/>
                  <a:ea typeface="Catamaran"/>
                  <a:cs typeface="Catamaran"/>
                  <a:sym typeface="Catamaran"/>
                </a:rPr>
                <a:t>1</a:t>
              </a:r>
              <a:endParaRPr sz="600">
                <a:solidFill>
                  <a:schemeClr val="dk1"/>
                </a:solidFill>
                <a:latin typeface="Catamaran"/>
                <a:ea typeface="Catamaran"/>
                <a:cs typeface="Catamaran"/>
                <a:sym typeface="Catamaran"/>
              </a:endParaRPr>
            </a:p>
          </p:txBody>
        </p:sp>
      </p:grpSp>
      <p:grpSp>
        <p:nvGrpSpPr>
          <p:cNvPr id="599" name="Google Shape;599;p39"/>
          <p:cNvGrpSpPr/>
          <p:nvPr/>
        </p:nvGrpSpPr>
        <p:grpSpPr>
          <a:xfrm>
            <a:off x="3814414" y="2113355"/>
            <a:ext cx="473400" cy="473400"/>
            <a:chOff x="3814414" y="1703401"/>
            <a:chExt cx="473400" cy="473400"/>
          </a:xfrm>
        </p:grpSpPr>
        <p:sp>
          <p:nvSpPr>
            <p:cNvPr id="600" name="Google Shape;600;p39"/>
            <p:cNvSpPr/>
            <p:nvPr/>
          </p:nvSpPr>
          <p:spPr>
            <a:xfrm rot="8100000">
              <a:off x="3883742" y="1772729"/>
              <a:ext cx="334744" cy="334744"/>
            </a:xfrm>
            <a:prstGeom prst="teardrop">
              <a:avLst>
                <a:gd name="adj" fmla="val 100000"/>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latin typeface="Catamaran"/>
                <a:ea typeface="Catamaran"/>
                <a:cs typeface="Catamaran"/>
                <a:sym typeface="Catamaran"/>
              </a:endParaRPr>
            </a:p>
          </p:txBody>
        </p:sp>
        <p:sp>
          <p:nvSpPr>
            <p:cNvPr id="601" name="Google Shape;601;p39"/>
            <p:cNvSpPr/>
            <p:nvPr/>
          </p:nvSpPr>
          <p:spPr>
            <a:xfrm>
              <a:off x="3984064" y="1866499"/>
              <a:ext cx="134100" cy="134100"/>
            </a:xfrm>
            <a:prstGeom prst="ellipse">
              <a:avLst/>
            </a:prstGeom>
            <a:solidFill>
              <a:schemeClr val="lt1"/>
            </a:solidFill>
            <a:ln>
              <a:noFill/>
            </a:ln>
          </p:spPr>
          <p:txBody>
            <a:bodyPr spcFirstLastPara="1" wrap="square" lIns="0" tIns="0" rIns="0" bIns="0" anchor="ctr" anchorCtr="0">
              <a:noAutofit/>
            </a:bodyPr>
            <a:lstStyle/>
            <a:p>
              <a:pPr marL="0" lvl="0" indent="0" algn="ctr" rtl="0">
                <a:spcBef>
                  <a:spcPts val="0"/>
                </a:spcBef>
                <a:spcAft>
                  <a:spcPts val="0"/>
                </a:spcAft>
                <a:buNone/>
              </a:pPr>
              <a:r>
                <a:rPr lang="en" sz="600">
                  <a:solidFill>
                    <a:schemeClr val="dk1"/>
                  </a:solidFill>
                  <a:latin typeface="Catamaran"/>
                  <a:ea typeface="Catamaran"/>
                  <a:cs typeface="Catamaran"/>
                  <a:sym typeface="Catamaran"/>
                </a:rPr>
                <a:t>3</a:t>
              </a:r>
              <a:endParaRPr sz="600">
                <a:solidFill>
                  <a:schemeClr val="dk1"/>
                </a:solidFill>
                <a:latin typeface="Catamaran"/>
                <a:ea typeface="Catamaran"/>
                <a:cs typeface="Catamaran"/>
                <a:sym typeface="Catamaran"/>
              </a:endParaRPr>
            </a:p>
          </p:txBody>
        </p:sp>
      </p:grpSp>
      <p:grpSp>
        <p:nvGrpSpPr>
          <p:cNvPr id="602" name="Google Shape;602;p39"/>
          <p:cNvGrpSpPr/>
          <p:nvPr/>
        </p:nvGrpSpPr>
        <p:grpSpPr>
          <a:xfrm>
            <a:off x="5860655" y="2113355"/>
            <a:ext cx="473400" cy="473400"/>
            <a:chOff x="5842489" y="1703401"/>
            <a:chExt cx="473400" cy="473400"/>
          </a:xfrm>
        </p:grpSpPr>
        <p:sp>
          <p:nvSpPr>
            <p:cNvPr id="603" name="Google Shape;603;p39"/>
            <p:cNvSpPr/>
            <p:nvPr/>
          </p:nvSpPr>
          <p:spPr>
            <a:xfrm rot="8100000">
              <a:off x="5911817" y="1772729"/>
              <a:ext cx="334744" cy="334744"/>
            </a:xfrm>
            <a:prstGeom prst="teardrop">
              <a:avLst>
                <a:gd name="adj" fmla="val 100000"/>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latin typeface="Catamaran"/>
                <a:ea typeface="Catamaran"/>
                <a:cs typeface="Catamaran"/>
                <a:sym typeface="Catamaran"/>
              </a:endParaRPr>
            </a:p>
          </p:txBody>
        </p:sp>
        <p:sp>
          <p:nvSpPr>
            <p:cNvPr id="604" name="Google Shape;604;p39"/>
            <p:cNvSpPr/>
            <p:nvPr/>
          </p:nvSpPr>
          <p:spPr>
            <a:xfrm>
              <a:off x="6012139" y="1866499"/>
              <a:ext cx="134100" cy="134100"/>
            </a:xfrm>
            <a:prstGeom prst="ellipse">
              <a:avLst/>
            </a:prstGeom>
            <a:solidFill>
              <a:schemeClr val="lt1"/>
            </a:solidFill>
            <a:ln>
              <a:noFill/>
            </a:ln>
          </p:spPr>
          <p:txBody>
            <a:bodyPr spcFirstLastPara="1" wrap="square" lIns="0" tIns="0" rIns="0" bIns="0" anchor="ctr" anchorCtr="0">
              <a:noAutofit/>
            </a:bodyPr>
            <a:lstStyle/>
            <a:p>
              <a:pPr marL="0" lvl="0" indent="0" algn="ctr" rtl="0">
                <a:spcBef>
                  <a:spcPts val="0"/>
                </a:spcBef>
                <a:spcAft>
                  <a:spcPts val="0"/>
                </a:spcAft>
                <a:buNone/>
              </a:pPr>
              <a:r>
                <a:rPr lang="en" sz="600">
                  <a:solidFill>
                    <a:schemeClr val="dk1"/>
                  </a:solidFill>
                  <a:latin typeface="Catamaran"/>
                  <a:ea typeface="Catamaran"/>
                  <a:cs typeface="Catamaran"/>
                  <a:sym typeface="Catamaran"/>
                </a:rPr>
                <a:t>5</a:t>
              </a:r>
              <a:endParaRPr sz="600">
                <a:solidFill>
                  <a:schemeClr val="dk1"/>
                </a:solidFill>
                <a:latin typeface="Catamaran"/>
                <a:ea typeface="Catamaran"/>
                <a:cs typeface="Catamaran"/>
                <a:sym typeface="Catamaran"/>
              </a:endParaRPr>
            </a:p>
          </p:txBody>
        </p:sp>
      </p:grpSp>
      <p:grpSp>
        <p:nvGrpSpPr>
          <p:cNvPr id="608" name="Google Shape;608;p39"/>
          <p:cNvGrpSpPr/>
          <p:nvPr/>
        </p:nvGrpSpPr>
        <p:grpSpPr>
          <a:xfrm>
            <a:off x="4852739" y="3997451"/>
            <a:ext cx="473400" cy="473400"/>
            <a:chOff x="4852739" y="3576300"/>
            <a:chExt cx="473400" cy="473400"/>
          </a:xfrm>
        </p:grpSpPr>
        <p:sp>
          <p:nvSpPr>
            <p:cNvPr id="609" name="Google Shape;609;p39"/>
            <p:cNvSpPr/>
            <p:nvPr/>
          </p:nvSpPr>
          <p:spPr>
            <a:xfrm rot="-2700000">
              <a:off x="4922067" y="3645628"/>
              <a:ext cx="334744" cy="334744"/>
            </a:xfrm>
            <a:prstGeom prst="teardrop">
              <a:avLst>
                <a:gd name="adj" fmla="val 100000"/>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latin typeface="Catamaran"/>
                <a:ea typeface="Catamaran"/>
                <a:cs typeface="Catamaran"/>
                <a:sym typeface="Catamaran"/>
              </a:endParaRPr>
            </a:p>
          </p:txBody>
        </p:sp>
        <p:sp>
          <p:nvSpPr>
            <p:cNvPr id="610" name="Google Shape;610;p39"/>
            <p:cNvSpPr/>
            <p:nvPr/>
          </p:nvSpPr>
          <p:spPr>
            <a:xfrm flipH="1">
              <a:off x="5022389" y="3752502"/>
              <a:ext cx="134100" cy="134100"/>
            </a:xfrm>
            <a:prstGeom prst="ellipse">
              <a:avLst/>
            </a:prstGeom>
            <a:solidFill>
              <a:schemeClr val="lt1"/>
            </a:solidFill>
            <a:ln>
              <a:noFill/>
            </a:ln>
          </p:spPr>
          <p:txBody>
            <a:bodyPr spcFirstLastPara="1" wrap="square" lIns="0" tIns="0" rIns="0" bIns="0" anchor="ctr" anchorCtr="0">
              <a:noAutofit/>
            </a:bodyPr>
            <a:lstStyle/>
            <a:p>
              <a:pPr marL="0" lvl="0" indent="0" algn="ctr" rtl="0">
                <a:spcBef>
                  <a:spcPts val="0"/>
                </a:spcBef>
                <a:spcAft>
                  <a:spcPts val="0"/>
                </a:spcAft>
                <a:buNone/>
              </a:pPr>
              <a:r>
                <a:rPr lang="en" sz="600">
                  <a:solidFill>
                    <a:schemeClr val="dk1"/>
                  </a:solidFill>
                  <a:latin typeface="Catamaran"/>
                  <a:ea typeface="Catamaran"/>
                  <a:cs typeface="Catamaran"/>
                  <a:sym typeface="Catamaran"/>
                </a:rPr>
                <a:t>4</a:t>
              </a:r>
              <a:endParaRPr sz="600">
                <a:solidFill>
                  <a:schemeClr val="dk1"/>
                </a:solidFill>
                <a:latin typeface="Catamaran"/>
                <a:ea typeface="Catamaran"/>
                <a:cs typeface="Catamaran"/>
                <a:sym typeface="Catamaran"/>
              </a:endParaRPr>
            </a:p>
          </p:txBody>
        </p:sp>
      </p:grpSp>
      <p:grpSp>
        <p:nvGrpSpPr>
          <p:cNvPr id="611" name="Google Shape;611;p39"/>
          <p:cNvGrpSpPr/>
          <p:nvPr/>
        </p:nvGrpSpPr>
        <p:grpSpPr>
          <a:xfrm>
            <a:off x="2797863" y="3957023"/>
            <a:ext cx="473400" cy="473400"/>
            <a:chOff x="2824664" y="3576300"/>
            <a:chExt cx="473400" cy="473400"/>
          </a:xfrm>
        </p:grpSpPr>
        <p:sp>
          <p:nvSpPr>
            <p:cNvPr id="612" name="Google Shape;612;p39"/>
            <p:cNvSpPr/>
            <p:nvPr/>
          </p:nvSpPr>
          <p:spPr>
            <a:xfrm rot="-2700000">
              <a:off x="2893992" y="3645628"/>
              <a:ext cx="334744" cy="334744"/>
            </a:xfrm>
            <a:prstGeom prst="teardrop">
              <a:avLst>
                <a:gd name="adj" fmla="val 100000"/>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latin typeface="Catamaran"/>
                <a:ea typeface="Catamaran"/>
                <a:cs typeface="Catamaran"/>
                <a:sym typeface="Catamaran"/>
              </a:endParaRPr>
            </a:p>
          </p:txBody>
        </p:sp>
        <p:sp>
          <p:nvSpPr>
            <p:cNvPr id="613" name="Google Shape;613;p39"/>
            <p:cNvSpPr/>
            <p:nvPr/>
          </p:nvSpPr>
          <p:spPr>
            <a:xfrm flipH="1">
              <a:off x="2994314" y="3752502"/>
              <a:ext cx="134100" cy="134100"/>
            </a:xfrm>
            <a:prstGeom prst="ellipse">
              <a:avLst/>
            </a:prstGeom>
            <a:solidFill>
              <a:schemeClr val="lt1"/>
            </a:solidFill>
            <a:ln>
              <a:noFill/>
            </a:ln>
          </p:spPr>
          <p:txBody>
            <a:bodyPr spcFirstLastPara="1" wrap="square" lIns="0" tIns="0" rIns="0" bIns="0" anchor="ctr" anchorCtr="0">
              <a:noAutofit/>
            </a:bodyPr>
            <a:lstStyle/>
            <a:p>
              <a:pPr marL="0" lvl="0" indent="0" algn="ctr" rtl="0">
                <a:spcBef>
                  <a:spcPts val="0"/>
                </a:spcBef>
                <a:spcAft>
                  <a:spcPts val="0"/>
                </a:spcAft>
                <a:buNone/>
              </a:pPr>
              <a:r>
                <a:rPr lang="en" sz="600">
                  <a:solidFill>
                    <a:schemeClr val="dk1"/>
                  </a:solidFill>
                  <a:latin typeface="Catamaran"/>
                  <a:ea typeface="Catamaran"/>
                  <a:cs typeface="Catamaran"/>
                  <a:sym typeface="Catamaran"/>
                </a:rPr>
                <a:t>2</a:t>
              </a:r>
              <a:endParaRPr sz="600">
                <a:solidFill>
                  <a:schemeClr val="dk1"/>
                </a:solidFill>
                <a:latin typeface="Catamaran"/>
                <a:ea typeface="Catamaran"/>
                <a:cs typeface="Catamaran"/>
                <a:sym typeface="Catamaran"/>
              </a:endParaRPr>
            </a:p>
          </p:txBody>
        </p:sp>
      </p:grpSp>
      <p:sp>
        <p:nvSpPr>
          <p:cNvPr id="35" name="Google Shape;614;p39">
            <a:extLst>
              <a:ext uri="{FF2B5EF4-FFF2-40B4-BE49-F238E27FC236}">
                <a16:creationId xmlns:a16="http://schemas.microsoft.com/office/drawing/2014/main" id="{E96E02FF-750A-E040-8D4C-3DF78E5FEE2B}"/>
              </a:ext>
            </a:extLst>
          </p:cNvPr>
          <p:cNvSpPr txBox="1"/>
          <p:nvPr/>
        </p:nvSpPr>
        <p:spPr>
          <a:xfrm>
            <a:off x="773428" y="1370663"/>
            <a:ext cx="2220886" cy="449852"/>
          </a:xfrm>
          <a:prstGeom prst="rect">
            <a:avLst/>
          </a:prstGeom>
          <a:noFill/>
          <a:ln>
            <a:noFill/>
          </a:ln>
        </p:spPr>
        <p:txBody>
          <a:bodyPr spcFirstLastPara="1" wrap="square" lIns="0" tIns="0" rIns="0" bIns="0" anchor="b" anchorCtr="0">
            <a:noAutofit/>
          </a:bodyPr>
          <a:lstStyle/>
          <a:p>
            <a:pPr marL="0" marR="0" lvl="0" indent="0" algn="ctr" rtl="0">
              <a:lnSpc>
                <a:spcPct val="100000"/>
              </a:lnSpc>
              <a:spcBef>
                <a:spcPts val="0"/>
              </a:spcBef>
              <a:spcAft>
                <a:spcPts val="0"/>
              </a:spcAft>
              <a:buNone/>
            </a:pPr>
            <a:r>
              <a:rPr lang="en-CA" sz="2400" dirty="0">
                <a:solidFill>
                  <a:schemeClr val="dk1"/>
                </a:solidFill>
                <a:latin typeface="Arial" panose="020B0604020202020204" pitchFamily="34" charset="0"/>
                <a:ea typeface="Catamaran"/>
                <a:cs typeface="Arial" panose="020B0604020202020204" pitchFamily="34" charset="0"/>
                <a:sym typeface="Catamaran"/>
              </a:rPr>
              <a:t>Familiarization</a:t>
            </a:r>
            <a:endParaRPr sz="2400" dirty="0">
              <a:solidFill>
                <a:schemeClr val="dk1"/>
              </a:solidFill>
              <a:latin typeface="Arial" panose="020B0604020202020204" pitchFamily="34" charset="0"/>
              <a:ea typeface="Catamaran"/>
              <a:cs typeface="Arial" panose="020B0604020202020204" pitchFamily="34" charset="0"/>
              <a:sym typeface="Catamaran"/>
            </a:endParaRPr>
          </a:p>
        </p:txBody>
      </p:sp>
      <p:sp>
        <p:nvSpPr>
          <p:cNvPr id="36" name="Google Shape;614;p39">
            <a:extLst>
              <a:ext uri="{FF2B5EF4-FFF2-40B4-BE49-F238E27FC236}">
                <a16:creationId xmlns:a16="http://schemas.microsoft.com/office/drawing/2014/main" id="{E5CA87C5-0C09-A14B-BC71-64E05F8C9A64}"/>
              </a:ext>
            </a:extLst>
          </p:cNvPr>
          <p:cNvSpPr txBox="1"/>
          <p:nvPr/>
        </p:nvSpPr>
        <p:spPr>
          <a:xfrm>
            <a:off x="1924120" y="4387435"/>
            <a:ext cx="2220886" cy="449852"/>
          </a:xfrm>
          <a:prstGeom prst="rect">
            <a:avLst/>
          </a:prstGeom>
          <a:noFill/>
          <a:ln>
            <a:noFill/>
          </a:ln>
        </p:spPr>
        <p:txBody>
          <a:bodyPr spcFirstLastPara="1" wrap="square" lIns="0" tIns="0" rIns="0" bIns="0" anchor="b" anchorCtr="0">
            <a:noAutofit/>
          </a:bodyPr>
          <a:lstStyle/>
          <a:p>
            <a:pPr marL="0" marR="0" lvl="0" indent="0" algn="ctr" rtl="0">
              <a:lnSpc>
                <a:spcPct val="100000"/>
              </a:lnSpc>
              <a:spcBef>
                <a:spcPts val="0"/>
              </a:spcBef>
              <a:spcAft>
                <a:spcPts val="0"/>
              </a:spcAft>
              <a:buNone/>
            </a:pPr>
            <a:r>
              <a:rPr lang="en-CA" sz="2400" dirty="0">
                <a:solidFill>
                  <a:schemeClr val="dk1"/>
                </a:solidFill>
                <a:latin typeface="Arial" panose="020B0604020202020204" pitchFamily="34" charset="0"/>
                <a:ea typeface="Catamaran"/>
                <a:cs typeface="Arial" panose="020B0604020202020204" pitchFamily="34" charset="0"/>
                <a:sym typeface="Catamaran"/>
              </a:rPr>
              <a:t>Coding</a:t>
            </a:r>
            <a:endParaRPr sz="2400" dirty="0">
              <a:solidFill>
                <a:schemeClr val="dk1"/>
              </a:solidFill>
              <a:latin typeface="Arial" panose="020B0604020202020204" pitchFamily="34" charset="0"/>
              <a:ea typeface="Catamaran"/>
              <a:cs typeface="Arial" panose="020B0604020202020204" pitchFamily="34" charset="0"/>
              <a:sym typeface="Catamaran"/>
            </a:endParaRPr>
          </a:p>
        </p:txBody>
      </p:sp>
      <p:sp>
        <p:nvSpPr>
          <p:cNvPr id="37" name="Google Shape;614;p39">
            <a:extLst>
              <a:ext uri="{FF2B5EF4-FFF2-40B4-BE49-F238E27FC236}">
                <a16:creationId xmlns:a16="http://schemas.microsoft.com/office/drawing/2014/main" id="{23145D6C-65FE-5747-9C7C-C696B73D0855}"/>
              </a:ext>
            </a:extLst>
          </p:cNvPr>
          <p:cNvSpPr txBox="1"/>
          <p:nvPr/>
        </p:nvSpPr>
        <p:spPr>
          <a:xfrm>
            <a:off x="2940671" y="1341952"/>
            <a:ext cx="2220886" cy="809341"/>
          </a:xfrm>
          <a:prstGeom prst="rect">
            <a:avLst/>
          </a:prstGeom>
          <a:noFill/>
          <a:ln>
            <a:noFill/>
          </a:ln>
        </p:spPr>
        <p:txBody>
          <a:bodyPr spcFirstLastPara="1" wrap="square" lIns="0" tIns="0" rIns="0" bIns="0" anchor="b" anchorCtr="0">
            <a:noAutofit/>
          </a:bodyPr>
          <a:lstStyle/>
          <a:p>
            <a:pPr marL="0" marR="0" lvl="0" indent="0" algn="ctr" rtl="0">
              <a:lnSpc>
                <a:spcPct val="100000"/>
              </a:lnSpc>
              <a:spcBef>
                <a:spcPts val="0"/>
              </a:spcBef>
              <a:spcAft>
                <a:spcPts val="0"/>
              </a:spcAft>
              <a:buNone/>
            </a:pPr>
            <a:r>
              <a:rPr lang="en-CA" sz="2400" dirty="0">
                <a:solidFill>
                  <a:schemeClr val="dk1"/>
                </a:solidFill>
                <a:latin typeface="Arial" panose="020B0604020202020204" pitchFamily="34" charset="0"/>
                <a:ea typeface="Catamaran"/>
                <a:cs typeface="Arial" panose="020B0604020202020204" pitchFamily="34" charset="0"/>
                <a:sym typeface="Catamaran"/>
              </a:rPr>
              <a:t>Searching for Themes</a:t>
            </a:r>
            <a:endParaRPr sz="2400" dirty="0">
              <a:solidFill>
                <a:schemeClr val="dk1"/>
              </a:solidFill>
              <a:latin typeface="Arial" panose="020B0604020202020204" pitchFamily="34" charset="0"/>
              <a:ea typeface="Catamaran"/>
              <a:cs typeface="Arial" panose="020B0604020202020204" pitchFamily="34" charset="0"/>
              <a:sym typeface="Catamaran"/>
            </a:endParaRPr>
          </a:p>
        </p:txBody>
      </p:sp>
      <p:sp>
        <p:nvSpPr>
          <p:cNvPr id="38" name="Google Shape;614;p39">
            <a:extLst>
              <a:ext uri="{FF2B5EF4-FFF2-40B4-BE49-F238E27FC236}">
                <a16:creationId xmlns:a16="http://schemas.microsoft.com/office/drawing/2014/main" id="{F87396C3-6FB9-F04A-971C-C87F12B3AF48}"/>
              </a:ext>
            </a:extLst>
          </p:cNvPr>
          <p:cNvSpPr txBox="1"/>
          <p:nvPr/>
        </p:nvSpPr>
        <p:spPr>
          <a:xfrm>
            <a:off x="4099477" y="4394475"/>
            <a:ext cx="2220886" cy="473400"/>
          </a:xfrm>
          <a:prstGeom prst="rect">
            <a:avLst/>
          </a:prstGeom>
          <a:noFill/>
          <a:ln>
            <a:noFill/>
          </a:ln>
        </p:spPr>
        <p:txBody>
          <a:bodyPr spcFirstLastPara="1" wrap="square" lIns="0" tIns="0" rIns="0" bIns="0" anchor="b" anchorCtr="0">
            <a:noAutofit/>
          </a:bodyPr>
          <a:lstStyle/>
          <a:p>
            <a:pPr marL="0" marR="0" lvl="0" indent="0" algn="ctr" rtl="0">
              <a:lnSpc>
                <a:spcPct val="100000"/>
              </a:lnSpc>
              <a:spcBef>
                <a:spcPts val="0"/>
              </a:spcBef>
              <a:spcAft>
                <a:spcPts val="0"/>
              </a:spcAft>
              <a:buNone/>
            </a:pPr>
            <a:r>
              <a:rPr lang="en-CA" sz="2400" dirty="0">
                <a:solidFill>
                  <a:schemeClr val="dk1"/>
                </a:solidFill>
                <a:latin typeface="Arial" panose="020B0604020202020204" pitchFamily="34" charset="0"/>
                <a:ea typeface="Catamaran"/>
                <a:cs typeface="Arial" panose="020B0604020202020204" pitchFamily="34" charset="0"/>
                <a:sym typeface="Catamaran"/>
              </a:rPr>
              <a:t>Refine Themes</a:t>
            </a:r>
            <a:endParaRPr sz="2400" dirty="0">
              <a:solidFill>
                <a:schemeClr val="dk1"/>
              </a:solidFill>
              <a:latin typeface="Arial" panose="020B0604020202020204" pitchFamily="34" charset="0"/>
              <a:ea typeface="Catamaran"/>
              <a:cs typeface="Arial" panose="020B0604020202020204" pitchFamily="34" charset="0"/>
              <a:sym typeface="Catamaran"/>
            </a:endParaRPr>
          </a:p>
        </p:txBody>
      </p:sp>
      <p:sp>
        <p:nvSpPr>
          <p:cNvPr id="39" name="Google Shape;614;p39">
            <a:extLst>
              <a:ext uri="{FF2B5EF4-FFF2-40B4-BE49-F238E27FC236}">
                <a16:creationId xmlns:a16="http://schemas.microsoft.com/office/drawing/2014/main" id="{C506CA9D-ABD2-0C4E-AEF8-7A3B86D991CF}"/>
              </a:ext>
            </a:extLst>
          </p:cNvPr>
          <p:cNvSpPr txBox="1"/>
          <p:nvPr/>
        </p:nvSpPr>
        <p:spPr>
          <a:xfrm>
            <a:off x="5089439" y="1255230"/>
            <a:ext cx="2220886" cy="809341"/>
          </a:xfrm>
          <a:prstGeom prst="rect">
            <a:avLst/>
          </a:prstGeom>
          <a:noFill/>
          <a:ln>
            <a:noFill/>
          </a:ln>
        </p:spPr>
        <p:txBody>
          <a:bodyPr spcFirstLastPara="1" wrap="square" lIns="0" tIns="0" rIns="0" bIns="0" anchor="b" anchorCtr="0">
            <a:noAutofit/>
          </a:bodyPr>
          <a:lstStyle/>
          <a:p>
            <a:pPr marL="0" marR="0" lvl="0" indent="0" algn="ctr" rtl="0">
              <a:lnSpc>
                <a:spcPct val="100000"/>
              </a:lnSpc>
              <a:spcBef>
                <a:spcPts val="0"/>
              </a:spcBef>
              <a:spcAft>
                <a:spcPts val="0"/>
              </a:spcAft>
              <a:buNone/>
            </a:pPr>
            <a:r>
              <a:rPr lang="en-CA" sz="2400" dirty="0">
                <a:solidFill>
                  <a:schemeClr val="dk1"/>
                </a:solidFill>
                <a:latin typeface="Arial" panose="020B0604020202020204" pitchFamily="34" charset="0"/>
                <a:ea typeface="Catamaran"/>
                <a:cs typeface="Arial" panose="020B0604020202020204" pitchFamily="34" charset="0"/>
                <a:sym typeface="Catamaran"/>
              </a:rPr>
              <a:t>Finalize and Report</a:t>
            </a:r>
            <a:endParaRPr sz="2400" dirty="0">
              <a:solidFill>
                <a:schemeClr val="dk1"/>
              </a:solidFill>
              <a:latin typeface="Arial" panose="020B0604020202020204" pitchFamily="34" charset="0"/>
              <a:ea typeface="Catamaran"/>
              <a:cs typeface="Arial" panose="020B0604020202020204" pitchFamily="34" charset="0"/>
              <a:sym typeface="Catamaran"/>
            </a:endParaRPr>
          </a:p>
        </p:txBody>
      </p:sp>
      <p:sp>
        <p:nvSpPr>
          <p:cNvPr id="2" name="TextBox 1">
            <a:extLst>
              <a:ext uri="{FF2B5EF4-FFF2-40B4-BE49-F238E27FC236}">
                <a16:creationId xmlns:a16="http://schemas.microsoft.com/office/drawing/2014/main" id="{586EDE6B-9EC3-4B4E-909B-CE5463C1CA53}"/>
              </a:ext>
            </a:extLst>
          </p:cNvPr>
          <p:cNvSpPr txBox="1"/>
          <p:nvPr/>
        </p:nvSpPr>
        <p:spPr>
          <a:xfrm>
            <a:off x="6320363" y="4749851"/>
            <a:ext cx="2569553" cy="307777"/>
          </a:xfrm>
          <a:prstGeom prst="rect">
            <a:avLst/>
          </a:prstGeom>
          <a:noFill/>
        </p:spPr>
        <p:txBody>
          <a:bodyPr wrap="square" rtlCol="0">
            <a:spAutoFit/>
          </a:bodyPr>
          <a:lstStyle/>
          <a:p>
            <a:r>
              <a:rPr lang="en-CA" dirty="0"/>
              <a:t>(Braun &amp; Clarke, 2006; 2022)</a:t>
            </a:r>
            <a:endParaRPr lang="en-US" dirty="0"/>
          </a:p>
        </p:txBody>
      </p:sp>
    </p:spTree>
    <p:extLst>
      <p:ext uri="{BB962C8B-B14F-4D97-AF65-F5344CB8AC3E}">
        <p14:creationId xmlns:p14="http://schemas.microsoft.com/office/powerpoint/2010/main" val="17745257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Shape 351"/>
        <p:cNvGrpSpPr/>
        <p:nvPr/>
      </p:nvGrpSpPr>
      <p:grpSpPr>
        <a:xfrm>
          <a:off x="0" y="0"/>
          <a:ext cx="0" cy="0"/>
          <a:chOff x="0" y="0"/>
          <a:chExt cx="0" cy="0"/>
        </a:xfrm>
      </p:grpSpPr>
      <p:sp>
        <p:nvSpPr>
          <p:cNvPr id="353" name="Google Shape;353;p25"/>
          <p:cNvSpPr txBox="1">
            <a:spLocks noGrp="1"/>
          </p:cNvSpPr>
          <p:nvPr>
            <p:ph type="title" idx="4294967295"/>
          </p:nvPr>
        </p:nvSpPr>
        <p:spPr>
          <a:xfrm>
            <a:off x="1566750" y="995599"/>
            <a:ext cx="6010500" cy="3963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r>
              <a:rPr lang="en" dirty="0"/>
              <a:t>Research Question:</a:t>
            </a:r>
            <a:endParaRPr dirty="0"/>
          </a:p>
        </p:txBody>
      </p:sp>
      <p:sp>
        <p:nvSpPr>
          <p:cNvPr id="355" name="Google Shape;355;p25"/>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16</a:t>
            </a:fld>
            <a:endParaRPr/>
          </a:p>
        </p:txBody>
      </p:sp>
      <p:sp>
        <p:nvSpPr>
          <p:cNvPr id="14" name="Google Shape;219;p14">
            <a:extLst>
              <a:ext uri="{FF2B5EF4-FFF2-40B4-BE49-F238E27FC236}">
                <a16:creationId xmlns:a16="http://schemas.microsoft.com/office/drawing/2014/main" id="{69BB98F6-FA48-C040-9A62-B504F83D792C}"/>
              </a:ext>
            </a:extLst>
          </p:cNvPr>
          <p:cNvSpPr txBox="1">
            <a:spLocks/>
          </p:cNvSpPr>
          <p:nvPr/>
        </p:nvSpPr>
        <p:spPr>
          <a:xfrm>
            <a:off x="961825" y="1506534"/>
            <a:ext cx="7518759" cy="2930532"/>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330200" algn="l" rtl="0">
              <a:lnSpc>
                <a:spcPct val="115000"/>
              </a:lnSpc>
              <a:spcBef>
                <a:spcPts val="0"/>
              </a:spcBef>
              <a:spcAft>
                <a:spcPts val="0"/>
              </a:spcAft>
              <a:buClr>
                <a:schemeClr val="accent5"/>
              </a:buClr>
              <a:buSzPts val="1600"/>
              <a:buFont typeface="Catamaran Thin"/>
              <a:buChar char="⬢"/>
              <a:defRPr sz="2400" b="0" i="0" u="none" strike="noStrike" cap="none">
                <a:solidFill>
                  <a:schemeClr val="dk1"/>
                </a:solidFill>
                <a:latin typeface="Catamaran Thin"/>
                <a:ea typeface="Catamaran Thin"/>
                <a:cs typeface="Catamaran Thin"/>
                <a:sym typeface="Catamaran Thin"/>
              </a:defRPr>
            </a:lvl1pPr>
            <a:lvl2pPr marL="914400" marR="0" lvl="1" indent="-330200" algn="l" rtl="0">
              <a:lnSpc>
                <a:spcPct val="115000"/>
              </a:lnSpc>
              <a:spcBef>
                <a:spcPts val="800"/>
              </a:spcBef>
              <a:spcAft>
                <a:spcPts val="0"/>
              </a:spcAft>
              <a:buClr>
                <a:schemeClr val="accent5"/>
              </a:buClr>
              <a:buSzPts val="1600"/>
              <a:buFont typeface="Catamaran Thin"/>
              <a:buChar char="⬡"/>
              <a:defRPr sz="2400" b="0" i="0" u="none" strike="noStrike" cap="none">
                <a:solidFill>
                  <a:schemeClr val="dk1"/>
                </a:solidFill>
                <a:latin typeface="Catamaran Thin"/>
                <a:ea typeface="Catamaran Thin"/>
                <a:cs typeface="Catamaran Thin"/>
                <a:sym typeface="Catamaran Thin"/>
              </a:defRPr>
            </a:lvl2pPr>
            <a:lvl3pPr marL="1371600" marR="0" lvl="2" indent="-330200" algn="l" rtl="0">
              <a:lnSpc>
                <a:spcPct val="115000"/>
              </a:lnSpc>
              <a:spcBef>
                <a:spcPts val="800"/>
              </a:spcBef>
              <a:spcAft>
                <a:spcPts val="0"/>
              </a:spcAft>
              <a:buClr>
                <a:schemeClr val="dk2"/>
              </a:buClr>
              <a:buSzPts val="1600"/>
              <a:buFont typeface="Catamaran Thin"/>
              <a:buChar char="⬡"/>
              <a:defRPr sz="2400" b="0" i="0" u="none" strike="noStrike" cap="none">
                <a:solidFill>
                  <a:schemeClr val="dk1"/>
                </a:solidFill>
                <a:latin typeface="Catamaran Thin"/>
                <a:ea typeface="Catamaran Thin"/>
                <a:cs typeface="Catamaran Thin"/>
                <a:sym typeface="Catamaran Thin"/>
              </a:defRPr>
            </a:lvl3pPr>
            <a:lvl4pPr marL="1828800" marR="0" lvl="3" indent="-381000" algn="l" rtl="0">
              <a:lnSpc>
                <a:spcPct val="115000"/>
              </a:lnSpc>
              <a:spcBef>
                <a:spcPts val="800"/>
              </a:spcBef>
              <a:spcAft>
                <a:spcPts val="0"/>
              </a:spcAft>
              <a:buClr>
                <a:schemeClr val="dk1"/>
              </a:buClr>
              <a:buSzPts val="2400"/>
              <a:buFont typeface="Catamaran Thin"/>
              <a:buChar char="●"/>
              <a:defRPr sz="2400" b="0" i="0" u="none" strike="noStrike" cap="none">
                <a:solidFill>
                  <a:schemeClr val="dk1"/>
                </a:solidFill>
                <a:latin typeface="Catamaran Thin"/>
                <a:ea typeface="Catamaran Thin"/>
                <a:cs typeface="Catamaran Thin"/>
                <a:sym typeface="Catamaran Thin"/>
              </a:defRPr>
            </a:lvl4pPr>
            <a:lvl5pPr marL="2286000" marR="0" lvl="4" indent="-381000" algn="l" rtl="0">
              <a:lnSpc>
                <a:spcPct val="115000"/>
              </a:lnSpc>
              <a:spcBef>
                <a:spcPts val="800"/>
              </a:spcBef>
              <a:spcAft>
                <a:spcPts val="0"/>
              </a:spcAft>
              <a:buClr>
                <a:schemeClr val="dk1"/>
              </a:buClr>
              <a:buSzPts val="2400"/>
              <a:buFont typeface="Catamaran Thin"/>
              <a:buChar char="○"/>
              <a:defRPr sz="2400" b="0" i="0" u="none" strike="noStrike" cap="none">
                <a:solidFill>
                  <a:schemeClr val="dk1"/>
                </a:solidFill>
                <a:latin typeface="Catamaran Thin"/>
                <a:ea typeface="Catamaran Thin"/>
                <a:cs typeface="Catamaran Thin"/>
                <a:sym typeface="Catamaran Thin"/>
              </a:defRPr>
            </a:lvl5pPr>
            <a:lvl6pPr marL="2743200" marR="0" lvl="5" indent="-381000" algn="l" rtl="0">
              <a:lnSpc>
                <a:spcPct val="115000"/>
              </a:lnSpc>
              <a:spcBef>
                <a:spcPts val="800"/>
              </a:spcBef>
              <a:spcAft>
                <a:spcPts val="0"/>
              </a:spcAft>
              <a:buClr>
                <a:schemeClr val="dk1"/>
              </a:buClr>
              <a:buSzPts val="2400"/>
              <a:buFont typeface="Catamaran Thin"/>
              <a:buChar char="■"/>
              <a:defRPr sz="2400" b="0" i="0" u="none" strike="noStrike" cap="none">
                <a:solidFill>
                  <a:schemeClr val="dk1"/>
                </a:solidFill>
                <a:latin typeface="Catamaran Thin"/>
                <a:ea typeface="Catamaran Thin"/>
                <a:cs typeface="Catamaran Thin"/>
                <a:sym typeface="Catamaran Thin"/>
              </a:defRPr>
            </a:lvl6pPr>
            <a:lvl7pPr marL="3200400" marR="0" lvl="6" indent="-381000" algn="l" rtl="0">
              <a:lnSpc>
                <a:spcPct val="115000"/>
              </a:lnSpc>
              <a:spcBef>
                <a:spcPts val="800"/>
              </a:spcBef>
              <a:spcAft>
                <a:spcPts val="0"/>
              </a:spcAft>
              <a:buClr>
                <a:schemeClr val="dk1"/>
              </a:buClr>
              <a:buSzPts val="2400"/>
              <a:buFont typeface="Catamaran Thin"/>
              <a:buChar char="●"/>
              <a:defRPr sz="2400" b="0" i="0" u="none" strike="noStrike" cap="none">
                <a:solidFill>
                  <a:schemeClr val="dk1"/>
                </a:solidFill>
                <a:latin typeface="Catamaran Thin"/>
                <a:ea typeface="Catamaran Thin"/>
                <a:cs typeface="Catamaran Thin"/>
                <a:sym typeface="Catamaran Thin"/>
              </a:defRPr>
            </a:lvl7pPr>
            <a:lvl8pPr marL="3657600" marR="0" lvl="7" indent="-381000" algn="l" rtl="0">
              <a:lnSpc>
                <a:spcPct val="115000"/>
              </a:lnSpc>
              <a:spcBef>
                <a:spcPts val="800"/>
              </a:spcBef>
              <a:spcAft>
                <a:spcPts val="0"/>
              </a:spcAft>
              <a:buClr>
                <a:schemeClr val="dk1"/>
              </a:buClr>
              <a:buSzPts val="2400"/>
              <a:buFont typeface="Catamaran Thin"/>
              <a:buChar char="○"/>
              <a:defRPr sz="2400" b="0" i="0" u="none" strike="noStrike" cap="none">
                <a:solidFill>
                  <a:schemeClr val="dk1"/>
                </a:solidFill>
                <a:latin typeface="Catamaran Thin"/>
                <a:ea typeface="Catamaran Thin"/>
                <a:cs typeface="Catamaran Thin"/>
                <a:sym typeface="Catamaran Thin"/>
              </a:defRPr>
            </a:lvl8pPr>
            <a:lvl9pPr marL="4114800" marR="0" lvl="8" indent="-381000" algn="l" rtl="0">
              <a:lnSpc>
                <a:spcPct val="115000"/>
              </a:lnSpc>
              <a:spcBef>
                <a:spcPts val="800"/>
              </a:spcBef>
              <a:spcAft>
                <a:spcPts val="800"/>
              </a:spcAft>
              <a:buClr>
                <a:schemeClr val="dk1"/>
              </a:buClr>
              <a:buSzPts val="2400"/>
              <a:buFont typeface="Catamaran Thin"/>
              <a:buChar char="■"/>
              <a:defRPr sz="2400" b="0" i="0" u="none" strike="noStrike" cap="none">
                <a:solidFill>
                  <a:schemeClr val="dk1"/>
                </a:solidFill>
                <a:latin typeface="Catamaran Thin"/>
                <a:ea typeface="Catamaran Thin"/>
                <a:cs typeface="Catamaran Thin"/>
                <a:sym typeface="Catamaran Thin"/>
              </a:defRPr>
            </a:lvl9pPr>
          </a:lstStyle>
          <a:p>
            <a:pPr marL="0" indent="0" algn="ctr">
              <a:buFont typeface="Catamaran Thin"/>
              <a:buNone/>
            </a:pPr>
            <a:r>
              <a:rPr lang="en-CA" sz="3200" b="1" dirty="0">
                <a:solidFill>
                  <a:schemeClr val="tx1"/>
                </a:solidFill>
              </a:rPr>
              <a:t>What do caregivers and their Autistic children need to have comfortable and accessible needle procedures?</a:t>
            </a:r>
            <a:endParaRPr lang="en-CA" sz="3200" b="1" dirty="0"/>
          </a:p>
        </p:txBody>
      </p:sp>
    </p:spTree>
    <p:extLst>
      <p:ext uri="{BB962C8B-B14F-4D97-AF65-F5344CB8AC3E}">
        <p14:creationId xmlns:p14="http://schemas.microsoft.com/office/powerpoint/2010/main" val="31541980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Google Shape;226;p15"/>
          <p:cNvSpPr txBox="1">
            <a:spLocks noGrp="1"/>
          </p:cNvSpPr>
          <p:nvPr>
            <p:ph type="ctrTitle"/>
          </p:nvPr>
        </p:nvSpPr>
        <p:spPr>
          <a:xfrm>
            <a:off x="2293274" y="3064125"/>
            <a:ext cx="5811000" cy="4758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 dirty="0"/>
              <a:t>Preliminary Findings</a:t>
            </a:r>
            <a:endParaRPr dirty="0"/>
          </a:p>
        </p:txBody>
      </p:sp>
      <p:sp>
        <p:nvSpPr>
          <p:cNvPr id="228" name="Google Shape;228;p15"/>
          <p:cNvSpPr txBox="1"/>
          <p:nvPr/>
        </p:nvSpPr>
        <p:spPr>
          <a:xfrm>
            <a:off x="77600" y="2201325"/>
            <a:ext cx="2004000" cy="2201400"/>
          </a:xfrm>
          <a:prstGeom prst="rect">
            <a:avLst/>
          </a:prstGeom>
          <a:noFill/>
          <a:ln>
            <a:noFill/>
          </a:ln>
        </p:spPr>
        <p:txBody>
          <a:bodyPr spcFirstLastPara="1" wrap="square" lIns="91425" tIns="91425" rIns="91425" bIns="91425" anchor="ctr" anchorCtr="0">
            <a:noAutofit/>
          </a:bodyPr>
          <a:lstStyle/>
          <a:p>
            <a:pPr marL="0" marR="0" lvl="0" indent="0" algn="ctr" rtl="0">
              <a:lnSpc>
                <a:spcPct val="90000"/>
              </a:lnSpc>
              <a:spcBef>
                <a:spcPts val="0"/>
              </a:spcBef>
              <a:spcAft>
                <a:spcPts val="0"/>
              </a:spcAft>
              <a:buNone/>
            </a:pPr>
            <a:r>
              <a:rPr lang="en" sz="9600" b="1" dirty="0">
                <a:solidFill>
                  <a:schemeClr val="lt1"/>
                </a:solidFill>
                <a:latin typeface="Catamaran"/>
                <a:ea typeface="Catamaran"/>
                <a:cs typeface="Catamaran"/>
                <a:sym typeface="Catamaran"/>
              </a:rPr>
              <a:t>4</a:t>
            </a:r>
            <a:endParaRPr sz="9600" b="1" dirty="0">
              <a:solidFill>
                <a:schemeClr val="lt1"/>
              </a:solidFill>
              <a:latin typeface="Catamaran"/>
              <a:ea typeface="Catamaran"/>
              <a:cs typeface="Catamaran"/>
              <a:sym typeface="Catamaran"/>
            </a:endParaRPr>
          </a:p>
        </p:txBody>
      </p:sp>
    </p:spTree>
    <p:extLst>
      <p:ext uri="{BB962C8B-B14F-4D97-AF65-F5344CB8AC3E}">
        <p14:creationId xmlns:p14="http://schemas.microsoft.com/office/powerpoint/2010/main" val="12857656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A80F911-DE33-8D44-AB89-A469E311E735}"/>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18</a:t>
            </a:fld>
            <a:endParaRPr lang="en"/>
          </a:p>
        </p:txBody>
      </p:sp>
      <p:sp>
        <p:nvSpPr>
          <p:cNvPr id="4" name="Oval 3">
            <a:extLst>
              <a:ext uri="{FF2B5EF4-FFF2-40B4-BE49-F238E27FC236}">
                <a16:creationId xmlns:a16="http://schemas.microsoft.com/office/drawing/2014/main" id="{C4F766E7-01E6-9443-B792-F4B756EB3C08}"/>
              </a:ext>
            </a:extLst>
          </p:cNvPr>
          <p:cNvSpPr/>
          <p:nvPr/>
        </p:nvSpPr>
        <p:spPr>
          <a:xfrm>
            <a:off x="2374390" y="125997"/>
            <a:ext cx="2953119" cy="1622612"/>
          </a:xfrm>
          <a:prstGeom prst="ellipse">
            <a:avLst/>
          </a:prstGeom>
          <a:solidFill>
            <a:schemeClr val="bg2">
              <a:lumMod val="40000"/>
              <a:lumOff val="60000"/>
              <a:alpha val="36863"/>
            </a:schemeClr>
          </a:solidFill>
          <a:ln>
            <a:solidFill>
              <a:schemeClr val="bg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a:extLst>
              <a:ext uri="{FF2B5EF4-FFF2-40B4-BE49-F238E27FC236}">
                <a16:creationId xmlns:a16="http://schemas.microsoft.com/office/drawing/2014/main" id="{05714BA6-224C-4545-B0B6-BA9CEB5A0A39}"/>
              </a:ext>
            </a:extLst>
          </p:cNvPr>
          <p:cNvSpPr/>
          <p:nvPr/>
        </p:nvSpPr>
        <p:spPr>
          <a:xfrm>
            <a:off x="71322" y="2233637"/>
            <a:ext cx="2203652" cy="1622612"/>
          </a:xfrm>
          <a:prstGeom prst="ellipse">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7874DB5B-164B-5242-8337-17F5DB99BD55}"/>
              </a:ext>
            </a:extLst>
          </p:cNvPr>
          <p:cNvSpPr txBox="1"/>
          <p:nvPr/>
        </p:nvSpPr>
        <p:spPr>
          <a:xfrm>
            <a:off x="2781909" y="521805"/>
            <a:ext cx="2138082" cy="830997"/>
          </a:xfrm>
          <a:prstGeom prst="rect">
            <a:avLst/>
          </a:prstGeom>
          <a:noFill/>
        </p:spPr>
        <p:txBody>
          <a:bodyPr wrap="square" rtlCol="0">
            <a:spAutoFit/>
          </a:bodyPr>
          <a:lstStyle/>
          <a:p>
            <a:pPr algn="ctr"/>
            <a:r>
              <a:rPr lang="en-US" sz="2400" dirty="0"/>
              <a:t>Generic Doesn’t Cut It</a:t>
            </a:r>
          </a:p>
        </p:txBody>
      </p:sp>
      <p:sp>
        <p:nvSpPr>
          <p:cNvPr id="9" name="Right Arrow 8">
            <a:extLst>
              <a:ext uri="{FF2B5EF4-FFF2-40B4-BE49-F238E27FC236}">
                <a16:creationId xmlns:a16="http://schemas.microsoft.com/office/drawing/2014/main" id="{2BC8CCB5-B7B7-F04D-88F6-D487E241B44B}"/>
              </a:ext>
            </a:extLst>
          </p:cNvPr>
          <p:cNvSpPr/>
          <p:nvPr/>
        </p:nvSpPr>
        <p:spPr>
          <a:xfrm rot="8261907">
            <a:off x="1790204" y="1685933"/>
            <a:ext cx="911602" cy="47686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ight Arrow 9">
            <a:extLst>
              <a:ext uri="{FF2B5EF4-FFF2-40B4-BE49-F238E27FC236}">
                <a16:creationId xmlns:a16="http://schemas.microsoft.com/office/drawing/2014/main" id="{57E93614-C959-1246-9570-BA686FEAA126}"/>
              </a:ext>
            </a:extLst>
          </p:cNvPr>
          <p:cNvSpPr/>
          <p:nvPr/>
        </p:nvSpPr>
        <p:spPr>
          <a:xfrm rot="5400000">
            <a:off x="3358089" y="2143011"/>
            <a:ext cx="911602" cy="47686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ight Arrow 10">
            <a:extLst>
              <a:ext uri="{FF2B5EF4-FFF2-40B4-BE49-F238E27FC236}">
                <a16:creationId xmlns:a16="http://schemas.microsoft.com/office/drawing/2014/main" id="{D2CCA405-9EDE-8E4A-A11C-F993A5DD65DE}"/>
              </a:ext>
            </a:extLst>
          </p:cNvPr>
          <p:cNvSpPr/>
          <p:nvPr/>
        </p:nvSpPr>
        <p:spPr>
          <a:xfrm rot="2992513">
            <a:off x="4963122" y="1668369"/>
            <a:ext cx="911602" cy="47686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1E22D4C0-0773-454E-B234-99170E9FB8E1}"/>
              </a:ext>
            </a:extLst>
          </p:cNvPr>
          <p:cNvSpPr txBox="1"/>
          <p:nvPr/>
        </p:nvSpPr>
        <p:spPr>
          <a:xfrm>
            <a:off x="71239" y="2751136"/>
            <a:ext cx="2190270" cy="430887"/>
          </a:xfrm>
          <a:prstGeom prst="rect">
            <a:avLst/>
          </a:prstGeom>
          <a:noFill/>
        </p:spPr>
        <p:txBody>
          <a:bodyPr wrap="square" rtlCol="0">
            <a:spAutoFit/>
          </a:bodyPr>
          <a:lstStyle/>
          <a:p>
            <a:pPr algn="ctr"/>
            <a:r>
              <a:rPr lang="en-US" sz="2200" dirty="0"/>
              <a:t>Resources</a:t>
            </a:r>
          </a:p>
        </p:txBody>
      </p:sp>
      <p:sp>
        <p:nvSpPr>
          <p:cNvPr id="15" name="Oval 14">
            <a:extLst>
              <a:ext uri="{FF2B5EF4-FFF2-40B4-BE49-F238E27FC236}">
                <a16:creationId xmlns:a16="http://schemas.microsoft.com/office/drawing/2014/main" id="{A3BAB3A7-FE9C-FC4C-990C-64973C253BFC}"/>
              </a:ext>
            </a:extLst>
          </p:cNvPr>
          <p:cNvSpPr/>
          <p:nvPr/>
        </p:nvSpPr>
        <p:spPr>
          <a:xfrm>
            <a:off x="2688822" y="2999083"/>
            <a:ext cx="2268105" cy="1622612"/>
          </a:xfrm>
          <a:prstGeom prst="ellipse">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FE75A6DD-42E2-8B45-A32F-FF777470641D}"/>
              </a:ext>
            </a:extLst>
          </p:cNvPr>
          <p:cNvSpPr/>
          <p:nvPr/>
        </p:nvSpPr>
        <p:spPr>
          <a:xfrm>
            <a:off x="5380490" y="2306749"/>
            <a:ext cx="2203652" cy="1622612"/>
          </a:xfrm>
          <a:prstGeom prst="ellipse">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E78D2012-D90E-B641-8689-1508A65D74B5}"/>
              </a:ext>
            </a:extLst>
          </p:cNvPr>
          <p:cNvSpPr txBox="1"/>
          <p:nvPr/>
        </p:nvSpPr>
        <p:spPr>
          <a:xfrm>
            <a:off x="2740683" y="3377556"/>
            <a:ext cx="2190270" cy="769441"/>
          </a:xfrm>
          <a:prstGeom prst="rect">
            <a:avLst/>
          </a:prstGeom>
          <a:noFill/>
        </p:spPr>
        <p:txBody>
          <a:bodyPr wrap="square" rtlCol="0">
            <a:spAutoFit/>
          </a:bodyPr>
          <a:lstStyle/>
          <a:p>
            <a:pPr algn="ctr"/>
            <a:r>
              <a:rPr lang="en-US" sz="2200" dirty="0"/>
              <a:t>Medical Environment </a:t>
            </a:r>
          </a:p>
        </p:txBody>
      </p:sp>
      <p:sp>
        <p:nvSpPr>
          <p:cNvPr id="18" name="TextBox 17">
            <a:extLst>
              <a:ext uri="{FF2B5EF4-FFF2-40B4-BE49-F238E27FC236}">
                <a16:creationId xmlns:a16="http://schemas.microsoft.com/office/drawing/2014/main" id="{39AC852B-588E-6849-8C66-3FECCFFC3FA3}"/>
              </a:ext>
            </a:extLst>
          </p:cNvPr>
          <p:cNvSpPr txBox="1"/>
          <p:nvPr/>
        </p:nvSpPr>
        <p:spPr>
          <a:xfrm>
            <a:off x="5435857" y="2660222"/>
            <a:ext cx="2092917" cy="769441"/>
          </a:xfrm>
          <a:prstGeom prst="rect">
            <a:avLst/>
          </a:prstGeom>
          <a:noFill/>
        </p:spPr>
        <p:txBody>
          <a:bodyPr wrap="square" rtlCol="0">
            <a:spAutoFit/>
          </a:bodyPr>
          <a:lstStyle/>
          <a:p>
            <a:pPr algn="ctr"/>
            <a:r>
              <a:rPr lang="en-US" sz="2200" dirty="0"/>
              <a:t>Coping Strategies</a:t>
            </a:r>
          </a:p>
        </p:txBody>
      </p:sp>
    </p:spTree>
    <p:extLst>
      <p:ext uri="{BB962C8B-B14F-4D97-AF65-F5344CB8AC3E}">
        <p14:creationId xmlns:p14="http://schemas.microsoft.com/office/powerpoint/2010/main" val="6420609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02127C-1EA2-6842-B3BB-C23C718DF195}"/>
              </a:ext>
            </a:extLst>
          </p:cNvPr>
          <p:cNvSpPr>
            <a:spLocks noGrp="1"/>
          </p:cNvSpPr>
          <p:nvPr>
            <p:ph type="title"/>
          </p:nvPr>
        </p:nvSpPr>
        <p:spPr/>
        <p:txBody>
          <a:bodyPr/>
          <a:lstStyle/>
          <a:p>
            <a:r>
              <a:rPr lang="en-US" sz="2600" dirty="0"/>
              <a:t>Resources are not One Size Fits All</a:t>
            </a:r>
          </a:p>
        </p:txBody>
      </p:sp>
      <p:sp>
        <p:nvSpPr>
          <p:cNvPr id="3" name="Text Placeholder 2">
            <a:extLst>
              <a:ext uri="{FF2B5EF4-FFF2-40B4-BE49-F238E27FC236}">
                <a16:creationId xmlns:a16="http://schemas.microsoft.com/office/drawing/2014/main" id="{A53FF05B-39D5-644B-A78B-CDCF862FF33B}"/>
              </a:ext>
            </a:extLst>
          </p:cNvPr>
          <p:cNvSpPr>
            <a:spLocks noGrp="1"/>
          </p:cNvSpPr>
          <p:nvPr>
            <p:ph type="body" idx="1"/>
          </p:nvPr>
        </p:nvSpPr>
        <p:spPr>
          <a:xfrm>
            <a:off x="397749" y="1317554"/>
            <a:ext cx="6010500" cy="3432297"/>
          </a:xfrm>
        </p:spPr>
        <p:txBody>
          <a:bodyPr/>
          <a:lstStyle/>
          <a:p>
            <a:pPr>
              <a:lnSpc>
                <a:spcPct val="150000"/>
              </a:lnSpc>
              <a:buFont typeface="Wingdings" pitchFamily="2" charset="2"/>
              <a:buChar char="v"/>
            </a:pPr>
            <a:r>
              <a:rPr lang="en-US" dirty="0"/>
              <a:t>Need social stories and visuals.</a:t>
            </a:r>
          </a:p>
          <a:p>
            <a:pPr>
              <a:lnSpc>
                <a:spcPct val="150000"/>
              </a:lnSpc>
              <a:buFont typeface="Wingdings" pitchFamily="2" charset="2"/>
              <a:buChar char="v"/>
            </a:pPr>
            <a:r>
              <a:rPr lang="en-US" dirty="0"/>
              <a:t>Need sensory considerations. </a:t>
            </a:r>
          </a:p>
          <a:p>
            <a:pPr>
              <a:lnSpc>
                <a:spcPct val="150000"/>
              </a:lnSpc>
              <a:buFont typeface="Wingdings" pitchFamily="2" charset="2"/>
              <a:buChar char="v"/>
            </a:pPr>
            <a:r>
              <a:rPr lang="en-US" dirty="0"/>
              <a:t>Need detail. </a:t>
            </a:r>
          </a:p>
          <a:p>
            <a:pPr>
              <a:lnSpc>
                <a:spcPct val="150000"/>
              </a:lnSpc>
              <a:buFont typeface="Wingdings" pitchFamily="2" charset="2"/>
              <a:buChar char="v"/>
            </a:pPr>
            <a:r>
              <a:rPr lang="en-US" dirty="0"/>
              <a:t>Need customizable. </a:t>
            </a:r>
          </a:p>
          <a:p>
            <a:pPr>
              <a:lnSpc>
                <a:spcPct val="150000"/>
              </a:lnSpc>
              <a:buFont typeface="Wingdings" pitchFamily="2" charset="2"/>
              <a:buChar char="v"/>
            </a:pPr>
            <a:r>
              <a:rPr lang="en-US" dirty="0"/>
              <a:t>Need multiple formats/modalities. </a:t>
            </a:r>
          </a:p>
          <a:p>
            <a:pPr>
              <a:lnSpc>
                <a:spcPct val="150000"/>
              </a:lnSpc>
              <a:buFont typeface="Wingdings" pitchFamily="2" charset="2"/>
              <a:buChar char="v"/>
            </a:pPr>
            <a:r>
              <a:rPr lang="en-US" dirty="0"/>
              <a:t>Caregivers create own resources.</a:t>
            </a:r>
          </a:p>
          <a:p>
            <a:pPr>
              <a:lnSpc>
                <a:spcPct val="150000"/>
              </a:lnSpc>
              <a:buFont typeface="Wingdings" pitchFamily="2" charset="2"/>
              <a:buChar char="v"/>
            </a:pPr>
            <a:endParaRPr lang="en-US" dirty="0"/>
          </a:p>
        </p:txBody>
      </p:sp>
      <p:sp>
        <p:nvSpPr>
          <p:cNvPr id="4" name="Slide Number Placeholder 3">
            <a:extLst>
              <a:ext uri="{FF2B5EF4-FFF2-40B4-BE49-F238E27FC236}">
                <a16:creationId xmlns:a16="http://schemas.microsoft.com/office/drawing/2014/main" id="{483827B1-C3A5-8B4C-A3A4-F3FF9E5BA1FA}"/>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19</a:t>
            </a:fld>
            <a:endParaRPr lang="en"/>
          </a:p>
        </p:txBody>
      </p:sp>
      <p:pic>
        <p:nvPicPr>
          <p:cNvPr id="12" name="Picture 11">
            <a:extLst>
              <a:ext uri="{FF2B5EF4-FFF2-40B4-BE49-F238E27FC236}">
                <a16:creationId xmlns:a16="http://schemas.microsoft.com/office/drawing/2014/main" id="{3ACB24A5-D90B-3246-9B7A-3395AE60FC9F}"/>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5202100" y="1695450"/>
            <a:ext cx="1587500" cy="1752600"/>
          </a:xfrm>
          <a:prstGeom prst="rect">
            <a:avLst/>
          </a:prstGeom>
        </p:spPr>
      </p:pic>
    </p:spTree>
    <p:extLst>
      <p:ext uri="{BB962C8B-B14F-4D97-AF65-F5344CB8AC3E}">
        <p14:creationId xmlns:p14="http://schemas.microsoft.com/office/powerpoint/2010/main" val="2677142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sp>
        <p:nvSpPr>
          <p:cNvPr id="218" name="Google Shape;218;p14"/>
          <p:cNvSpPr txBox="1">
            <a:spLocks noGrp="1"/>
          </p:cNvSpPr>
          <p:nvPr>
            <p:ph type="ctrTitle" idx="4294967295"/>
          </p:nvPr>
        </p:nvSpPr>
        <p:spPr>
          <a:xfrm>
            <a:off x="3381175" y="484845"/>
            <a:ext cx="4422300" cy="11598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 sz="5000" dirty="0"/>
              <a:t>HELLO!</a:t>
            </a:r>
            <a:endParaRPr sz="5000" dirty="0"/>
          </a:p>
        </p:txBody>
      </p:sp>
      <p:sp>
        <p:nvSpPr>
          <p:cNvPr id="219" name="Google Shape;219;p14"/>
          <p:cNvSpPr txBox="1">
            <a:spLocks noGrp="1"/>
          </p:cNvSpPr>
          <p:nvPr>
            <p:ph type="subTitle" idx="4294967295"/>
          </p:nvPr>
        </p:nvSpPr>
        <p:spPr>
          <a:xfrm>
            <a:off x="3381175" y="1317618"/>
            <a:ext cx="5458026" cy="2930532"/>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b="1" dirty="0">
                <a:solidFill>
                  <a:schemeClr val="tx1"/>
                </a:solidFill>
              </a:rPr>
              <a:t>I am </a:t>
            </a:r>
            <a:r>
              <a:rPr lang="en-CA" b="1" dirty="0">
                <a:solidFill>
                  <a:schemeClr val="tx1"/>
                </a:solidFill>
              </a:rPr>
              <a:t>Olivia Dobson.</a:t>
            </a:r>
          </a:p>
          <a:p>
            <a:pPr marL="0" lvl="0" indent="0">
              <a:spcBef>
                <a:spcPts val="800"/>
              </a:spcBef>
              <a:buClr>
                <a:schemeClr val="dk1"/>
              </a:buClr>
              <a:buSzPts val="1100"/>
              <a:buNone/>
            </a:pPr>
            <a:r>
              <a:rPr lang="en-CA" i="1" dirty="0">
                <a:solidFill>
                  <a:schemeClr val="tx1"/>
                </a:solidFill>
              </a:rPr>
              <a:t>Warning: </a:t>
            </a:r>
            <a:r>
              <a:rPr lang="en-CA" dirty="0">
                <a:solidFill>
                  <a:schemeClr val="tx1"/>
                </a:solidFill>
              </a:rPr>
              <a:t>Needle fear and pain.</a:t>
            </a:r>
          </a:p>
          <a:p>
            <a:pPr marL="0" lvl="0" indent="0">
              <a:spcBef>
                <a:spcPts val="800"/>
              </a:spcBef>
              <a:buClr>
                <a:schemeClr val="dk1"/>
              </a:buClr>
              <a:buSzPts val="1100"/>
              <a:buNone/>
            </a:pPr>
            <a:r>
              <a:rPr lang="en-CA" dirty="0">
                <a:solidFill>
                  <a:schemeClr val="tx1"/>
                </a:solidFill>
              </a:rPr>
              <a:t>Presentation available on Website. </a:t>
            </a:r>
          </a:p>
          <a:p>
            <a:pPr marL="0" lvl="0" indent="0">
              <a:spcBef>
                <a:spcPts val="800"/>
              </a:spcBef>
              <a:spcAft>
                <a:spcPts val="800"/>
              </a:spcAft>
              <a:buClr>
                <a:schemeClr val="dk1"/>
              </a:buClr>
              <a:buSzPts val="1100"/>
              <a:buNone/>
            </a:pPr>
            <a:r>
              <a:rPr lang="en-CA" dirty="0">
                <a:solidFill>
                  <a:schemeClr val="tx1"/>
                </a:solidFill>
              </a:rPr>
              <a:t>If you have questions about me or my research, reach me at: </a:t>
            </a:r>
            <a:r>
              <a:rPr lang="en-CA" b="1" dirty="0">
                <a:solidFill>
                  <a:schemeClr val="tx1"/>
                </a:solidFill>
              </a:rPr>
              <a:t>odobson@uoguelph.ca</a:t>
            </a:r>
          </a:p>
          <a:p>
            <a:pPr marL="0" lvl="0" indent="0" algn="l" rtl="0">
              <a:spcBef>
                <a:spcPts val="0"/>
              </a:spcBef>
              <a:spcAft>
                <a:spcPts val="0"/>
              </a:spcAft>
              <a:buNone/>
            </a:pPr>
            <a:endParaRPr b="1" dirty="0"/>
          </a:p>
        </p:txBody>
      </p:sp>
      <p:sp>
        <p:nvSpPr>
          <p:cNvPr id="220" name="Google Shape;220;p14"/>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2</a:t>
            </a:fld>
            <a:endParaRPr/>
          </a:p>
        </p:txBody>
      </p:sp>
      <p:pic>
        <p:nvPicPr>
          <p:cNvPr id="3" name="Picture 2" descr="This is a picture of the presenter Olivia Dobson. She has blonde hair, white skin and is wearing a pink dress shirt. Olivia is smiling for a headshot with a grey background. ">
            <a:extLst>
              <a:ext uri="{FF2B5EF4-FFF2-40B4-BE49-F238E27FC236}">
                <a16:creationId xmlns:a16="http://schemas.microsoft.com/office/drawing/2014/main" id="{D51B9783-E590-A947-AAAE-2FEB4F1A8A75}"/>
              </a:ext>
            </a:extLst>
          </p:cNvPr>
          <p:cNvPicPr>
            <a:picLocks noChangeAspect="1"/>
          </p:cNvPicPr>
          <p:nvPr/>
        </p:nvPicPr>
        <p:blipFill>
          <a:blip r:embed="rId3">
            <a:extLst>
              <a:ext uri="{BEBA8EAE-BF5A-486C-A8C5-ECC9F3942E4B}">
                <a14:imgProps xmlns:a14="http://schemas.microsoft.com/office/drawing/2010/main">
                  <a14:imgLayer r:embed="rId4">
                    <a14:imgEffect>
                      <a14:saturation sat="149000"/>
                    </a14:imgEffect>
                  </a14:imgLayer>
                </a14:imgProps>
              </a:ext>
            </a:extLst>
          </a:blip>
          <a:stretch>
            <a:fillRect/>
          </a:stretch>
        </p:blipFill>
        <p:spPr>
          <a:xfrm>
            <a:off x="1070830" y="484845"/>
            <a:ext cx="2040670" cy="2059149"/>
          </a:xfrm>
          <a:prstGeom prst="rect">
            <a:avLst/>
          </a:prstGeom>
          <a:ln>
            <a:solidFill>
              <a:schemeClr val="accent1"/>
            </a:solidFill>
          </a:ln>
          <a:effectLst>
            <a:outerShdw blurRad="50800" dist="50800" dir="5400000" algn="ctr" rotWithShape="0">
              <a:srgbClr val="000000">
                <a:alpha val="50870"/>
              </a:srgbClr>
            </a:outerShdw>
            <a:softEdge rad="0"/>
          </a:effectLst>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sp>
        <p:nvSpPr>
          <p:cNvPr id="233" name="Google Shape;233;p16"/>
          <p:cNvSpPr txBox="1">
            <a:spLocks noGrp="1"/>
          </p:cNvSpPr>
          <p:nvPr>
            <p:ph type="body" idx="1"/>
          </p:nvPr>
        </p:nvSpPr>
        <p:spPr>
          <a:xfrm>
            <a:off x="661161" y="806824"/>
            <a:ext cx="7821678" cy="3943027"/>
          </a:xfrm>
          <a:prstGeom prst="rect">
            <a:avLst/>
          </a:prstGeom>
        </p:spPr>
        <p:txBody>
          <a:bodyPr spcFirstLastPara="1" wrap="square" lIns="0" tIns="0" rIns="0" bIns="0" anchor="ctr" anchorCtr="0">
            <a:noAutofit/>
          </a:bodyPr>
          <a:lstStyle/>
          <a:p>
            <a:pPr marL="0" lvl="0" indent="0">
              <a:spcAft>
                <a:spcPts val="800"/>
              </a:spcAft>
              <a:buNone/>
            </a:pPr>
            <a:r>
              <a:rPr lang="en-CA" i="0" dirty="0">
                <a:latin typeface="Arial" panose="020B0604020202020204" pitchFamily="34" charset="0"/>
                <a:cs typeface="Arial" panose="020B0604020202020204" pitchFamily="34" charset="0"/>
              </a:rPr>
              <a:t>“…most of the needle information that I have received applies to neurotypical situations, right, so like kids that are not Autistic”… </a:t>
            </a:r>
          </a:p>
          <a:p>
            <a:pPr marL="0" lvl="0" indent="0">
              <a:spcAft>
                <a:spcPts val="800"/>
              </a:spcAft>
              <a:buNone/>
            </a:pPr>
            <a:r>
              <a:rPr lang="en-CA" i="0" dirty="0">
                <a:latin typeface="Arial" panose="020B0604020202020204" pitchFamily="34" charset="0"/>
                <a:cs typeface="Arial" panose="020B0604020202020204" pitchFamily="34" charset="0"/>
              </a:rPr>
              <a:t>“…you almost read that and it’s like, “Ha ha,” tried that, been there, that’s not going to work, right?”… “you know it fits the majority, but- but it’s not- there’s really nothing that- that’s actually geared towards the audience that matters to me.”</a:t>
            </a:r>
          </a:p>
        </p:txBody>
      </p:sp>
      <p:sp>
        <p:nvSpPr>
          <p:cNvPr id="234" name="Google Shape;234;p16"/>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20</a:t>
            </a:fld>
            <a:endParaRPr/>
          </a:p>
        </p:txBody>
      </p:sp>
      <p:sp>
        <p:nvSpPr>
          <p:cNvPr id="2" name="TextBox 1">
            <a:extLst>
              <a:ext uri="{FF2B5EF4-FFF2-40B4-BE49-F238E27FC236}">
                <a16:creationId xmlns:a16="http://schemas.microsoft.com/office/drawing/2014/main" id="{96BC52E2-5A91-D248-9E9E-80115B11E873}"/>
              </a:ext>
            </a:extLst>
          </p:cNvPr>
          <p:cNvSpPr txBox="1"/>
          <p:nvPr/>
        </p:nvSpPr>
        <p:spPr>
          <a:xfrm>
            <a:off x="4329953" y="418364"/>
            <a:ext cx="806824" cy="307777"/>
          </a:xfrm>
          <a:prstGeom prst="rect">
            <a:avLst/>
          </a:prstGeom>
          <a:noFill/>
        </p:spPr>
        <p:txBody>
          <a:bodyPr wrap="square" rtlCol="0">
            <a:spAutoFit/>
          </a:bodyPr>
          <a:lstStyle/>
          <a:p>
            <a:r>
              <a:rPr lang="en-US" dirty="0"/>
              <a:t>P06</a:t>
            </a:r>
          </a:p>
        </p:txBody>
      </p:sp>
    </p:spTree>
    <p:extLst>
      <p:ext uri="{BB962C8B-B14F-4D97-AF65-F5344CB8AC3E}">
        <p14:creationId xmlns:p14="http://schemas.microsoft.com/office/powerpoint/2010/main" val="24850566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sp>
        <p:nvSpPr>
          <p:cNvPr id="233" name="Google Shape;233;p16"/>
          <p:cNvSpPr txBox="1">
            <a:spLocks noGrp="1"/>
          </p:cNvSpPr>
          <p:nvPr>
            <p:ph type="body" idx="1"/>
          </p:nvPr>
        </p:nvSpPr>
        <p:spPr>
          <a:xfrm>
            <a:off x="750780" y="1250576"/>
            <a:ext cx="7729804" cy="3136204"/>
          </a:xfrm>
          <a:prstGeom prst="rect">
            <a:avLst/>
          </a:prstGeom>
        </p:spPr>
        <p:txBody>
          <a:bodyPr spcFirstLastPara="1" wrap="square" lIns="0" tIns="0" rIns="0" bIns="0" anchor="ctr" anchorCtr="0">
            <a:noAutofit/>
          </a:bodyPr>
          <a:lstStyle/>
          <a:p>
            <a:pPr marL="139700" indent="0">
              <a:buFontTx/>
              <a:buNone/>
            </a:pPr>
            <a:r>
              <a:rPr lang="en-CA" i="0" dirty="0">
                <a:solidFill>
                  <a:schemeClr val="bg1"/>
                </a:solidFill>
                <a:latin typeface="Arial"/>
                <a:ea typeface="Arial"/>
                <a:cs typeface="Arial"/>
                <a:sym typeface="Arial"/>
              </a:rPr>
              <a:t>“There’s no touching on routine, keeping it the same…I didn’t see agency either…to be honest I- I noticed that it just didn’t seem to have like a uh dis- like a disability lens…” </a:t>
            </a:r>
          </a:p>
          <a:p>
            <a:pPr marL="139700" indent="0">
              <a:buFontTx/>
              <a:buNone/>
            </a:pPr>
            <a:r>
              <a:rPr lang="en-CA" i="0" dirty="0">
                <a:solidFill>
                  <a:schemeClr val="bg1"/>
                </a:solidFill>
                <a:latin typeface="Arial"/>
                <a:ea typeface="Arial"/>
                <a:cs typeface="Arial"/>
                <a:sym typeface="Arial"/>
              </a:rPr>
              <a:t>“We also use social stories…in a lot of the documentation that I- that I read that you sent…I don’t believe social stories were actually mentioned…”</a:t>
            </a:r>
          </a:p>
        </p:txBody>
      </p:sp>
      <p:sp>
        <p:nvSpPr>
          <p:cNvPr id="234" name="Google Shape;234;p16"/>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21</a:t>
            </a:fld>
            <a:endParaRPr/>
          </a:p>
        </p:txBody>
      </p:sp>
      <p:sp>
        <p:nvSpPr>
          <p:cNvPr id="2" name="TextBox 1">
            <a:extLst>
              <a:ext uri="{FF2B5EF4-FFF2-40B4-BE49-F238E27FC236}">
                <a16:creationId xmlns:a16="http://schemas.microsoft.com/office/drawing/2014/main" id="{96BC52E2-5A91-D248-9E9E-80115B11E873}"/>
              </a:ext>
            </a:extLst>
          </p:cNvPr>
          <p:cNvSpPr txBox="1"/>
          <p:nvPr/>
        </p:nvSpPr>
        <p:spPr>
          <a:xfrm>
            <a:off x="4329953" y="418364"/>
            <a:ext cx="806824" cy="307777"/>
          </a:xfrm>
          <a:prstGeom prst="rect">
            <a:avLst/>
          </a:prstGeom>
          <a:noFill/>
        </p:spPr>
        <p:txBody>
          <a:bodyPr wrap="square" rtlCol="0">
            <a:spAutoFit/>
          </a:bodyPr>
          <a:lstStyle/>
          <a:p>
            <a:r>
              <a:rPr lang="en-US" dirty="0"/>
              <a:t>P08</a:t>
            </a:r>
          </a:p>
        </p:txBody>
      </p:sp>
    </p:spTree>
    <p:extLst>
      <p:ext uri="{BB962C8B-B14F-4D97-AF65-F5344CB8AC3E}">
        <p14:creationId xmlns:p14="http://schemas.microsoft.com/office/powerpoint/2010/main" val="42410263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Shape 232"/>
        <p:cNvGrpSpPr/>
        <p:nvPr/>
      </p:nvGrpSpPr>
      <p:grpSpPr>
        <a:xfrm>
          <a:off x="0" y="0"/>
          <a:ext cx="0" cy="0"/>
          <a:chOff x="0" y="0"/>
          <a:chExt cx="0" cy="0"/>
        </a:xfrm>
      </p:grpSpPr>
      <p:sp>
        <p:nvSpPr>
          <p:cNvPr id="233" name="Google Shape;233;p16"/>
          <p:cNvSpPr txBox="1">
            <a:spLocks noGrp="1"/>
          </p:cNvSpPr>
          <p:nvPr>
            <p:ph type="body" idx="1"/>
          </p:nvPr>
        </p:nvSpPr>
        <p:spPr>
          <a:xfrm>
            <a:off x="750780" y="1250576"/>
            <a:ext cx="7729804" cy="3136204"/>
          </a:xfrm>
          <a:prstGeom prst="rect">
            <a:avLst/>
          </a:prstGeom>
        </p:spPr>
        <p:txBody>
          <a:bodyPr spcFirstLastPara="1" wrap="square" lIns="0" tIns="0" rIns="0" bIns="0" anchor="ctr" anchorCtr="0">
            <a:noAutofit/>
          </a:bodyPr>
          <a:lstStyle/>
          <a:p>
            <a:pPr marL="139700" indent="0">
              <a:buFontTx/>
              <a:buNone/>
            </a:pPr>
            <a:r>
              <a:rPr lang="en-CA" i="0" dirty="0">
                <a:latin typeface="Arial" panose="020B0604020202020204" pitchFamily="34" charset="0"/>
                <a:cs typeface="Arial" panose="020B0604020202020204" pitchFamily="34" charset="0"/>
              </a:rPr>
              <a:t>“…give me a bank of 30 different images and let me create the social story because… not only does he have Autism, but he has this mild intellectual disability, so like there’s certain pieces of information or certain language that he wouldn’t understand, so there needs to be like that tailoring of the social story.”</a:t>
            </a:r>
            <a:endParaRPr lang="en-CA" i="0" dirty="0">
              <a:solidFill>
                <a:schemeClr val="bg1"/>
              </a:solidFill>
              <a:latin typeface="Arial" panose="020B0604020202020204" pitchFamily="34" charset="0"/>
              <a:ea typeface="Arial"/>
              <a:cs typeface="Arial" panose="020B0604020202020204" pitchFamily="34" charset="0"/>
              <a:sym typeface="Arial"/>
            </a:endParaRPr>
          </a:p>
        </p:txBody>
      </p:sp>
      <p:sp>
        <p:nvSpPr>
          <p:cNvPr id="234" name="Google Shape;234;p16"/>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22</a:t>
            </a:fld>
            <a:endParaRPr/>
          </a:p>
        </p:txBody>
      </p:sp>
      <p:sp>
        <p:nvSpPr>
          <p:cNvPr id="2" name="TextBox 1">
            <a:extLst>
              <a:ext uri="{FF2B5EF4-FFF2-40B4-BE49-F238E27FC236}">
                <a16:creationId xmlns:a16="http://schemas.microsoft.com/office/drawing/2014/main" id="{96BC52E2-5A91-D248-9E9E-80115B11E873}"/>
              </a:ext>
            </a:extLst>
          </p:cNvPr>
          <p:cNvSpPr txBox="1"/>
          <p:nvPr/>
        </p:nvSpPr>
        <p:spPr>
          <a:xfrm>
            <a:off x="4329953" y="418364"/>
            <a:ext cx="806824" cy="307777"/>
          </a:xfrm>
          <a:prstGeom prst="rect">
            <a:avLst/>
          </a:prstGeom>
          <a:noFill/>
        </p:spPr>
        <p:txBody>
          <a:bodyPr wrap="square" rtlCol="0">
            <a:spAutoFit/>
          </a:bodyPr>
          <a:lstStyle/>
          <a:p>
            <a:r>
              <a:rPr lang="en-US" dirty="0"/>
              <a:t>P02</a:t>
            </a:r>
          </a:p>
        </p:txBody>
      </p:sp>
    </p:spTree>
    <p:extLst>
      <p:ext uri="{BB962C8B-B14F-4D97-AF65-F5344CB8AC3E}">
        <p14:creationId xmlns:p14="http://schemas.microsoft.com/office/powerpoint/2010/main" val="296963002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Shape 232"/>
        <p:cNvGrpSpPr/>
        <p:nvPr/>
      </p:nvGrpSpPr>
      <p:grpSpPr>
        <a:xfrm>
          <a:off x="0" y="0"/>
          <a:ext cx="0" cy="0"/>
          <a:chOff x="0" y="0"/>
          <a:chExt cx="0" cy="0"/>
        </a:xfrm>
      </p:grpSpPr>
      <p:sp>
        <p:nvSpPr>
          <p:cNvPr id="233" name="Google Shape;233;p16"/>
          <p:cNvSpPr txBox="1">
            <a:spLocks noGrp="1"/>
          </p:cNvSpPr>
          <p:nvPr>
            <p:ph type="body" idx="1"/>
          </p:nvPr>
        </p:nvSpPr>
        <p:spPr>
          <a:xfrm>
            <a:off x="868463" y="431059"/>
            <a:ext cx="7729804" cy="4760258"/>
          </a:xfrm>
          <a:prstGeom prst="rect">
            <a:avLst/>
          </a:prstGeom>
        </p:spPr>
        <p:txBody>
          <a:bodyPr spcFirstLastPara="1" wrap="square" lIns="0" tIns="0" rIns="0" bIns="0" anchor="ctr" anchorCtr="0">
            <a:noAutofit/>
          </a:bodyPr>
          <a:lstStyle/>
          <a:p>
            <a:pPr marL="139700" indent="0">
              <a:buNone/>
            </a:pPr>
            <a:r>
              <a:rPr lang="en-CA" sz="2200" i="0" dirty="0">
                <a:solidFill>
                  <a:schemeClr val="bg1"/>
                </a:solidFill>
                <a:latin typeface="Arial" panose="020B0604020202020204" pitchFamily="34" charset="0"/>
                <a:ea typeface="Arial"/>
                <a:cs typeface="Arial" panose="020B0604020202020204" pitchFamily="34" charset="0"/>
                <a:sym typeface="Arial"/>
              </a:rPr>
              <a:t>“Like we know kids on the spectrum have sensory issues, but in any of like the pamphlets or information that you’re given or parenting books, it does not address that part…” </a:t>
            </a:r>
          </a:p>
          <a:p>
            <a:pPr marL="139700" indent="0">
              <a:buNone/>
            </a:pPr>
            <a:r>
              <a:rPr lang="en-CA" sz="2200" i="0" dirty="0">
                <a:solidFill>
                  <a:schemeClr val="bg1"/>
                </a:solidFill>
                <a:latin typeface="Arial" panose="020B0604020202020204" pitchFamily="34" charset="0"/>
                <a:ea typeface="Arial"/>
                <a:cs typeface="Arial" panose="020B0604020202020204" pitchFamily="34" charset="0"/>
                <a:sym typeface="Arial"/>
              </a:rPr>
              <a:t>“I</a:t>
            </a:r>
            <a:r>
              <a:rPr lang="en-CA" sz="2200" i="0" dirty="0">
                <a:solidFill>
                  <a:schemeClr val="bg1"/>
                </a:solidFill>
                <a:latin typeface="Arial" panose="020B0604020202020204" pitchFamily="34" charset="0"/>
                <a:cs typeface="Arial" panose="020B0604020202020204" pitchFamily="34" charset="0"/>
              </a:rPr>
              <a:t>f we acknowledge the sensory part, we acknowledge the need for visual schedule, if we acknowledge and we support in those areas, that would help because it’s specific for kids on the spectrum and it’s not just about- for any parents who walks into your office and you give them a pamphlet.”</a:t>
            </a:r>
          </a:p>
        </p:txBody>
      </p:sp>
      <p:sp>
        <p:nvSpPr>
          <p:cNvPr id="234" name="Google Shape;234;p16"/>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23</a:t>
            </a:fld>
            <a:endParaRPr/>
          </a:p>
        </p:txBody>
      </p:sp>
      <p:sp>
        <p:nvSpPr>
          <p:cNvPr id="2" name="TextBox 1">
            <a:extLst>
              <a:ext uri="{FF2B5EF4-FFF2-40B4-BE49-F238E27FC236}">
                <a16:creationId xmlns:a16="http://schemas.microsoft.com/office/drawing/2014/main" id="{96BC52E2-5A91-D248-9E9E-80115B11E873}"/>
              </a:ext>
            </a:extLst>
          </p:cNvPr>
          <p:cNvSpPr txBox="1"/>
          <p:nvPr/>
        </p:nvSpPr>
        <p:spPr>
          <a:xfrm>
            <a:off x="4329953" y="418364"/>
            <a:ext cx="806824" cy="307777"/>
          </a:xfrm>
          <a:prstGeom prst="rect">
            <a:avLst/>
          </a:prstGeom>
          <a:noFill/>
        </p:spPr>
        <p:txBody>
          <a:bodyPr wrap="square" rtlCol="0">
            <a:spAutoFit/>
          </a:bodyPr>
          <a:lstStyle/>
          <a:p>
            <a:r>
              <a:rPr lang="en-US" dirty="0"/>
              <a:t>P10</a:t>
            </a:r>
          </a:p>
        </p:txBody>
      </p:sp>
    </p:spTree>
    <p:extLst>
      <p:ext uri="{BB962C8B-B14F-4D97-AF65-F5344CB8AC3E}">
        <p14:creationId xmlns:p14="http://schemas.microsoft.com/office/powerpoint/2010/main" val="12023089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02127C-1EA2-6842-B3BB-C23C718DF195}"/>
              </a:ext>
            </a:extLst>
          </p:cNvPr>
          <p:cNvSpPr>
            <a:spLocks noGrp="1"/>
          </p:cNvSpPr>
          <p:nvPr>
            <p:ph type="title"/>
          </p:nvPr>
        </p:nvSpPr>
        <p:spPr>
          <a:xfrm>
            <a:off x="779099" y="656822"/>
            <a:ext cx="6708223" cy="575477"/>
          </a:xfrm>
        </p:spPr>
        <p:txBody>
          <a:bodyPr/>
          <a:lstStyle/>
          <a:p>
            <a:r>
              <a:rPr lang="en-US" sz="2600" dirty="0"/>
              <a:t>Medical Environments are not Autism-friendly </a:t>
            </a:r>
          </a:p>
        </p:txBody>
      </p:sp>
      <p:sp>
        <p:nvSpPr>
          <p:cNvPr id="3" name="Text Placeholder 2">
            <a:extLst>
              <a:ext uri="{FF2B5EF4-FFF2-40B4-BE49-F238E27FC236}">
                <a16:creationId xmlns:a16="http://schemas.microsoft.com/office/drawing/2014/main" id="{A53FF05B-39D5-644B-A78B-CDCF862FF33B}"/>
              </a:ext>
            </a:extLst>
          </p:cNvPr>
          <p:cNvSpPr>
            <a:spLocks noGrp="1"/>
          </p:cNvSpPr>
          <p:nvPr>
            <p:ph type="body" idx="1"/>
          </p:nvPr>
        </p:nvSpPr>
        <p:spPr>
          <a:xfrm>
            <a:off x="389067" y="1300825"/>
            <a:ext cx="6010500" cy="2884200"/>
          </a:xfrm>
        </p:spPr>
        <p:txBody>
          <a:bodyPr/>
          <a:lstStyle/>
          <a:p>
            <a:pPr>
              <a:lnSpc>
                <a:spcPct val="150000"/>
              </a:lnSpc>
            </a:pPr>
            <a:r>
              <a:rPr lang="en-US" dirty="0"/>
              <a:t>Medicalized environment.</a:t>
            </a:r>
          </a:p>
          <a:p>
            <a:pPr>
              <a:lnSpc>
                <a:spcPct val="150000"/>
              </a:lnSpc>
            </a:pPr>
            <a:r>
              <a:rPr lang="en-US" dirty="0"/>
              <a:t>Large, crowded venues.</a:t>
            </a:r>
          </a:p>
          <a:p>
            <a:pPr>
              <a:lnSpc>
                <a:spcPct val="150000"/>
              </a:lnSpc>
            </a:pPr>
            <a:r>
              <a:rPr lang="en-US" dirty="0"/>
              <a:t>Wait times, waiting rooms, lineups. </a:t>
            </a:r>
          </a:p>
          <a:p>
            <a:pPr>
              <a:lnSpc>
                <a:spcPct val="150000"/>
              </a:lnSpc>
            </a:pPr>
            <a:r>
              <a:rPr lang="en-US" dirty="0"/>
              <a:t>Specific time slots. </a:t>
            </a:r>
          </a:p>
          <a:p>
            <a:pPr>
              <a:lnSpc>
                <a:spcPct val="150000"/>
              </a:lnSpc>
            </a:pPr>
            <a:r>
              <a:rPr lang="en-US" dirty="0"/>
              <a:t>Sensory/environment. </a:t>
            </a:r>
          </a:p>
          <a:p>
            <a:pPr lvl="1"/>
            <a:r>
              <a:rPr lang="en-US" dirty="0"/>
              <a:t>Antiseptic smell, lights, noise, etc.</a:t>
            </a:r>
          </a:p>
          <a:p>
            <a:endParaRPr lang="en-US" dirty="0"/>
          </a:p>
          <a:p>
            <a:endParaRPr lang="en-US" dirty="0"/>
          </a:p>
          <a:p>
            <a:endParaRPr lang="en-US" dirty="0"/>
          </a:p>
        </p:txBody>
      </p:sp>
      <p:sp>
        <p:nvSpPr>
          <p:cNvPr id="4" name="Slide Number Placeholder 3">
            <a:extLst>
              <a:ext uri="{FF2B5EF4-FFF2-40B4-BE49-F238E27FC236}">
                <a16:creationId xmlns:a16="http://schemas.microsoft.com/office/drawing/2014/main" id="{483827B1-C3A5-8B4C-A3A4-F3FF9E5BA1FA}"/>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24</a:t>
            </a:fld>
            <a:endParaRPr lang="en"/>
          </a:p>
        </p:txBody>
      </p:sp>
      <p:pic>
        <p:nvPicPr>
          <p:cNvPr id="6" name="Picture 5">
            <a:extLst>
              <a:ext uri="{FF2B5EF4-FFF2-40B4-BE49-F238E27FC236}">
                <a16:creationId xmlns:a16="http://schemas.microsoft.com/office/drawing/2014/main" id="{21102F85-5D86-594E-B5D4-8B2F5AC50535}"/>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6051584" y="2833351"/>
            <a:ext cx="2703349" cy="2703349"/>
          </a:xfrm>
          <a:prstGeom prst="rect">
            <a:avLst/>
          </a:prstGeom>
        </p:spPr>
      </p:pic>
    </p:spTree>
    <p:extLst>
      <p:ext uri="{BB962C8B-B14F-4D97-AF65-F5344CB8AC3E}">
        <p14:creationId xmlns:p14="http://schemas.microsoft.com/office/powerpoint/2010/main" val="24543035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sp>
        <p:nvSpPr>
          <p:cNvPr id="233" name="Google Shape;233;p16"/>
          <p:cNvSpPr txBox="1">
            <a:spLocks noGrp="1"/>
          </p:cNvSpPr>
          <p:nvPr>
            <p:ph type="body" idx="1"/>
          </p:nvPr>
        </p:nvSpPr>
        <p:spPr>
          <a:xfrm>
            <a:off x="868463" y="192633"/>
            <a:ext cx="7729804" cy="4760258"/>
          </a:xfrm>
          <a:prstGeom prst="rect">
            <a:avLst/>
          </a:prstGeom>
        </p:spPr>
        <p:txBody>
          <a:bodyPr spcFirstLastPara="1" wrap="square" lIns="0" tIns="0" rIns="0" bIns="0" anchor="ctr" anchorCtr="0">
            <a:noAutofit/>
          </a:bodyPr>
          <a:lstStyle/>
          <a:p>
            <a:pPr marL="139700" indent="0">
              <a:buNone/>
            </a:pPr>
            <a:r>
              <a:rPr lang="en-CA" i="0" dirty="0">
                <a:solidFill>
                  <a:schemeClr val="bg1"/>
                </a:solidFill>
                <a:latin typeface="Arial"/>
                <a:ea typeface="Arial"/>
                <a:cs typeface="Arial"/>
                <a:sym typeface="Arial"/>
              </a:rPr>
              <a:t>“The whole environment of the hospital, the way it is now, it- it’s- it doesn’t really work.”</a:t>
            </a:r>
          </a:p>
          <a:p>
            <a:pPr marL="139700" indent="0">
              <a:buNone/>
            </a:pPr>
            <a:endParaRPr lang="en-CA" sz="2200" i="0" dirty="0">
              <a:solidFill>
                <a:schemeClr val="bg1"/>
              </a:solidFill>
              <a:latin typeface="Arial" panose="020B0604020202020204" pitchFamily="34" charset="0"/>
              <a:cs typeface="Arial" panose="020B0604020202020204" pitchFamily="34" charset="0"/>
            </a:endParaRPr>
          </a:p>
        </p:txBody>
      </p:sp>
      <p:sp>
        <p:nvSpPr>
          <p:cNvPr id="234" name="Google Shape;234;p16"/>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25</a:t>
            </a:fld>
            <a:endParaRPr/>
          </a:p>
        </p:txBody>
      </p:sp>
      <p:sp>
        <p:nvSpPr>
          <p:cNvPr id="2" name="TextBox 1">
            <a:extLst>
              <a:ext uri="{FF2B5EF4-FFF2-40B4-BE49-F238E27FC236}">
                <a16:creationId xmlns:a16="http://schemas.microsoft.com/office/drawing/2014/main" id="{96BC52E2-5A91-D248-9E9E-80115B11E873}"/>
              </a:ext>
            </a:extLst>
          </p:cNvPr>
          <p:cNvSpPr txBox="1"/>
          <p:nvPr/>
        </p:nvSpPr>
        <p:spPr>
          <a:xfrm>
            <a:off x="4329953" y="418364"/>
            <a:ext cx="806824" cy="307777"/>
          </a:xfrm>
          <a:prstGeom prst="rect">
            <a:avLst/>
          </a:prstGeom>
          <a:noFill/>
        </p:spPr>
        <p:txBody>
          <a:bodyPr wrap="square" rtlCol="0">
            <a:spAutoFit/>
          </a:bodyPr>
          <a:lstStyle/>
          <a:p>
            <a:r>
              <a:rPr lang="en-US" dirty="0"/>
              <a:t>P06</a:t>
            </a:r>
          </a:p>
        </p:txBody>
      </p:sp>
    </p:spTree>
    <p:extLst>
      <p:ext uri="{BB962C8B-B14F-4D97-AF65-F5344CB8AC3E}">
        <p14:creationId xmlns:p14="http://schemas.microsoft.com/office/powerpoint/2010/main" val="128919948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Shape 232"/>
        <p:cNvGrpSpPr/>
        <p:nvPr/>
      </p:nvGrpSpPr>
      <p:grpSpPr>
        <a:xfrm>
          <a:off x="0" y="0"/>
          <a:ext cx="0" cy="0"/>
          <a:chOff x="0" y="0"/>
          <a:chExt cx="0" cy="0"/>
        </a:xfrm>
      </p:grpSpPr>
      <p:sp>
        <p:nvSpPr>
          <p:cNvPr id="233" name="Google Shape;233;p16"/>
          <p:cNvSpPr txBox="1">
            <a:spLocks noGrp="1"/>
          </p:cNvSpPr>
          <p:nvPr>
            <p:ph type="body" idx="1"/>
          </p:nvPr>
        </p:nvSpPr>
        <p:spPr>
          <a:xfrm>
            <a:off x="868463" y="431059"/>
            <a:ext cx="7729804" cy="4760258"/>
          </a:xfrm>
          <a:prstGeom prst="rect">
            <a:avLst/>
          </a:prstGeom>
        </p:spPr>
        <p:txBody>
          <a:bodyPr spcFirstLastPara="1" wrap="square" lIns="0" tIns="0" rIns="0" bIns="0" anchor="ctr" anchorCtr="0">
            <a:noAutofit/>
          </a:bodyPr>
          <a:lstStyle/>
          <a:p>
            <a:pPr marL="139700" lvl="0" indent="0">
              <a:buFontTx/>
              <a:buNone/>
            </a:pPr>
            <a:r>
              <a:rPr lang="en-CA" i="0" dirty="0">
                <a:solidFill>
                  <a:schemeClr val="bg1"/>
                </a:solidFill>
                <a:latin typeface="Arial"/>
                <a:ea typeface="Arial"/>
                <a:cs typeface="Arial"/>
                <a:sym typeface="Arial"/>
              </a:rPr>
              <a:t>“If it’s a repeat of the University complex, you would have a bunch of Autistic kids flipping out, like that was- public health, that was a screw up.” </a:t>
            </a:r>
          </a:p>
        </p:txBody>
      </p:sp>
      <p:sp>
        <p:nvSpPr>
          <p:cNvPr id="234" name="Google Shape;234;p16"/>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26</a:t>
            </a:fld>
            <a:endParaRPr/>
          </a:p>
        </p:txBody>
      </p:sp>
      <p:sp>
        <p:nvSpPr>
          <p:cNvPr id="2" name="TextBox 1">
            <a:extLst>
              <a:ext uri="{FF2B5EF4-FFF2-40B4-BE49-F238E27FC236}">
                <a16:creationId xmlns:a16="http://schemas.microsoft.com/office/drawing/2014/main" id="{96BC52E2-5A91-D248-9E9E-80115B11E873}"/>
              </a:ext>
            </a:extLst>
          </p:cNvPr>
          <p:cNvSpPr txBox="1"/>
          <p:nvPr/>
        </p:nvSpPr>
        <p:spPr>
          <a:xfrm>
            <a:off x="4329953" y="418364"/>
            <a:ext cx="806824" cy="307777"/>
          </a:xfrm>
          <a:prstGeom prst="rect">
            <a:avLst/>
          </a:prstGeom>
          <a:noFill/>
        </p:spPr>
        <p:txBody>
          <a:bodyPr wrap="square" rtlCol="0">
            <a:spAutoFit/>
          </a:bodyPr>
          <a:lstStyle/>
          <a:p>
            <a:r>
              <a:rPr lang="en-US" dirty="0"/>
              <a:t>P05</a:t>
            </a:r>
          </a:p>
        </p:txBody>
      </p:sp>
    </p:spTree>
    <p:extLst>
      <p:ext uri="{BB962C8B-B14F-4D97-AF65-F5344CB8AC3E}">
        <p14:creationId xmlns:p14="http://schemas.microsoft.com/office/powerpoint/2010/main" val="281010166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sp>
        <p:nvSpPr>
          <p:cNvPr id="233" name="Google Shape;233;p16"/>
          <p:cNvSpPr txBox="1">
            <a:spLocks noGrp="1"/>
          </p:cNvSpPr>
          <p:nvPr>
            <p:ph type="body" idx="1"/>
          </p:nvPr>
        </p:nvSpPr>
        <p:spPr>
          <a:xfrm>
            <a:off x="868463" y="431059"/>
            <a:ext cx="7729804" cy="4760258"/>
          </a:xfrm>
          <a:prstGeom prst="rect">
            <a:avLst/>
          </a:prstGeom>
        </p:spPr>
        <p:txBody>
          <a:bodyPr spcFirstLastPara="1" wrap="square" lIns="0" tIns="0" rIns="0" bIns="0" anchor="ctr" anchorCtr="0">
            <a:noAutofit/>
          </a:bodyPr>
          <a:lstStyle/>
          <a:p>
            <a:pPr marL="139700" indent="0">
              <a:buNone/>
            </a:pPr>
            <a:r>
              <a:rPr lang="en-CA" i="0" dirty="0">
                <a:solidFill>
                  <a:schemeClr val="bg1"/>
                </a:solidFill>
                <a:latin typeface="Arial"/>
                <a:ea typeface="Arial"/>
                <a:cs typeface="Arial"/>
                <a:sym typeface="Arial"/>
              </a:rPr>
              <a:t>“We went to our local COVID vaccine clinic, which is in a community center, in a gym so like, long lineups, uhm, big open space, echoey, lots of people, lots of people in masks, they had a private area, which was literally just behind a curtain…after 20 minutes they had to leave with no vaccine like we just- they just- it wasn’t- they were not equipped.” </a:t>
            </a:r>
            <a:endParaRPr lang="en-CA" sz="2200" i="0" dirty="0">
              <a:solidFill>
                <a:schemeClr val="bg1"/>
              </a:solidFill>
              <a:latin typeface="Arial" panose="020B0604020202020204" pitchFamily="34" charset="0"/>
              <a:cs typeface="Arial" panose="020B0604020202020204" pitchFamily="34" charset="0"/>
            </a:endParaRPr>
          </a:p>
        </p:txBody>
      </p:sp>
      <p:sp>
        <p:nvSpPr>
          <p:cNvPr id="234" name="Google Shape;234;p16"/>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27</a:t>
            </a:fld>
            <a:endParaRPr/>
          </a:p>
        </p:txBody>
      </p:sp>
      <p:sp>
        <p:nvSpPr>
          <p:cNvPr id="2" name="TextBox 1">
            <a:extLst>
              <a:ext uri="{FF2B5EF4-FFF2-40B4-BE49-F238E27FC236}">
                <a16:creationId xmlns:a16="http://schemas.microsoft.com/office/drawing/2014/main" id="{96BC52E2-5A91-D248-9E9E-80115B11E873}"/>
              </a:ext>
            </a:extLst>
          </p:cNvPr>
          <p:cNvSpPr txBox="1"/>
          <p:nvPr/>
        </p:nvSpPr>
        <p:spPr>
          <a:xfrm>
            <a:off x="4329953" y="418364"/>
            <a:ext cx="806824" cy="307777"/>
          </a:xfrm>
          <a:prstGeom prst="rect">
            <a:avLst/>
          </a:prstGeom>
          <a:noFill/>
        </p:spPr>
        <p:txBody>
          <a:bodyPr wrap="square" rtlCol="0">
            <a:spAutoFit/>
          </a:bodyPr>
          <a:lstStyle/>
          <a:p>
            <a:r>
              <a:rPr lang="en-US" dirty="0"/>
              <a:t>P02</a:t>
            </a:r>
          </a:p>
        </p:txBody>
      </p:sp>
    </p:spTree>
    <p:extLst>
      <p:ext uri="{BB962C8B-B14F-4D97-AF65-F5344CB8AC3E}">
        <p14:creationId xmlns:p14="http://schemas.microsoft.com/office/powerpoint/2010/main" val="332475116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02127C-1EA2-6842-B3BB-C23C718DF195}"/>
              </a:ext>
            </a:extLst>
          </p:cNvPr>
          <p:cNvSpPr>
            <a:spLocks noGrp="1"/>
          </p:cNvSpPr>
          <p:nvPr>
            <p:ph type="title"/>
          </p:nvPr>
        </p:nvSpPr>
        <p:spPr>
          <a:xfrm>
            <a:off x="779100" y="497541"/>
            <a:ext cx="6010500" cy="734759"/>
          </a:xfrm>
        </p:spPr>
        <p:txBody>
          <a:bodyPr/>
          <a:lstStyle/>
          <a:p>
            <a:r>
              <a:rPr lang="en-US" sz="2600" dirty="0"/>
              <a:t>Coping Strategies may Need Accommodations </a:t>
            </a:r>
          </a:p>
        </p:txBody>
      </p:sp>
      <p:sp>
        <p:nvSpPr>
          <p:cNvPr id="3" name="Text Placeholder 2">
            <a:extLst>
              <a:ext uri="{FF2B5EF4-FFF2-40B4-BE49-F238E27FC236}">
                <a16:creationId xmlns:a16="http://schemas.microsoft.com/office/drawing/2014/main" id="{A53FF05B-39D5-644B-A78B-CDCF862FF33B}"/>
              </a:ext>
            </a:extLst>
          </p:cNvPr>
          <p:cNvSpPr>
            <a:spLocks noGrp="1"/>
          </p:cNvSpPr>
          <p:nvPr>
            <p:ph type="body" idx="1"/>
          </p:nvPr>
        </p:nvSpPr>
        <p:spPr>
          <a:xfrm>
            <a:off x="550499" y="1395266"/>
            <a:ext cx="6010500" cy="2884200"/>
          </a:xfrm>
        </p:spPr>
        <p:txBody>
          <a:bodyPr/>
          <a:lstStyle/>
          <a:p>
            <a:r>
              <a:rPr lang="en-US" dirty="0"/>
              <a:t>Topical anesthetics.</a:t>
            </a:r>
          </a:p>
          <a:p>
            <a:endParaRPr lang="en-US" dirty="0"/>
          </a:p>
          <a:p>
            <a:r>
              <a:rPr lang="en-US" dirty="0"/>
              <a:t>Breathing.</a:t>
            </a:r>
          </a:p>
          <a:p>
            <a:endParaRPr lang="en-US" dirty="0"/>
          </a:p>
          <a:p>
            <a:r>
              <a:rPr lang="en-US" dirty="0"/>
              <a:t>Generic distractions or rewards.</a:t>
            </a:r>
          </a:p>
          <a:p>
            <a:endParaRPr lang="en-US" dirty="0"/>
          </a:p>
          <a:p>
            <a:r>
              <a:rPr lang="en-US" dirty="0"/>
              <a:t>Multiple caregivers.  </a:t>
            </a:r>
          </a:p>
          <a:p>
            <a:endParaRPr lang="en-US" dirty="0"/>
          </a:p>
        </p:txBody>
      </p:sp>
      <p:sp>
        <p:nvSpPr>
          <p:cNvPr id="4" name="Slide Number Placeholder 3">
            <a:extLst>
              <a:ext uri="{FF2B5EF4-FFF2-40B4-BE49-F238E27FC236}">
                <a16:creationId xmlns:a16="http://schemas.microsoft.com/office/drawing/2014/main" id="{483827B1-C3A5-8B4C-A3A4-F3FF9E5BA1FA}"/>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28</a:t>
            </a:fld>
            <a:endParaRPr lang="en"/>
          </a:p>
        </p:txBody>
      </p:sp>
      <p:pic>
        <p:nvPicPr>
          <p:cNvPr id="8" name="Picture 7">
            <a:extLst>
              <a:ext uri="{FF2B5EF4-FFF2-40B4-BE49-F238E27FC236}">
                <a16:creationId xmlns:a16="http://schemas.microsoft.com/office/drawing/2014/main" id="{CE477D89-C56A-AE41-9D84-B829BB7119F1}"/>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4795824" y="1503550"/>
            <a:ext cx="1765175" cy="1578901"/>
          </a:xfrm>
          <a:prstGeom prst="rect">
            <a:avLst/>
          </a:prstGeom>
        </p:spPr>
      </p:pic>
    </p:spTree>
    <p:extLst>
      <p:ext uri="{BB962C8B-B14F-4D97-AF65-F5344CB8AC3E}">
        <p14:creationId xmlns:p14="http://schemas.microsoft.com/office/powerpoint/2010/main" val="190126583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Shape 232"/>
        <p:cNvGrpSpPr/>
        <p:nvPr/>
      </p:nvGrpSpPr>
      <p:grpSpPr>
        <a:xfrm>
          <a:off x="0" y="0"/>
          <a:ext cx="0" cy="0"/>
          <a:chOff x="0" y="0"/>
          <a:chExt cx="0" cy="0"/>
        </a:xfrm>
      </p:grpSpPr>
      <p:sp>
        <p:nvSpPr>
          <p:cNvPr id="233" name="Google Shape;233;p16"/>
          <p:cNvSpPr txBox="1">
            <a:spLocks noGrp="1"/>
          </p:cNvSpPr>
          <p:nvPr>
            <p:ph type="body" idx="1"/>
          </p:nvPr>
        </p:nvSpPr>
        <p:spPr>
          <a:xfrm>
            <a:off x="868463" y="6240"/>
            <a:ext cx="7729804" cy="4760258"/>
          </a:xfrm>
          <a:prstGeom prst="rect">
            <a:avLst/>
          </a:prstGeom>
        </p:spPr>
        <p:txBody>
          <a:bodyPr spcFirstLastPara="1" wrap="square" lIns="0" tIns="0" rIns="0" bIns="0" anchor="ctr" anchorCtr="0">
            <a:noAutofit/>
          </a:bodyPr>
          <a:lstStyle/>
          <a:p>
            <a:pPr marL="139700" indent="0">
              <a:buFontTx/>
              <a:buNone/>
            </a:pPr>
            <a:r>
              <a:rPr lang="en-CA" i="0" dirty="0">
                <a:solidFill>
                  <a:schemeClr val="bg1"/>
                </a:solidFill>
                <a:latin typeface="Arial"/>
                <a:ea typeface="Arial"/>
                <a:cs typeface="Arial"/>
                <a:sym typeface="Arial"/>
              </a:rPr>
              <a:t>“Once, he was put in like this room and she had like an iPad on with like Frozen, and he’s not into that.” </a:t>
            </a:r>
          </a:p>
        </p:txBody>
      </p:sp>
      <p:sp>
        <p:nvSpPr>
          <p:cNvPr id="234" name="Google Shape;234;p16"/>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29</a:t>
            </a:fld>
            <a:endParaRPr/>
          </a:p>
        </p:txBody>
      </p:sp>
      <p:sp>
        <p:nvSpPr>
          <p:cNvPr id="2" name="TextBox 1">
            <a:extLst>
              <a:ext uri="{FF2B5EF4-FFF2-40B4-BE49-F238E27FC236}">
                <a16:creationId xmlns:a16="http://schemas.microsoft.com/office/drawing/2014/main" id="{96BC52E2-5A91-D248-9E9E-80115B11E873}"/>
              </a:ext>
            </a:extLst>
          </p:cNvPr>
          <p:cNvSpPr txBox="1"/>
          <p:nvPr/>
        </p:nvSpPr>
        <p:spPr>
          <a:xfrm>
            <a:off x="4329953" y="418364"/>
            <a:ext cx="806824" cy="307777"/>
          </a:xfrm>
          <a:prstGeom prst="rect">
            <a:avLst/>
          </a:prstGeom>
          <a:noFill/>
        </p:spPr>
        <p:txBody>
          <a:bodyPr wrap="square" rtlCol="0">
            <a:spAutoFit/>
          </a:bodyPr>
          <a:lstStyle/>
          <a:p>
            <a:r>
              <a:rPr lang="en-US" dirty="0"/>
              <a:t>P13</a:t>
            </a:r>
          </a:p>
        </p:txBody>
      </p:sp>
    </p:spTree>
    <p:extLst>
      <p:ext uri="{BB962C8B-B14F-4D97-AF65-F5344CB8AC3E}">
        <p14:creationId xmlns:p14="http://schemas.microsoft.com/office/powerpoint/2010/main" val="39431443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Google Shape;226;p15"/>
          <p:cNvSpPr txBox="1">
            <a:spLocks noGrp="1"/>
          </p:cNvSpPr>
          <p:nvPr>
            <p:ph type="ctrTitle"/>
          </p:nvPr>
        </p:nvSpPr>
        <p:spPr>
          <a:xfrm>
            <a:off x="2305150" y="2884378"/>
            <a:ext cx="5811000" cy="4758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 dirty="0"/>
              <a:t>Introduction</a:t>
            </a:r>
            <a:endParaRPr dirty="0"/>
          </a:p>
        </p:txBody>
      </p:sp>
      <p:sp>
        <p:nvSpPr>
          <p:cNvPr id="228" name="Google Shape;228;p15"/>
          <p:cNvSpPr txBox="1"/>
          <p:nvPr/>
        </p:nvSpPr>
        <p:spPr>
          <a:xfrm>
            <a:off x="77600" y="2201325"/>
            <a:ext cx="2004000" cy="2201400"/>
          </a:xfrm>
          <a:prstGeom prst="rect">
            <a:avLst/>
          </a:prstGeom>
          <a:noFill/>
          <a:ln>
            <a:noFill/>
          </a:ln>
        </p:spPr>
        <p:txBody>
          <a:bodyPr spcFirstLastPara="1" wrap="square" lIns="91425" tIns="91425" rIns="91425" bIns="91425" anchor="ctr" anchorCtr="0">
            <a:noAutofit/>
          </a:bodyPr>
          <a:lstStyle/>
          <a:p>
            <a:pPr marL="0" marR="0" lvl="0" indent="0" algn="ctr" rtl="0">
              <a:lnSpc>
                <a:spcPct val="90000"/>
              </a:lnSpc>
              <a:spcBef>
                <a:spcPts val="0"/>
              </a:spcBef>
              <a:spcAft>
                <a:spcPts val="0"/>
              </a:spcAft>
              <a:buNone/>
            </a:pPr>
            <a:r>
              <a:rPr lang="en" sz="9600" b="1" dirty="0">
                <a:solidFill>
                  <a:schemeClr val="lt1"/>
                </a:solidFill>
                <a:latin typeface="Catamaran"/>
                <a:ea typeface="Catamaran"/>
                <a:cs typeface="Catamaran"/>
                <a:sym typeface="Catamaran"/>
              </a:rPr>
              <a:t>1</a:t>
            </a:r>
            <a:endParaRPr sz="9600" b="1" dirty="0">
              <a:solidFill>
                <a:schemeClr val="lt1"/>
              </a:solidFill>
              <a:latin typeface="Catamaran"/>
              <a:ea typeface="Catamaran"/>
              <a:cs typeface="Catamaran"/>
              <a:sym typeface="Catamaran"/>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sp>
        <p:nvSpPr>
          <p:cNvPr id="233" name="Google Shape;233;p16"/>
          <p:cNvSpPr txBox="1">
            <a:spLocks noGrp="1"/>
          </p:cNvSpPr>
          <p:nvPr>
            <p:ph type="body" idx="1"/>
          </p:nvPr>
        </p:nvSpPr>
        <p:spPr>
          <a:xfrm>
            <a:off x="868463" y="431059"/>
            <a:ext cx="7729804" cy="4760258"/>
          </a:xfrm>
          <a:prstGeom prst="rect">
            <a:avLst/>
          </a:prstGeom>
        </p:spPr>
        <p:txBody>
          <a:bodyPr spcFirstLastPara="1" wrap="square" lIns="0" tIns="0" rIns="0" bIns="0" anchor="ctr" anchorCtr="0">
            <a:noAutofit/>
          </a:bodyPr>
          <a:lstStyle/>
          <a:p>
            <a:pPr marL="139700" lvl="0" indent="0">
              <a:buFontTx/>
              <a:buNone/>
            </a:pPr>
            <a:r>
              <a:rPr lang="en-CA" b="1" i="0" dirty="0">
                <a:solidFill>
                  <a:schemeClr val="bg1"/>
                </a:solidFill>
                <a:latin typeface="Arial"/>
                <a:ea typeface="Arial"/>
                <a:cs typeface="Arial"/>
                <a:sym typeface="Arial"/>
              </a:rPr>
              <a:t>“</a:t>
            </a:r>
            <a:r>
              <a:rPr lang="en-CA" i="0" dirty="0">
                <a:solidFill>
                  <a:schemeClr val="bg1"/>
                </a:solidFill>
                <a:latin typeface="Arial"/>
                <a:ea typeface="Arial"/>
                <a:cs typeface="Arial"/>
                <a:sym typeface="Arial"/>
              </a:rPr>
              <a:t>I’ve had that happen where someone tries to distract him, like “oh look it’s spider man”, and I’m like, “yeah, like we don’t watch that.”</a:t>
            </a:r>
          </a:p>
          <a:p>
            <a:pPr marL="139700" lvl="0" indent="0">
              <a:buFontTx/>
              <a:buNone/>
            </a:pPr>
            <a:endParaRPr lang="en-CA" i="0" dirty="0">
              <a:solidFill>
                <a:schemeClr val="bg1"/>
              </a:solidFill>
              <a:latin typeface="Arial"/>
              <a:ea typeface="Arial"/>
              <a:cs typeface="Arial"/>
              <a:sym typeface="Arial"/>
            </a:endParaRPr>
          </a:p>
          <a:p>
            <a:pPr marL="139700" lvl="0" indent="0">
              <a:buFontTx/>
              <a:buNone/>
            </a:pPr>
            <a:r>
              <a:rPr lang="en-CA" i="0" dirty="0">
                <a:solidFill>
                  <a:schemeClr val="bg1"/>
                </a:solidFill>
                <a:latin typeface="Arial"/>
                <a:ea typeface="Arial"/>
                <a:cs typeface="Arial"/>
                <a:sym typeface="Arial"/>
              </a:rPr>
              <a:t>“Like if we have to get there early and now he’s got to wait, he doesn’t do well with waiting.” </a:t>
            </a:r>
          </a:p>
        </p:txBody>
      </p:sp>
      <p:sp>
        <p:nvSpPr>
          <p:cNvPr id="234" name="Google Shape;234;p16"/>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30</a:t>
            </a:fld>
            <a:endParaRPr/>
          </a:p>
        </p:txBody>
      </p:sp>
      <p:sp>
        <p:nvSpPr>
          <p:cNvPr id="2" name="TextBox 1">
            <a:extLst>
              <a:ext uri="{FF2B5EF4-FFF2-40B4-BE49-F238E27FC236}">
                <a16:creationId xmlns:a16="http://schemas.microsoft.com/office/drawing/2014/main" id="{96BC52E2-5A91-D248-9E9E-80115B11E873}"/>
              </a:ext>
            </a:extLst>
          </p:cNvPr>
          <p:cNvSpPr txBox="1"/>
          <p:nvPr/>
        </p:nvSpPr>
        <p:spPr>
          <a:xfrm>
            <a:off x="4329953" y="418364"/>
            <a:ext cx="806824" cy="307777"/>
          </a:xfrm>
          <a:prstGeom prst="rect">
            <a:avLst/>
          </a:prstGeom>
          <a:noFill/>
        </p:spPr>
        <p:txBody>
          <a:bodyPr wrap="square" rtlCol="0">
            <a:spAutoFit/>
          </a:bodyPr>
          <a:lstStyle/>
          <a:p>
            <a:r>
              <a:rPr lang="en-US" dirty="0"/>
              <a:t>P02</a:t>
            </a:r>
          </a:p>
        </p:txBody>
      </p:sp>
    </p:spTree>
    <p:extLst>
      <p:ext uri="{BB962C8B-B14F-4D97-AF65-F5344CB8AC3E}">
        <p14:creationId xmlns:p14="http://schemas.microsoft.com/office/powerpoint/2010/main" val="71778309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sp>
        <p:nvSpPr>
          <p:cNvPr id="233" name="Google Shape;233;p16"/>
          <p:cNvSpPr txBox="1">
            <a:spLocks noGrp="1"/>
          </p:cNvSpPr>
          <p:nvPr>
            <p:ph type="body" idx="1"/>
          </p:nvPr>
        </p:nvSpPr>
        <p:spPr>
          <a:xfrm>
            <a:off x="868463" y="431059"/>
            <a:ext cx="7729804" cy="4760258"/>
          </a:xfrm>
          <a:prstGeom prst="rect">
            <a:avLst/>
          </a:prstGeom>
        </p:spPr>
        <p:txBody>
          <a:bodyPr spcFirstLastPara="1" wrap="square" lIns="0" tIns="0" rIns="0" bIns="0" anchor="ctr" anchorCtr="0">
            <a:noAutofit/>
          </a:bodyPr>
          <a:lstStyle/>
          <a:p>
            <a:pPr marL="139700" indent="0">
              <a:buFontTx/>
              <a:buNone/>
            </a:pPr>
            <a:r>
              <a:rPr lang="en-CA" b="1" i="0" dirty="0">
                <a:solidFill>
                  <a:schemeClr val="bg1"/>
                </a:solidFill>
                <a:latin typeface="Arial"/>
                <a:ea typeface="Arial"/>
                <a:cs typeface="Arial"/>
                <a:sym typeface="Arial"/>
              </a:rPr>
              <a:t> “</a:t>
            </a:r>
            <a:r>
              <a:rPr lang="en-CA" i="0" dirty="0">
                <a:solidFill>
                  <a:schemeClr val="bg1"/>
                </a:solidFill>
                <a:latin typeface="Arial"/>
                <a:ea typeface="Arial"/>
                <a:cs typeface="Arial"/>
                <a:sym typeface="Arial"/>
              </a:rPr>
              <a:t>Every other kid is gonna want you know, like a little gift, or little sticker or whatever, he’s not interested.”</a:t>
            </a:r>
          </a:p>
          <a:p>
            <a:pPr marL="139700" indent="0">
              <a:buFontTx/>
              <a:buNone/>
            </a:pPr>
            <a:endParaRPr lang="en-CA" i="0" dirty="0">
              <a:solidFill>
                <a:schemeClr val="bg1"/>
              </a:solidFill>
              <a:latin typeface="Arial"/>
              <a:ea typeface="Arial"/>
              <a:cs typeface="Arial"/>
              <a:sym typeface="Arial"/>
            </a:endParaRPr>
          </a:p>
          <a:p>
            <a:pPr marL="139700" indent="0">
              <a:buFontTx/>
              <a:buNone/>
            </a:pPr>
            <a:r>
              <a:rPr lang="en-CA" i="0" dirty="0">
                <a:solidFill>
                  <a:schemeClr val="bg1"/>
                </a:solidFill>
                <a:latin typeface="Arial"/>
                <a:ea typeface="Arial"/>
                <a:cs typeface="Arial"/>
                <a:sym typeface="Arial"/>
              </a:rPr>
              <a:t>“I think there’s something a lot of providers have to stop doing in general is to ask Autistic kids about school and their friends from school because sometimes they don’t have friends at school...” </a:t>
            </a:r>
          </a:p>
        </p:txBody>
      </p:sp>
      <p:sp>
        <p:nvSpPr>
          <p:cNvPr id="234" name="Google Shape;234;p16"/>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31</a:t>
            </a:fld>
            <a:endParaRPr/>
          </a:p>
        </p:txBody>
      </p:sp>
      <p:sp>
        <p:nvSpPr>
          <p:cNvPr id="2" name="TextBox 1">
            <a:extLst>
              <a:ext uri="{FF2B5EF4-FFF2-40B4-BE49-F238E27FC236}">
                <a16:creationId xmlns:a16="http://schemas.microsoft.com/office/drawing/2014/main" id="{96BC52E2-5A91-D248-9E9E-80115B11E873}"/>
              </a:ext>
            </a:extLst>
          </p:cNvPr>
          <p:cNvSpPr txBox="1"/>
          <p:nvPr/>
        </p:nvSpPr>
        <p:spPr>
          <a:xfrm>
            <a:off x="4329953" y="418364"/>
            <a:ext cx="806824" cy="307777"/>
          </a:xfrm>
          <a:prstGeom prst="rect">
            <a:avLst/>
          </a:prstGeom>
          <a:noFill/>
        </p:spPr>
        <p:txBody>
          <a:bodyPr wrap="square" rtlCol="0">
            <a:spAutoFit/>
          </a:bodyPr>
          <a:lstStyle/>
          <a:p>
            <a:r>
              <a:rPr lang="en-US" dirty="0"/>
              <a:t>P11</a:t>
            </a:r>
          </a:p>
        </p:txBody>
      </p:sp>
    </p:spTree>
    <p:extLst>
      <p:ext uri="{BB962C8B-B14F-4D97-AF65-F5344CB8AC3E}">
        <p14:creationId xmlns:p14="http://schemas.microsoft.com/office/powerpoint/2010/main" val="300740448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Shape 232"/>
        <p:cNvGrpSpPr/>
        <p:nvPr/>
      </p:nvGrpSpPr>
      <p:grpSpPr>
        <a:xfrm>
          <a:off x="0" y="0"/>
          <a:ext cx="0" cy="0"/>
          <a:chOff x="0" y="0"/>
          <a:chExt cx="0" cy="0"/>
        </a:xfrm>
      </p:grpSpPr>
      <p:sp>
        <p:nvSpPr>
          <p:cNvPr id="233" name="Google Shape;233;p16"/>
          <p:cNvSpPr txBox="1">
            <a:spLocks noGrp="1"/>
          </p:cNvSpPr>
          <p:nvPr>
            <p:ph type="body" idx="1"/>
          </p:nvPr>
        </p:nvSpPr>
        <p:spPr>
          <a:xfrm>
            <a:off x="868463" y="179754"/>
            <a:ext cx="7729804" cy="4760258"/>
          </a:xfrm>
          <a:prstGeom prst="rect">
            <a:avLst/>
          </a:prstGeom>
        </p:spPr>
        <p:txBody>
          <a:bodyPr spcFirstLastPara="1" wrap="square" lIns="0" tIns="0" rIns="0" bIns="0" anchor="ctr" anchorCtr="0">
            <a:noAutofit/>
          </a:bodyPr>
          <a:lstStyle/>
          <a:p>
            <a:pPr marL="139700" lvl="0" indent="0">
              <a:buFontTx/>
              <a:buNone/>
            </a:pPr>
            <a:r>
              <a:rPr lang="en-CA" i="0" dirty="0">
                <a:solidFill>
                  <a:schemeClr val="bg1"/>
                </a:solidFill>
                <a:latin typeface="Arial"/>
                <a:ea typeface="Arial"/>
                <a:cs typeface="Arial"/>
                <a:sym typeface="Arial"/>
              </a:rPr>
              <a:t>“…for most kids, by the way, that I work with on the spectrum, breathing techniques don’t work.”</a:t>
            </a:r>
          </a:p>
        </p:txBody>
      </p:sp>
      <p:sp>
        <p:nvSpPr>
          <p:cNvPr id="234" name="Google Shape;234;p16"/>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32</a:t>
            </a:fld>
            <a:endParaRPr/>
          </a:p>
        </p:txBody>
      </p:sp>
      <p:sp>
        <p:nvSpPr>
          <p:cNvPr id="2" name="TextBox 1">
            <a:extLst>
              <a:ext uri="{FF2B5EF4-FFF2-40B4-BE49-F238E27FC236}">
                <a16:creationId xmlns:a16="http://schemas.microsoft.com/office/drawing/2014/main" id="{96BC52E2-5A91-D248-9E9E-80115B11E873}"/>
              </a:ext>
            </a:extLst>
          </p:cNvPr>
          <p:cNvSpPr txBox="1"/>
          <p:nvPr/>
        </p:nvSpPr>
        <p:spPr>
          <a:xfrm>
            <a:off x="4329953" y="418364"/>
            <a:ext cx="806824" cy="307777"/>
          </a:xfrm>
          <a:prstGeom prst="rect">
            <a:avLst/>
          </a:prstGeom>
          <a:noFill/>
        </p:spPr>
        <p:txBody>
          <a:bodyPr wrap="square" rtlCol="0">
            <a:spAutoFit/>
          </a:bodyPr>
          <a:lstStyle/>
          <a:p>
            <a:r>
              <a:rPr lang="en-US" dirty="0"/>
              <a:t>P05</a:t>
            </a:r>
          </a:p>
        </p:txBody>
      </p:sp>
    </p:spTree>
    <p:extLst>
      <p:ext uri="{BB962C8B-B14F-4D97-AF65-F5344CB8AC3E}">
        <p14:creationId xmlns:p14="http://schemas.microsoft.com/office/powerpoint/2010/main" val="417307518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A80F911-DE33-8D44-AB89-A469E311E735}"/>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33</a:t>
            </a:fld>
            <a:endParaRPr lang="en"/>
          </a:p>
        </p:txBody>
      </p:sp>
      <p:sp>
        <p:nvSpPr>
          <p:cNvPr id="4" name="Oval 3">
            <a:extLst>
              <a:ext uri="{FF2B5EF4-FFF2-40B4-BE49-F238E27FC236}">
                <a16:creationId xmlns:a16="http://schemas.microsoft.com/office/drawing/2014/main" id="{C4F766E7-01E6-9443-B792-F4B756EB3C08}"/>
              </a:ext>
            </a:extLst>
          </p:cNvPr>
          <p:cNvSpPr/>
          <p:nvPr/>
        </p:nvSpPr>
        <p:spPr>
          <a:xfrm>
            <a:off x="2435885" y="1087594"/>
            <a:ext cx="3318082" cy="2514601"/>
          </a:xfrm>
          <a:prstGeom prst="ellipse">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7874DB5B-164B-5242-8337-17F5DB99BD55}"/>
              </a:ext>
            </a:extLst>
          </p:cNvPr>
          <p:cNvSpPr txBox="1"/>
          <p:nvPr/>
        </p:nvSpPr>
        <p:spPr>
          <a:xfrm>
            <a:off x="2580965" y="1682809"/>
            <a:ext cx="3065930" cy="954107"/>
          </a:xfrm>
          <a:prstGeom prst="rect">
            <a:avLst/>
          </a:prstGeom>
          <a:noFill/>
        </p:spPr>
        <p:txBody>
          <a:bodyPr wrap="square" rtlCol="0">
            <a:spAutoFit/>
          </a:bodyPr>
          <a:lstStyle/>
          <a:p>
            <a:pPr algn="ctr"/>
            <a:r>
              <a:rPr lang="en-US" sz="2800" dirty="0"/>
              <a:t>It’s More Than the Poke Itself</a:t>
            </a:r>
          </a:p>
        </p:txBody>
      </p:sp>
      <p:sp>
        <p:nvSpPr>
          <p:cNvPr id="13" name="Down Arrow 12">
            <a:extLst>
              <a:ext uri="{FF2B5EF4-FFF2-40B4-BE49-F238E27FC236}">
                <a16:creationId xmlns:a16="http://schemas.microsoft.com/office/drawing/2014/main" id="{220CA8AB-E151-7A4F-8A76-3BFD23C30C5A}"/>
              </a:ext>
            </a:extLst>
          </p:cNvPr>
          <p:cNvSpPr/>
          <p:nvPr/>
        </p:nvSpPr>
        <p:spPr>
          <a:xfrm rot="13453756">
            <a:off x="5451610" y="905499"/>
            <a:ext cx="175914" cy="54352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Down Arrow 21">
            <a:extLst>
              <a:ext uri="{FF2B5EF4-FFF2-40B4-BE49-F238E27FC236}">
                <a16:creationId xmlns:a16="http://schemas.microsoft.com/office/drawing/2014/main" id="{F3DC202A-592D-ED4F-848D-31DA7BBCB4A1}"/>
              </a:ext>
            </a:extLst>
          </p:cNvPr>
          <p:cNvSpPr/>
          <p:nvPr/>
        </p:nvSpPr>
        <p:spPr>
          <a:xfrm rot="2824084">
            <a:off x="2479934" y="3262212"/>
            <a:ext cx="175914" cy="54352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Down Arrow 22">
            <a:extLst>
              <a:ext uri="{FF2B5EF4-FFF2-40B4-BE49-F238E27FC236}">
                <a16:creationId xmlns:a16="http://schemas.microsoft.com/office/drawing/2014/main" id="{506FA567-7359-9F43-93B0-BC33BD804523}"/>
              </a:ext>
            </a:extLst>
          </p:cNvPr>
          <p:cNvSpPr/>
          <p:nvPr/>
        </p:nvSpPr>
        <p:spPr>
          <a:xfrm rot="19376785">
            <a:off x="5558938" y="3219190"/>
            <a:ext cx="175914" cy="54352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id="{143A0A95-1BB0-0E49-BBE8-012B7BDD10FC}"/>
              </a:ext>
            </a:extLst>
          </p:cNvPr>
          <p:cNvSpPr/>
          <p:nvPr/>
        </p:nvSpPr>
        <p:spPr>
          <a:xfrm>
            <a:off x="5745794" y="117274"/>
            <a:ext cx="1757082" cy="1136278"/>
          </a:xfrm>
          <a:prstGeom prst="ellipse">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a:extLst>
              <a:ext uri="{FF2B5EF4-FFF2-40B4-BE49-F238E27FC236}">
                <a16:creationId xmlns:a16="http://schemas.microsoft.com/office/drawing/2014/main" id="{F587A3C0-B019-6F47-A156-C6D7F1FF29E3}"/>
              </a:ext>
            </a:extLst>
          </p:cNvPr>
          <p:cNvSpPr/>
          <p:nvPr/>
        </p:nvSpPr>
        <p:spPr>
          <a:xfrm>
            <a:off x="631031" y="135140"/>
            <a:ext cx="1757082" cy="1136278"/>
          </a:xfrm>
          <a:prstGeom prst="ellipse">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Down Arrow 27">
            <a:extLst>
              <a:ext uri="{FF2B5EF4-FFF2-40B4-BE49-F238E27FC236}">
                <a16:creationId xmlns:a16="http://schemas.microsoft.com/office/drawing/2014/main" id="{EC45DF2B-E77F-F44A-BC2F-813F786D7F43}"/>
              </a:ext>
            </a:extLst>
          </p:cNvPr>
          <p:cNvSpPr/>
          <p:nvPr/>
        </p:nvSpPr>
        <p:spPr>
          <a:xfrm rot="8320233">
            <a:off x="2545673" y="864777"/>
            <a:ext cx="175914" cy="54352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9CB39E2D-C53B-A545-AB32-A38F7CFC690E}"/>
              </a:ext>
            </a:extLst>
          </p:cNvPr>
          <p:cNvSpPr txBox="1"/>
          <p:nvPr/>
        </p:nvSpPr>
        <p:spPr>
          <a:xfrm>
            <a:off x="714443" y="443819"/>
            <a:ext cx="1680702" cy="400110"/>
          </a:xfrm>
          <a:prstGeom prst="rect">
            <a:avLst/>
          </a:prstGeom>
          <a:noFill/>
        </p:spPr>
        <p:txBody>
          <a:bodyPr wrap="square" rtlCol="0">
            <a:spAutoFit/>
          </a:bodyPr>
          <a:lstStyle/>
          <a:p>
            <a:pPr algn="ctr"/>
            <a:r>
              <a:rPr lang="en-US" sz="2000" dirty="0"/>
              <a:t>Environment</a:t>
            </a:r>
          </a:p>
        </p:txBody>
      </p:sp>
      <p:sp>
        <p:nvSpPr>
          <p:cNvPr id="30" name="TextBox 29">
            <a:extLst>
              <a:ext uri="{FF2B5EF4-FFF2-40B4-BE49-F238E27FC236}">
                <a16:creationId xmlns:a16="http://schemas.microsoft.com/office/drawing/2014/main" id="{15C03E6B-40D5-544F-A4F1-CF446BC79755}"/>
              </a:ext>
            </a:extLst>
          </p:cNvPr>
          <p:cNvSpPr txBox="1"/>
          <p:nvPr/>
        </p:nvSpPr>
        <p:spPr>
          <a:xfrm>
            <a:off x="5783984" y="289931"/>
            <a:ext cx="1680702" cy="707886"/>
          </a:xfrm>
          <a:prstGeom prst="rect">
            <a:avLst/>
          </a:prstGeom>
          <a:noFill/>
        </p:spPr>
        <p:txBody>
          <a:bodyPr wrap="square" rtlCol="0">
            <a:spAutoFit/>
          </a:bodyPr>
          <a:lstStyle/>
          <a:p>
            <a:pPr algn="ctr"/>
            <a:r>
              <a:rPr lang="en-US" sz="2000" dirty="0"/>
              <a:t>Sensory Concerns</a:t>
            </a:r>
          </a:p>
        </p:txBody>
      </p:sp>
      <p:sp>
        <p:nvSpPr>
          <p:cNvPr id="17" name="Oval 16">
            <a:extLst>
              <a:ext uri="{FF2B5EF4-FFF2-40B4-BE49-F238E27FC236}">
                <a16:creationId xmlns:a16="http://schemas.microsoft.com/office/drawing/2014/main" id="{2FFBF898-AB40-2049-86D7-66C73085AE84}"/>
              </a:ext>
            </a:extLst>
          </p:cNvPr>
          <p:cNvSpPr/>
          <p:nvPr/>
        </p:nvSpPr>
        <p:spPr>
          <a:xfrm>
            <a:off x="571330" y="3552720"/>
            <a:ext cx="1757082" cy="1136278"/>
          </a:xfrm>
          <a:prstGeom prst="ellipse">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8B431CCC-CB76-F84F-8363-CAAED30B9289}"/>
              </a:ext>
            </a:extLst>
          </p:cNvPr>
          <p:cNvSpPr txBox="1"/>
          <p:nvPr/>
        </p:nvSpPr>
        <p:spPr>
          <a:xfrm>
            <a:off x="647710" y="3766916"/>
            <a:ext cx="1680702" cy="707886"/>
          </a:xfrm>
          <a:prstGeom prst="rect">
            <a:avLst/>
          </a:prstGeom>
          <a:noFill/>
        </p:spPr>
        <p:txBody>
          <a:bodyPr wrap="square" rtlCol="0">
            <a:spAutoFit/>
          </a:bodyPr>
          <a:lstStyle/>
          <a:p>
            <a:pPr algn="ctr"/>
            <a:r>
              <a:rPr lang="en-US" sz="2000" dirty="0"/>
              <a:t>Uncertainty/Unknown</a:t>
            </a:r>
          </a:p>
        </p:txBody>
      </p:sp>
      <p:sp>
        <p:nvSpPr>
          <p:cNvPr id="20" name="Oval 19">
            <a:extLst>
              <a:ext uri="{FF2B5EF4-FFF2-40B4-BE49-F238E27FC236}">
                <a16:creationId xmlns:a16="http://schemas.microsoft.com/office/drawing/2014/main" id="{7751A668-01C5-3145-AA58-90FDBA8D22BC}"/>
              </a:ext>
            </a:extLst>
          </p:cNvPr>
          <p:cNvSpPr/>
          <p:nvPr/>
        </p:nvSpPr>
        <p:spPr>
          <a:xfrm>
            <a:off x="5627891" y="3654185"/>
            <a:ext cx="1757082" cy="1136278"/>
          </a:xfrm>
          <a:prstGeom prst="ellipse">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DBD6E700-54FE-5740-AF03-0B79FD5B2486}"/>
              </a:ext>
            </a:extLst>
          </p:cNvPr>
          <p:cNvSpPr txBox="1"/>
          <p:nvPr/>
        </p:nvSpPr>
        <p:spPr>
          <a:xfrm>
            <a:off x="5646895" y="3868381"/>
            <a:ext cx="1680702" cy="707886"/>
          </a:xfrm>
          <a:prstGeom prst="rect">
            <a:avLst/>
          </a:prstGeom>
          <a:noFill/>
        </p:spPr>
        <p:txBody>
          <a:bodyPr wrap="square" rtlCol="0">
            <a:spAutoFit/>
          </a:bodyPr>
          <a:lstStyle/>
          <a:p>
            <a:pPr algn="ctr"/>
            <a:r>
              <a:rPr lang="en-US" sz="2000" dirty="0"/>
              <a:t>Out of Routine</a:t>
            </a:r>
          </a:p>
        </p:txBody>
      </p:sp>
      <p:pic>
        <p:nvPicPr>
          <p:cNvPr id="5" name="Picture 4">
            <a:extLst>
              <a:ext uri="{FF2B5EF4-FFF2-40B4-BE49-F238E27FC236}">
                <a16:creationId xmlns:a16="http://schemas.microsoft.com/office/drawing/2014/main" id="{4EAF879C-57E4-BC4B-A95D-7BFF874E274C}"/>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3628329" y="2576764"/>
            <a:ext cx="943671" cy="943671"/>
          </a:xfrm>
          <a:prstGeom prst="rect">
            <a:avLst/>
          </a:prstGeom>
        </p:spPr>
      </p:pic>
    </p:spTree>
    <p:extLst>
      <p:ext uri="{BB962C8B-B14F-4D97-AF65-F5344CB8AC3E}">
        <p14:creationId xmlns:p14="http://schemas.microsoft.com/office/powerpoint/2010/main" val="8161663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sp>
        <p:nvSpPr>
          <p:cNvPr id="233" name="Google Shape;233;p16"/>
          <p:cNvSpPr txBox="1">
            <a:spLocks noGrp="1"/>
          </p:cNvSpPr>
          <p:nvPr>
            <p:ph type="body" idx="1"/>
          </p:nvPr>
        </p:nvSpPr>
        <p:spPr>
          <a:xfrm>
            <a:off x="868463" y="376554"/>
            <a:ext cx="7729804" cy="4373297"/>
          </a:xfrm>
          <a:prstGeom prst="rect">
            <a:avLst/>
          </a:prstGeom>
        </p:spPr>
        <p:txBody>
          <a:bodyPr spcFirstLastPara="1" wrap="square" lIns="0" tIns="0" rIns="0" bIns="0" anchor="ctr" anchorCtr="0">
            <a:noAutofit/>
          </a:bodyPr>
          <a:lstStyle/>
          <a:p>
            <a:pPr marL="139700" indent="0">
              <a:buFontTx/>
              <a:buNone/>
            </a:pPr>
            <a:r>
              <a:rPr lang="en-CA" i="0" dirty="0">
                <a:solidFill>
                  <a:schemeClr val="bg1"/>
                </a:solidFill>
                <a:latin typeface="Arial"/>
                <a:ea typeface="Arial"/>
                <a:cs typeface="Arial"/>
                <a:sym typeface="Arial"/>
              </a:rPr>
              <a:t>“…half his pain is associated with the fear of the unknown and not being in control, and like that is what is increasing his experience of pain, it’s not just the physical prick of the needle, it’s all of those other things that are elevating his like- his nervous system.”</a:t>
            </a:r>
          </a:p>
        </p:txBody>
      </p:sp>
      <p:sp>
        <p:nvSpPr>
          <p:cNvPr id="234" name="Google Shape;234;p16"/>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34</a:t>
            </a:fld>
            <a:endParaRPr/>
          </a:p>
        </p:txBody>
      </p:sp>
      <p:sp>
        <p:nvSpPr>
          <p:cNvPr id="2" name="TextBox 1">
            <a:extLst>
              <a:ext uri="{FF2B5EF4-FFF2-40B4-BE49-F238E27FC236}">
                <a16:creationId xmlns:a16="http://schemas.microsoft.com/office/drawing/2014/main" id="{96BC52E2-5A91-D248-9E9E-80115B11E873}"/>
              </a:ext>
            </a:extLst>
          </p:cNvPr>
          <p:cNvSpPr txBox="1"/>
          <p:nvPr/>
        </p:nvSpPr>
        <p:spPr>
          <a:xfrm>
            <a:off x="4329953" y="418364"/>
            <a:ext cx="806824" cy="307777"/>
          </a:xfrm>
          <a:prstGeom prst="rect">
            <a:avLst/>
          </a:prstGeom>
          <a:noFill/>
        </p:spPr>
        <p:txBody>
          <a:bodyPr wrap="square" rtlCol="0">
            <a:spAutoFit/>
          </a:bodyPr>
          <a:lstStyle/>
          <a:p>
            <a:r>
              <a:rPr lang="en-US" dirty="0"/>
              <a:t>P03</a:t>
            </a:r>
          </a:p>
        </p:txBody>
      </p:sp>
    </p:spTree>
    <p:extLst>
      <p:ext uri="{BB962C8B-B14F-4D97-AF65-F5344CB8AC3E}">
        <p14:creationId xmlns:p14="http://schemas.microsoft.com/office/powerpoint/2010/main" val="73797329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Shape 232"/>
        <p:cNvGrpSpPr/>
        <p:nvPr/>
      </p:nvGrpSpPr>
      <p:grpSpPr>
        <a:xfrm>
          <a:off x="0" y="0"/>
          <a:ext cx="0" cy="0"/>
          <a:chOff x="0" y="0"/>
          <a:chExt cx="0" cy="0"/>
        </a:xfrm>
      </p:grpSpPr>
      <p:sp>
        <p:nvSpPr>
          <p:cNvPr id="233" name="Google Shape;233;p16"/>
          <p:cNvSpPr txBox="1">
            <a:spLocks noGrp="1"/>
          </p:cNvSpPr>
          <p:nvPr>
            <p:ph type="body" idx="1"/>
          </p:nvPr>
        </p:nvSpPr>
        <p:spPr>
          <a:xfrm>
            <a:off x="868463" y="383193"/>
            <a:ext cx="7729804" cy="4760258"/>
          </a:xfrm>
          <a:prstGeom prst="rect">
            <a:avLst/>
          </a:prstGeom>
        </p:spPr>
        <p:txBody>
          <a:bodyPr spcFirstLastPara="1" wrap="square" lIns="0" tIns="0" rIns="0" bIns="0" anchor="ctr" anchorCtr="0">
            <a:noAutofit/>
          </a:bodyPr>
          <a:lstStyle/>
          <a:p>
            <a:pPr marL="139700" indent="0">
              <a:buFontTx/>
              <a:buNone/>
            </a:pPr>
            <a:r>
              <a:rPr lang="en-CA" i="0" dirty="0">
                <a:solidFill>
                  <a:schemeClr val="bg1"/>
                </a:solidFill>
                <a:latin typeface="Arial"/>
                <a:ea typeface="Arial"/>
                <a:cs typeface="Arial"/>
                <a:sym typeface="Arial"/>
              </a:rPr>
              <a:t>“I think it’s harder for him to kind of be at the appointment and be in the mood for it because he doesn’t like things that are like- like he doesn’t like to get out of routine. Like he maybe doesn’t trust the person that’s gonna do it, and everything that’s happening around it like more than- than the needle in itself, it’s like experience in general.”</a:t>
            </a:r>
          </a:p>
        </p:txBody>
      </p:sp>
      <p:sp>
        <p:nvSpPr>
          <p:cNvPr id="234" name="Google Shape;234;p16"/>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35</a:t>
            </a:fld>
            <a:endParaRPr/>
          </a:p>
        </p:txBody>
      </p:sp>
      <p:sp>
        <p:nvSpPr>
          <p:cNvPr id="2" name="TextBox 1">
            <a:extLst>
              <a:ext uri="{FF2B5EF4-FFF2-40B4-BE49-F238E27FC236}">
                <a16:creationId xmlns:a16="http://schemas.microsoft.com/office/drawing/2014/main" id="{96BC52E2-5A91-D248-9E9E-80115B11E873}"/>
              </a:ext>
            </a:extLst>
          </p:cNvPr>
          <p:cNvSpPr txBox="1"/>
          <p:nvPr/>
        </p:nvSpPr>
        <p:spPr>
          <a:xfrm>
            <a:off x="4329953" y="418364"/>
            <a:ext cx="806824" cy="307777"/>
          </a:xfrm>
          <a:prstGeom prst="rect">
            <a:avLst/>
          </a:prstGeom>
          <a:noFill/>
        </p:spPr>
        <p:txBody>
          <a:bodyPr wrap="square" rtlCol="0">
            <a:spAutoFit/>
          </a:bodyPr>
          <a:lstStyle/>
          <a:p>
            <a:r>
              <a:rPr lang="en-US" dirty="0"/>
              <a:t>P11</a:t>
            </a:r>
          </a:p>
        </p:txBody>
      </p:sp>
    </p:spTree>
    <p:extLst>
      <p:ext uri="{BB962C8B-B14F-4D97-AF65-F5344CB8AC3E}">
        <p14:creationId xmlns:p14="http://schemas.microsoft.com/office/powerpoint/2010/main" val="402132065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sp>
        <p:nvSpPr>
          <p:cNvPr id="233" name="Google Shape;233;p16"/>
          <p:cNvSpPr txBox="1">
            <a:spLocks noGrp="1"/>
          </p:cNvSpPr>
          <p:nvPr>
            <p:ph type="body" idx="1"/>
          </p:nvPr>
        </p:nvSpPr>
        <p:spPr>
          <a:xfrm>
            <a:off x="868463" y="418364"/>
            <a:ext cx="7729804" cy="4760258"/>
          </a:xfrm>
          <a:prstGeom prst="rect">
            <a:avLst/>
          </a:prstGeom>
        </p:spPr>
        <p:txBody>
          <a:bodyPr spcFirstLastPara="1" wrap="square" lIns="0" tIns="0" rIns="0" bIns="0" anchor="ctr" anchorCtr="0">
            <a:noAutofit/>
          </a:bodyPr>
          <a:lstStyle/>
          <a:p>
            <a:pPr marL="139700" lvl="0" indent="0">
              <a:buFontTx/>
              <a:buNone/>
            </a:pPr>
            <a:r>
              <a:rPr lang="en-CA" sz="2300" i="0" dirty="0">
                <a:solidFill>
                  <a:schemeClr val="bg1"/>
                </a:solidFill>
                <a:latin typeface="Arial"/>
                <a:ea typeface="Arial"/>
                <a:cs typeface="Arial"/>
                <a:sym typeface="Arial"/>
              </a:rPr>
              <a:t>“Maybe he’s kinda okay, but then you arrive and there a lot of other circumstances that for other kids is normal, but it can set him up to be like…his levels of stress are going to be like higher. Like if there’s too many people, people are talking too much, or noise, or sometimes you go to a the clinic um there’s- maybe there’s babies crying, so all this- these things are…kind of setting the mood for him to get like his stress level getting higher and higher.”</a:t>
            </a:r>
          </a:p>
        </p:txBody>
      </p:sp>
      <p:sp>
        <p:nvSpPr>
          <p:cNvPr id="234" name="Google Shape;234;p16"/>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36</a:t>
            </a:fld>
            <a:endParaRPr/>
          </a:p>
        </p:txBody>
      </p:sp>
      <p:sp>
        <p:nvSpPr>
          <p:cNvPr id="2" name="TextBox 1">
            <a:extLst>
              <a:ext uri="{FF2B5EF4-FFF2-40B4-BE49-F238E27FC236}">
                <a16:creationId xmlns:a16="http://schemas.microsoft.com/office/drawing/2014/main" id="{96BC52E2-5A91-D248-9E9E-80115B11E873}"/>
              </a:ext>
            </a:extLst>
          </p:cNvPr>
          <p:cNvSpPr txBox="1"/>
          <p:nvPr/>
        </p:nvSpPr>
        <p:spPr>
          <a:xfrm>
            <a:off x="4329953" y="418364"/>
            <a:ext cx="806824" cy="307777"/>
          </a:xfrm>
          <a:prstGeom prst="rect">
            <a:avLst/>
          </a:prstGeom>
          <a:noFill/>
        </p:spPr>
        <p:txBody>
          <a:bodyPr wrap="square" rtlCol="0">
            <a:spAutoFit/>
          </a:bodyPr>
          <a:lstStyle/>
          <a:p>
            <a:r>
              <a:rPr lang="en-US" dirty="0"/>
              <a:t>P11</a:t>
            </a:r>
          </a:p>
        </p:txBody>
      </p:sp>
    </p:spTree>
    <p:extLst>
      <p:ext uri="{BB962C8B-B14F-4D97-AF65-F5344CB8AC3E}">
        <p14:creationId xmlns:p14="http://schemas.microsoft.com/office/powerpoint/2010/main" val="386901673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Shape 232"/>
        <p:cNvGrpSpPr/>
        <p:nvPr/>
      </p:nvGrpSpPr>
      <p:grpSpPr>
        <a:xfrm>
          <a:off x="0" y="0"/>
          <a:ext cx="0" cy="0"/>
          <a:chOff x="0" y="0"/>
          <a:chExt cx="0" cy="0"/>
        </a:xfrm>
      </p:grpSpPr>
      <p:sp>
        <p:nvSpPr>
          <p:cNvPr id="233" name="Google Shape;233;p16"/>
          <p:cNvSpPr txBox="1">
            <a:spLocks noGrp="1"/>
          </p:cNvSpPr>
          <p:nvPr>
            <p:ph type="body" idx="1"/>
          </p:nvPr>
        </p:nvSpPr>
        <p:spPr>
          <a:xfrm>
            <a:off x="868463" y="431059"/>
            <a:ext cx="7729804" cy="4462913"/>
          </a:xfrm>
          <a:prstGeom prst="rect">
            <a:avLst/>
          </a:prstGeom>
        </p:spPr>
        <p:txBody>
          <a:bodyPr spcFirstLastPara="1" wrap="square" lIns="0" tIns="0" rIns="0" bIns="0" anchor="ctr" anchorCtr="0">
            <a:noAutofit/>
          </a:bodyPr>
          <a:lstStyle/>
          <a:p>
            <a:pPr marL="139700" indent="0">
              <a:buFontTx/>
              <a:buNone/>
            </a:pPr>
            <a:r>
              <a:rPr lang="en-CA" i="0" dirty="0">
                <a:solidFill>
                  <a:schemeClr val="bg1"/>
                </a:solidFill>
                <a:latin typeface="Arial"/>
                <a:ea typeface="Arial"/>
                <a:cs typeface="Arial"/>
                <a:sym typeface="Arial"/>
              </a:rPr>
              <a:t>“He doesn’t want somebody to touch him, okay, so that is a sensory part. But uh, of course the touch will definitely happen, and the touch will happen by the strange person, not by the family member, so this is also very hard for the child.” </a:t>
            </a:r>
          </a:p>
        </p:txBody>
      </p:sp>
      <p:sp>
        <p:nvSpPr>
          <p:cNvPr id="234" name="Google Shape;234;p16"/>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37</a:t>
            </a:fld>
            <a:endParaRPr/>
          </a:p>
        </p:txBody>
      </p:sp>
      <p:sp>
        <p:nvSpPr>
          <p:cNvPr id="2" name="TextBox 1">
            <a:extLst>
              <a:ext uri="{FF2B5EF4-FFF2-40B4-BE49-F238E27FC236}">
                <a16:creationId xmlns:a16="http://schemas.microsoft.com/office/drawing/2014/main" id="{96BC52E2-5A91-D248-9E9E-80115B11E873}"/>
              </a:ext>
            </a:extLst>
          </p:cNvPr>
          <p:cNvSpPr txBox="1"/>
          <p:nvPr/>
        </p:nvSpPr>
        <p:spPr>
          <a:xfrm>
            <a:off x="4329953" y="418364"/>
            <a:ext cx="806824" cy="307777"/>
          </a:xfrm>
          <a:prstGeom prst="rect">
            <a:avLst/>
          </a:prstGeom>
          <a:noFill/>
        </p:spPr>
        <p:txBody>
          <a:bodyPr wrap="square" rtlCol="0">
            <a:spAutoFit/>
          </a:bodyPr>
          <a:lstStyle/>
          <a:p>
            <a:r>
              <a:rPr lang="en-US" dirty="0"/>
              <a:t>P12</a:t>
            </a:r>
          </a:p>
        </p:txBody>
      </p:sp>
    </p:spTree>
    <p:extLst>
      <p:ext uri="{BB962C8B-B14F-4D97-AF65-F5344CB8AC3E}">
        <p14:creationId xmlns:p14="http://schemas.microsoft.com/office/powerpoint/2010/main" val="191570678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A80F911-DE33-8D44-AB89-A469E311E735}"/>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38</a:t>
            </a:fld>
            <a:endParaRPr lang="en"/>
          </a:p>
        </p:txBody>
      </p:sp>
      <p:sp>
        <p:nvSpPr>
          <p:cNvPr id="4" name="Oval 3">
            <a:extLst>
              <a:ext uri="{FF2B5EF4-FFF2-40B4-BE49-F238E27FC236}">
                <a16:creationId xmlns:a16="http://schemas.microsoft.com/office/drawing/2014/main" id="{C4F766E7-01E6-9443-B792-F4B756EB3C08}"/>
              </a:ext>
            </a:extLst>
          </p:cNvPr>
          <p:cNvSpPr/>
          <p:nvPr/>
        </p:nvSpPr>
        <p:spPr>
          <a:xfrm>
            <a:off x="2476077" y="964229"/>
            <a:ext cx="3269234" cy="2509322"/>
          </a:xfrm>
          <a:prstGeom prst="ellipse">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7874DB5B-164B-5242-8337-17F5DB99BD55}"/>
              </a:ext>
            </a:extLst>
          </p:cNvPr>
          <p:cNvSpPr txBox="1"/>
          <p:nvPr/>
        </p:nvSpPr>
        <p:spPr>
          <a:xfrm>
            <a:off x="2666089" y="1611428"/>
            <a:ext cx="2879151" cy="1384995"/>
          </a:xfrm>
          <a:prstGeom prst="rect">
            <a:avLst/>
          </a:prstGeom>
          <a:noFill/>
        </p:spPr>
        <p:txBody>
          <a:bodyPr wrap="square" rtlCol="0">
            <a:spAutoFit/>
          </a:bodyPr>
          <a:lstStyle/>
          <a:p>
            <a:pPr algn="ctr"/>
            <a:r>
              <a:rPr lang="en-US" sz="2800" dirty="0"/>
              <a:t>Treat the Child as Autonomous Individual</a:t>
            </a:r>
          </a:p>
        </p:txBody>
      </p:sp>
      <p:sp>
        <p:nvSpPr>
          <p:cNvPr id="13" name="Down Arrow 12">
            <a:extLst>
              <a:ext uri="{FF2B5EF4-FFF2-40B4-BE49-F238E27FC236}">
                <a16:creationId xmlns:a16="http://schemas.microsoft.com/office/drawing/2014/main" id="{220CA8AB-E151-7A4F-8A76-3BFD23C30C5A}"/>
              </a:ext>
            </a:extLst>
          </p:cNvPr>
          <p:cNvSpPr/>
          <p:nvPr/>
        </p:nvSpPr>
        <p:spPr>
          <a:xfrm rot="13684867">
            <a:off x="5453098" y="828252"/>
            <a:ext cx="175914" cy="54352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25C3FFE4-B3A9-8C45-B82A-60518B9217F2}"/>
              </a:ext>
            </a:extLst>
          </p:cNvPr>
          <p:cNvSpPr/>
          <p:nvPr/>
        </p:nvSpPr>
        <p:spPr>
          <a:xfrm>
            <a:off x="50956" y="1778756"/>
            <a:ext cx="1757082" cy="1270177"/>
          </a:xfrm>
          <a:prstGeom prst="ellipse">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Down Arrow 21">
            <a:extLst>
              <a:ext uri="{FF2B5EF4-FFF2-40B4-BE49-F238E27FC236}">
                <a16:creationId xmlns:a16="http://schemas.microsoft.com/office/drawing/2014/main" id="{F3DC202A-592D-ED4F-848D-31DA7BBCB4A1}"/>
              </a:ext>
            </a:extLst>
          </p:cNvPr>
          <p:cNvSpPr/>
          <p:nvPr/>
        </p:nvSpPr>
        <p:spPr>
          <a:xfrm rot="5400000">
            <a:off x="2054153" y="2141794"/>
            <a:ext cx="134531" cy="5069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Down Arrow 22">
            <a:extLst>
              <a:ext uri="{FF2B5EF4-FFF2-40B4-BE49-F238E27FC236}">
                <a16:creationId xmlns:a16="http://schemas.microsoft.com/office/drawing/2014/main" id="{506FA567-7359-9F43-93B0-BC33BD804523}"/>
              </a:ext>
            </a:extLst>
          </p:cNvPr>
          <p:cNvSpPr/>
          <p:nvPr/>
        </p:nvSpPr>
        <p:spPr>
          <a:xfrm rot="19376785">
            <a:off x="5183273" y="3280676"/>
            <a:ext cx="152698" cy="74577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a:extLst>
              <a:ext uri="{FF2B5EF4-FFF2-40B4-BE49-F238E27FC236}">
                <a16:creationId xmlns:a16="http://schemas.microsoft.com/office/drawing/2014/main" id="{8358D412-7E0F-7F42-8BE7-0FA1BED49ED4}"/>
              </a:ext>
            </a:extLst>
          </p:cNvPr>
          <p:cNvSpPr/>
          <p:nvPr/>
        </p:nvSpPr>
        <p:spPr>
          <a:xfrm>
            <a:off x="5545240" y="3820922"/>
            <a:ext cx="1376507" cy="1270177"/>
          </a:xfrm>
          <a:prstGeom prst="ellipse">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id="{143A0A95-1BB0-0E49-BBE8-012B7BDD10FC}"/>
              </a:ext>
            </a:extLst>
          </p:cNvPr>
          <p:cNvSpPr/>
          <p:nvPr/>
        </p:nvSpPr>
        <p:spPr>
          <a:xfrm>
            <a:off x="5745311" y="84579"/>
            <a:ext cx="2072165" cy="1155646"/>
          </a:xfrm>
          <a:prstGeom prst="ellipse">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a:extLst>
              <a:ext uri="{FF2B5EF4-FFF2-40B4-BE49-F238E27FC236}">
                <a16:creationId xmlns:a16="http://schemas.microsoft.com/office/drawing/2014/main" id="{F587A3C0-B019-6F47-A156-C6D7F1FF29E3}"/>
              </a:ext>
            </a:extLst>
          </p:cNvPr>
          <p:cNvSpPr/>
          <p:nvPr/>
        </p:nvSpPr>
        <p:spPr>
          <a:xfrm>
            <a:off x="899275" y="61571"/>
            <a:ext cx="1757082" cy="1270177"/>
          </a:xfrm>
          <a:prstGeom prst="ellipse">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Down Arrow 27">
            <a:extLst>
              <a:ext uri="{FF2B5EF4-FFF2-40B4-BE49-F238E27FC236}">
                <a16:creationId xmlns:a16="http://schemas.microsoft.com/office/drawing/2014/main" id="{EC45DF2B-E77F-F44A-BC2F-813F786D7F43}"/>
              </a:ext>
            </a:extLst>
          </p:cNvPr>
          <p:cNvSpPr/>
          <p:nvPr/>
        </p:nvSpPr>
        <p:spPr>
          <a:xfrm rot="7926136">
            <a:off x="2703322" y="950642"/>
            <a:ext cx="176301" cy="35891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9CB39E2D-C53B-A545-AB32-A38F7CFC690E}"/>
              </a:ext>
            </a:extLst>
          </p:cNvPr>
          <p:cNvSpPr txBox="1"/>
          <p:nvPr/>
        </p:nvSpPr>
        <p:spPr>
          <a:xfrm>
            <a:off x="58924" y="1993850"/>
            <a:ext cx="1680702" cy="707886"/>
          </a:xfrm>
          <a:prstGeom prst="rect">
            <a:avLst/>
          </a:prstGeom>
          <a:noFill/>
        </p:spPr>
        <p:txBody>
          <a:bodyPr wrap="square" rtlCol="0">
            <a:spAutoFit/>
          </a:bodyPr>
          <a:lstStyle/>
          <a:p>
            <a:pPr algn="ctr"/>
            <a:r>
              <a:rPr lang="en-US" sz="2000" dirty="0"/>
              <a:t>Be Honest with Them </a:t>
            </a:r>
          </a:p>
        </p:txBody>
      </p:sp>
      <p:sp>
        <p:nvSpPr>
          <p:cNvPr id="31" name="TextBox 30">
            <a:extLst>
              <a:ext uri="{FF2B5EF4-FFF2-40B4-BE49-F238E27FC236}">
                <a16:creationId xmlns:a16="http://schemas.microsoft.com/office/drawing/2014/main" id="{09368ED0-1782-DA4A-96FF-E25EB828EFAB}"/>
              </a:ext>
            </a:extLst>
          </p:cNvPr>
          <p:cNvSpPr txBox="1"/>
          <p:nvPr/>
        </p:nvSpPr>
        <p:spPr>
          <a:xfrm>
            <a:off x="939945" y="311051"/>
            <a:ext cx="1680702" cy="707886"/>
          </a:xfrm>
          <a:prstGeom prst="rect">
            <a:avLst/>
          </a:prstGeom>
          <a:noFill/>
        </p:spPr>
        <p:txBody>
          <a:bodyPr wrap="square" rtlCol="0">
            <a:spAutoFit/>
          </a:bodyPr>
          <a:lstStyle/>
          <a:p>
            <a:pPr algn="ctr"/>
            <a:r>
              <a:rPr lang="en-US" sz="2000" dirty="0"/>
              <a:t>Listen to Them</a:t>
            </a:r>
          </a:p>
        </p:txBody>
      </p:sp>
      <p:sp>
        <p:nvSpPr>
          <p:cNvPr id="32" name="TextBox 31">
            <a:extLst>
              <a:ext uri="{FF2B5EF4-FFF2-40B4-BE49-F238E27FC236}">
                <a16:creationId xmlns:a16="http://schemas.microsoft.com/office/drawing/2014/main" id="{B1C7A122-5DD7-7945-8102-98C103F660AF}"/>
              </a:ext>
            </a:extLst>
          </p:cNvPr>
          <p:cNvSpPr txBox="1"/>
          <p:nvPr/>
        </p:nvSpPr>
        <p:spPr>
          <a:xfrm>
            <a:off x="5965209" y="263693"/>
            <a:ext cx="1680702" cy="707886"/>
          </a:xfrm>
          <a:prstGeom prst="rect">
            <a:avLst/>
          </a:prstGeom>
          <a:noFill/>
        </p:spPr>
        <p:txBody>
          <a:bodyPr wrap="square" rtlCol="0">
            <a:spAutoFit/>
          </a:bodyPr>
          <a:lstStyle/>
          <a:p>
            <a:pPr algn="ctr"/>
            <a:r>
              <a:rPr lang="en-US" sz="2000" dirty="0"/>
              <a:t>Respect their Agency </a:t>
            </a:r>
          </a:p>
        </p:txBody>
      </p:sp>
      <p:sp>
        <p:nvSpPr>
          <p:cNvPr id="18" name="Down Arrow 17">
            <a:extLst>
              <a:ext uri="{FF2B5EF4-FFF2-40B4-BE49-F238E27FC236}">
                <a16:creationId xmlns:a16="http://schemas.microsoft.com/office/drawing/2014/main" id="{89BAE842-3B93-F342-98FE-12E4830C5F0B}"/>
              </a:ext>
            </a:extLst>
          </p:cNvPr>
          <p:cNvSpPr/>
          <p:nvPr/>
        </p:nvSpPr>
        <p:spPr>
          <a:xfrm rot="3177631">
            <a:off x="2658109" y="3143843"/>
            <a:ext cx="182188" cy="45959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Oval 19">
            <a:extLst>
              <a:ext uri="{FF2B5EF4-FFF2-40B4-BE49-F238E27FC236}">
                <a16:creationId xmlns:a16="http://schemas.microsoft.com/office/drawing/2014/main" id="{5814DB12-CB42-F04B-97D6-A6A6E63C9ECA}"/>
              </a:ext>
            </a:extLst>
          </p:cNvPr>
          <p:cNvSpPr/>
          <p:nvPr/>
        </p:nvSpPr>
        <p:spPr>
          <a:xfrm>
            <a:off x="878972" y="3271707"/>
            <a:ext cx="1757082" cy="1450898"/>
          </a:xfrm>
          <a:prstGeom prst="ellipse">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a:extLst>
              <a:ext uri="{FF2B5EF4-FFF2-40B4-BE49-F238E27FC236}">
                <a16:creationId xmlns:a16="http://schemas.microsoft.com/office/drawing/2014/main" id="{C9C010F8-DBC4-4840-AD42-3A1A0D599212}"/>
              </a:ext>
            </a:extLst>
          </p:cNvPr>
          <p:cNvSpPr txBox="1"/>
          <p:nvPr/>
        </p:nvSpPr>
        <p:spPr>
          <a:xfrm>
            <a:off x="5393142" y="4102067"/>
            <a:ext cx="1680702" cy="707886"/>
          </a:xfrm>
          <a:prstGeom prst="rect">
            <a:avLst/>
          </a:prstGeom>
          <a:noFill/>
        </p:spPr>
        <p:txBody>
          <a:bodyPr wrap="square" rtlCol="0">
            <a:spAutoFit/>
          </a:bodyPr>
          <a:lstStyle/>
          <a:p>
            <a:pPr algn="ctr"/>
            <a:r>
              <a:rPr lang="en-US" sz="2000" dirty="0"/>
              <a:t>Offer Choices</a:t>
            </a:r>
          </a:p>
        </p:txBody>
      </p:sp>
      <p:sp>
        <p:nvSpPr>
          <p:cNvPr id="37" name="Down Arrow 36">
            <a:extLst>
              <a:ext uri="{FF2B5EF4-FFF2-40B4-BE49-F238E27FC236}">
                <a16:creationId xmlns:a16="http://schemas.microsoft.com/office/drawing/2014/main" id="{4B99B92B-61B4-1945-BC47-5A86CB006784}"/>
              </a:ext>
            </a:extLst>
          </p:cNvPr>
          <p:cNvSpPr/>
          <p:nvPr/>
        </p:nvSpPr>
        <p:spPr>
          <a:xfrm rot="16925442">
            <a:off x="6003252" y="2226424"/>
            <a:ext cx="170896" cy="52858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a:extLst>
              <a:ext uri="{FF2B5EF4-FFF2-40B4-BE49-F238E27FC236}">
                <a16:creationId xmlns:a16="http://schemas.microsoft.com/office/drawing/2014/main" id="{44D01D6D-279D-CF40-B097-39D16BCDF0B7}"/>
              </a:ext>
            </a:extLst>
          </p:cNvPr>
          <p:cNvSpPr/>
          <p:nvPr/>
        </p:nvSpPr>
        <p:spPr>
          <a:xfrm>
            <a:off x="6403293" y="2069766"/>
            <a:ext cx="1757082" cy="1450898"/>
          </a:xfrm>
          <a:prstGeom prst="ellipse">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extBox 39">
            <a:extLst>
              <a:ext uri="{FF2B5EF4-FFF2-40B4-BE49-F238E27FC236}">
                <a16:creationId xmlns:a16="http://schemas.microsoft.com/office/drawing/2014/main" id="{E78A1570-4EBE-E941-9B14-FF7857316FC3}"/>
              </a:ext>
            </a:extLst>
          </p:cNvPr>
          <p:cNvSpPr txBox="1"/>
          <p:nvPr/>
        </p:nvSpPr>
        <p:spPr>
          <a:xfrm>
            <a:off x="6441407" y="2363435"/>
            <a:ext cx="1680702" cy="707886"/>
          </a:xfrm>
          <a:prstGeom prst="rect">
            <a:avLst/>
          </a:prstGeom>
          <a:noFill/>
        </p:spPr>
        <p:txBody>
          <a:bodyPr wrap="square" rtlCol="0">
            <a:spAutoFit/>
          </a:bodyPr>
          <a:lstStyle/>
          <a:p>
            <a:pPr algn="ctr"/>
            <a:r>
              <a:rPr lang="en-US" sz="2000" dirty="0"/>
              <a:t>Don’t Ambush</a:t>
            </a:r>
          </a:p>
        </p:txBody>
      </p:sp>
      <p:sp>
        <p:nvSpPr>
          <p:cNvPr id="41" name="TextBox 40">
            <a:extLst>
              <a:ext uri="{FF2B5EF4-FFF2-40B4-BE49-F238E27FC236}">
                <a16:creationId xmlns:a16="http://schemas.microsoft.com/office/drawing/2014/main" id="{355B9ECD-931A-E84F-8429-0E5ECA861024}"/>
              </a:ext>
            </a:extLst>
          </p:cNvPr>
          <p:cNvSpPr txBox="1"/>
          <p:nvPr/>
        </p:nvSpPr>
        <p:spPr>
          <a:xfrm>
            <a:off x="868636" y="3643213"/>
            <a:ext cx="1680702" cy="707886"/>
          </a:xfrm>
          <a:prstGeom prst="rect">
            <a:avLst/>
          </a:prstGeom>
          <a:noFill/>
        </p:spPr>
        <p:txBody>
          <a:bodyPr wrap="square" rtlCol="0">
            <a:spAutoFit/>
          </a:bodyPr>
          <a:lstStyle/>
          <a:p>
            <a:pPr algn="ctr"/>
            <a:r>
              <a:rPr lang="en-US" sz="2000" dirty="0"/>
              <a:t>Give Them Information</a:t>
            </a:r>
          </a:p>
        </p:txBody>
      </p:sp>
    </p:spTree>
    <p:extLst>
      <p:ext uri="{BB962C8B-B14F-4D97-AF65-F5344CB8AC3E}">
        <p14:creationId xmlns:p14="http://schemas.microsoft.com/office/powerpoint/2010/main" val="371598229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sp>
        <p:nvSpPr>
          <p:cNvPr id="233" name="Google Shape;233;p16"/>
          <p:cNvSpPr txBox="1">
            <a:spLocks noGrp="1"/>
          </p:cNvSpPr>
          <p:nvPr>
            <p:ph type="body" idx="1"/>
          </p:nvPr>
        </p:nvSpPr>
        <p:spPr>
          <a:xfrm>
            <a:off x="868463" y="431059"/>
            <a:ext cx="7729804" cy="4760258"/>
          </a:xfrm>
          <a:prstGeom prst="rect">
            <a:avLst/>
          </a:prstGeom>
        </p:spPr>
        <p:txBody>
          <a:bodyPr spcFirstLastPara="1" wrap="square" lIns="0" tIns="0" rIns="0" bIns="0" anchor="ctr" anchorCtr="0">
            <a:noAutofit/>
          </a:bodyPr>
          <a:lstStyle/>
          <a:p>
            <a:pPr marL="139700" indent="0">
              <a:buNone/>
            </a:pPr>
            <a:r>
              <a:rPr lang="en-CA" sz="2300" i="0" dirty="0">
                <a:latin typeface="Arial" panose="020B0604020202020204" pitchFamily="34" charset="0"/>
                <a:cs typeface="Arial" panose="020B0604020202020204" pitchFamily="34" charset="0"/>
              </a:rPr>
              <a:t>“So, yeah, agency is huge.</a:t>
            </a:r>
            <a:r>
              <a:rPr lang="en-CA" sz="2300" i="0" dirty="0">
                <a:solidFill>
                  <a:schemeClr val="bg1"/>
                </a:solidFill>
                <a:latin typeface="Arial" panose="020B0604020202020204" pitchFamily="34" charset="0"/>
                <a:cs typeface="Arial" panose="020B0604020202020204" pitchFamily="34" charset="0"/>
              </a:rPr>
              <a:t>”</a:t>
            </a:r>
          </a:p>
          <a:p>
            <a:pPr marL="139700" indent="0">
              <a:buNone/>
            </a:pPr>
            <a:endParaRPr lang="en-CA" sz="2300" i="0" dirty="0">
              <a:solidFill>
                <a:schemeClr val="bg1"/>
              </a:solidFill>
              <a:latin typeface="Arial" panose="020B0604020202020204" pitchFamily="34" charset="0"/>
              <a:cs typeface="Arial" panose="020B0604020202020204" pitchFamily="34" charset="0"/>
            </a:endParaRPr>
          </a:p>
          <a:p>
            <a:pPr marL="139700" indent="0">
              <a:buNone/>
            </a:pPr>
            <a:r>
              <a:rPr lang="en-CA" sz="2300" i="0" dirty="0">
                <a:latin typeface="Arial" panose="020B0604020202020204" pitchFamily="34" charset="0"/>
                <a:cs typeface="Arial" panose="020B0604020202020204" pitchFamily="34" charset="0"/>
              </a:rPr>
              <a:t>“For instance like, “Do you want to sit in this chair? Or do you want to sit in that chair?” Or like, “Do you want to sit on dad or mum’s lap?” Or whatever the case, just giving her as much choice and agency every step of the way.”</a:t>
            </a:r>
            <a:endParaRPr lang="en-CA" sz="2300" i="0" dirty="0">
              <a:solidFill>
                <a:schemeClr val="bg1"/>
              </a:solidFill>
              <a:latin typeface="Arial" panose="020B0604020202020204" pitchFamily="34" charset="0"/>
              <a:cs typeface="Arial" panose="020B0604020202020204" pitchFamily="34" charset="0"/>
            </a:endParaRPr>
          </a:p>
          <a:p>
            <a:pPr marL="139700" indent="0">
              <a:buNone/>
            </a:pPr>
            <a:endParaRPr lang="en-CA" dirty="0"/>
          </a:p>
        </p:txBody>
      </p:sp>
      <p:sp>
        <p:nvSpPr>
          <p:cNvPr id="234" name="Google Shape;234;p16"/>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39</a:t>
            </a:fld>
            <a:endParaRPr/>
          </a:p>
        </p:txBody>
      </p:sp>
      <p:sp>
        <p:nvSpPr>
          <p:cNvPr id="2" name="TextBox 1">
            <a:extLst>
              <a:ext uri="{FF2B5EF4-FFF2-40B4-BE49-F238E27FC236}">
                <a16:creationId xmlns:a16="http://schemas.microsoft.com/office/drawing/2014/main" id="{96BC52E2-5A91-D248-9E9E-80115B11E873}"/>
              </a:ext>
            </a:extLst>
          </p:cNvPr>
          <p:cNvSpPr txBox="1"/>
          <p:nvPr/>
        </p:nvSpPr>
        <p:spPr>
          <a:xfrm>
            <a:off x="4329953" y="418364"/>
            <a:ext cx="806824" cy="307777"/>
          </a:xfrm>
          <a:prstGeom prst="rect">
            <a:avLst/>
          </a:prstGeom>
          <a:noFill/>
        </p:spPr>
        <p:txBody>
          <a:bodyPr wrap="square" rtlCol="0">
            <a:spAutoFit/>
          </a:bodyPr>
          <a:lstStyle/>
          <a:p>
            <a:r>
              <a:rPr lang="en-US" dirty="0"/>
              <a:t>P08</a:t>
            </a:r>
          </a:p>
        </p:txBody>
      </p:sp>
    </p:spTree>
    <p:extLst>
      <p:ext uri="{BB962C8B-B14F-4D97-AF65-F5344CB8AC3E}">
        <p14:creationId xmlns:p14="http://schemas.microsoft.com/office/powerpoint/2010/main" val="41223299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38"/>
        <p:cNvGrpSpPr/>
        <p:nvPr/>
      </p:nvGrpSpPr>
      <p:grpSpPr>
        <a:xfrm>
          <a:off x="0" y="0"/>
          <a:ext cx="0" cy="0"/>
          <a:chOff x="0" y="0"/>
          <a:chExt cx="0" cy="0"/>
        </a:xfrm>
      </p:grpSpPr>
      <p:sp>
        <p:nvSpPr>
          <p:cNvPr id="239" name="Google Shape;239;p17"/>
          <p:cNvSpPr txBox="1">
            <a:spLocks noGrp="1"/>
          </p:cNvSpPr>
          <p:nvPr>
            <p:ph type="title"/>
          </p:nvPr>
        </p:nvSpPr>
        <p:spPr>
          <a:xfrm>
            <a:off x="779100" y="836000"/>
            <a:ext cx="6010500" cy="3963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 dirty="0"/>
              <a:t>Needle Pain and Fear </a:t>
            </a:r>
            <a:endParaRPr dirty="0"/>
          </a:p>
        </p:txBody>
      </p:sp>
      <p:sp>
        <p:nvSpPr>
          <p:cNvPr id="240" name="Google Shape;240;p17"/>
          <p:cNvSpPr txBox="1">
            <a:spLocks noGrp="1"/>
          </p:cNvSpPr>
          <p:nvPr>
            <p:ph type="body" idx="1"/>
          </p:nvPr>
        </p:nvSpPr>
        <p:spPr>
          <a:xfrm>
            <a:off x="240926" y="1465609"/>
            <a:ext cx="5500968" cy="3106392"/>
          </a:xfrm>
          <a:prstGeom prst="rect">
            <a:avLst/>
          </a:prstGeom>
        </p:spPr>
        <p:txBody>
          <a:bodyPr spcFirstLastPara="1" wrap="square" lIns="0" tIns="0" rIns="0" bIns="0" anchor="t" anchorCtr="0">
            <a:noAutofit/>
          </a:bodyPr>
          <a:lstStyle/>
          <a:p>
            <a:pPr marL="457200" lvl="0" indent="-330200" algn="l" rtl="0">
              <a:lnSpc>
                <a:spcPct val="100000"/>
              </a:lnSpc>
              <a:spcBef>
                <a:spcPts val="0"/>
              </a:spcBef>
              <a:spcAft>
                <a:spcPts val="0"/>
              </a:spcAft>
              <a:buSzPts val="1600"/>
              <a:buChar char="⬢"/>
            </a:pPr>
            <a:r>
              <a:rPr lang="en-CA" sz="2300" dirty="0">
                <a:solidFill>
                  <a:schemeClr val="tx1"/>
                </a:solidFill>
                <a:latin typeface="Arial" panose="020B0604020202020204" pitchFamily="34" charset="0"/>
                <a:cs typeface="Arial" panose="020B0604020202020204" pitchFamily="34" charset="0"/>
              </a:rPr>
              <a:t>Needle procedures = critical to health. </a:t>
            </a:r>
          </a:p>
          <a:p>
            <a:pPr lvl="1">
              <a:lnSpc>
                <a:spcPct val="100000"/>
              </a:lnSpc>
              <a:spcBef>
                <a:spcPts val="0"/>
              </a:spcBef>
              <a:buChar char="⬢"/>
            </a:pPr>
            <a:r>
              <a:rPr lang="en-CA" sz="2200" dirty="0">
                <a:solidFill>
                  <a:schemeClr val="tx1"/>
                </a:solidFill>
                <a:latin typeface="Arial" panose="020B0604020202020204" pitchFamily="34" charset="0"/>
                <a:cs typeface="Arial" panose="020B0604020202020204" pitchFamily="34" charset="0"/>
              </a:rPr>
              <a:t>All children deserve accessible healthcare.</a:t>
            </a:r>
          </a:p>
          <a:p>
            <a:pPr marL="584200" lvl="1" indent="0">
              <a:lnSpc>
                <a:spcPct val="100000"/>
              </a:lnSpc>
              <a:spcBef>
                <a:spcPts val="0"/>
              </a:spcBef>
              <a:buNone/>
            </a:pPr>
            <a:endParaRPr lang="en-CA" sz="2000" dirty="0">
              <a:solidFill>
                <a:schemeClr val="tx1"/>
              </a:solidFill>
              <a:latin typeface="Arial" panose="020B0604020202020204" pitchFamily="34" charset="0"/>
              <a:cs typeface="Arial" panose="020B0604020202020204" pitchFamily="34" charset="0"/>
            </a:endParaRPr>
          </a:p>
          <a:p>
            <a:pPr marL="457200" lvl="0" indent="-330200" algn="l" rtl="0">
              <a:lnSpc>
                <a:spcPct val="100000"/>
              </a:lnSpc>
              <a:spcBef>
                <a:spcPts val="0"/>
              </a:spcBef>
              <a:spcAft>
                <a:spcPts val="0"/>
              </a:spcAft>
              <a:buSzPts val="1600"/>
              <a:buChar char="⬢"/>
            </a:pPr>
            <a:r>
              <a:rPr lang="en-CA" sz="2300" dirty="0">
                <a:solidFill>
                  <a:schemeClr val="tx1"/>
                </a:solidFill>
                <a:latin typeface="Arial" panose="020B0604020202020204" pitchFamily="34" charset="0"/>
                <a:cs typeface="Arial" panose="020B0604020202020204" pitchFamily="34" charset="0"/>
              </a:rPr>
              <a:t>Most children experience needle pain and fear. </a:t>
            </a:r>
            <a:endParaRPr lang="en-CA" sz="1200" dirty="0">
              <a:solidFill>
                <a:schemeClr val="accent1"/>
              </a:solidFill>
              <a:latin typeface="Arial" panose="020B0604020202020204" pitchFamily="34" charset="0"/>
              <a:cs typeface="Arial" panose="020B0604020202020204" pitchFamily="34" charset="0"/>
            </a:endParaRPr>
          </a:p>
          <a:p>
            <a:pPr marL="457200" lvl="0" indent="-330200" algn="l" rtl="0">
              <a:lnSpc>
                <a:spcPct val="100000"/>
              </a:lnSpc>
              <a:spcBef>
                <a:spcPts val="0"/>
              </a:spcBef>
              <a:spcAft>
                <a:spcPts val="0"/>
              </a:spcAft>
              <a:buSzPts val="1600"/>
              <a:buChar char="⬢"/>
            </a:pPr>
            <a:endParaRPr lang="en-CA" sz="2000" dirty="0">
              <a:solidFill>
                <a:schemeClr val="accent1"/>
              </a:solidFill>
              <a:latin typeface="Arial" panose="020B0604020202020204" pitchFamily="34" charset="0"/>
              <a:cs typeface="Arial" panose="020B0604020202020204" pitchFamily="34" charset="0"/>
            </a:endParaRPr>
          </a:p>
          <a:p>
            <a:pPr lvl="0">
              <a:lnSpc>
                <a:spcPct val="100000"/>
              </a:lnSpc>
            </a:pPr>
            <a:r>
              <a:rPr lang="en" sz="2300" dirty="0">
                <a:solidFill>
                  <a:schemeClr val="tx1"/>
                </a:solidFill>
                <a:latin typeface="Arial" panose="020B0604020202020204" pitchFamily="34" charset="0"/>
                <a:cs typeface="Arial" panose="020B0604020202020204" pitchFamily="34" charset="0"/>
              </a:rPr>
              <a:t>Risk for youth labelled with IDD’s. </a:t>
            </a:r>
            <a:endParaRPr lang="en" dirty="0"/>
          </a:p>
        </p:txBody>
      </p:sp>
      <p:sp>
        <p:nvSpPr>
          <p:cNvPr id="241" name="Google Shape;241;p17"/>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4</a:t>
            </a:fld>
            <a:endParaRPr/>
          </a:p>
        </p:txBody>
      </p:sp>
      <p:pic>
        <p:nvPicPr>
          <p:cNvPr id="4098" name="Picture 2" descr="This is an image of a child covering their eyes in fear as a doctor in a lab coat holds their arm in one hand and a needle in the other. The child is holding a teddy bear. ">
            <a:extLst>
              <a:ext uri="{FF2B5EF4-FFF2-40B4-BE49-F238E27FC236}">
                <a16:creationId xmlns:a16="http://schemas.microsoft.com/office/drawing/2014/main" id="{60837574-402E-2A45-9330-BC830AC39F63}"/>
              </a:ext>
              <a:ext uri="{C183D7F6-B498-43B3-948B-1728B52AA6E4}">
                <adec:decorative xmlns:adec="http://schemas.microsoft.com/office/drawing/2017/decorative" val="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41894" y="0"/>
            <a:ext cx="3549838" cy="51435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AF672D1A-3C35-FE42-A114-C720225ACEDC}"/>
              </a:ext>
            </a:extLst>
          </p:cNvPr>
          <p:cNvSpPr txBox="1"/>
          <p:nvPr/>
        </p:nvSpPr>
        <p:spPr>
          <a:xfrm>
            <a:off x="5782399" y="4866452"/>
            <a:ext cx="3509333" cy="276999"/>
          </a:xfrm>
          <a:prstGeom prst="rect">
            <a:avLst/>
          </a:prstGeom>
          <a:noFill/>
        </p:spPr>
        <p:txBody>
          <a:bodyPr wrap="square" rtlCol="0">
            <a:spAutoFit/>
          </a:bodyPr>
          <a:lstStyle/>
          <a:p>
            <a:pPr algn="ctr"/>
            <a:r>
              <a:rPr lang="en-CA" sz="1200" dirty="0">
                <a:solidFill>
                  <a:schemeClr val="bg1"/>
                </a:solidFill>
                <a:latin typeface="Arial" panose="020B0604020202020204" pitchFamily="34" charset="0"/>
                <a:cs typeface="Arial" panose="020B0604020202020204" pitchFamily="34" charset="0"/>
              </a:rPr>
              <a:t>(McMurtry et al., 2015; Slifer et al., 2011) </a:t>
            </a:r>
            <a:endParaRPr lang="en" sz="1200" dirty="0">
              <a:solidFill>
                <a:schemeClr val="bg1"/>
              </a:solidFill>
              <a:latin typeface="Arial" panose="020B0604020202020204" pitchFamily="34" charset="0"/>
              <a:cs typeface="Arial" panose="020B0604020202020204" pitchFamily="34"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sp>
        <p:nvSpPr>
          <p:cNvPr id="233" name="Google Shape;233;p16"/>
          <p:cNvSpPr txBox="1">
            <a:spLocks noGrp="1"/>
          </p:cNvSpPr>
          <p:nvPr>
            <p:ph type="body" idx="1"/>
          </p:nvPr>
        </p:nvSpPr>
        <p:spPr>
          <a:xfrm>
            <a:off x="868463" y="191621"/>
            <a:ext cx="7729804" cy="4760258"/>
          </a:xfrm>
          <a:prstGeom prst="rect">
            <a:avLst/>
          </a:prstGeom>
        </p:spPr>
        <p:txBody>
          <a:bodyPr spcFirstLastPara="1" wrap="square" lIns="0" tIns="0" rIns="0" bIns="0" anchor="ctr" anchorCtr="0">
            <a:noAutofit/>
          </a:bodyPr>
          <a:lstStyle/>
          <a:p>
            <a:pPr marL="139700" indent="0">
              <a:buNone/>
            </a:pPr>
            <a:r>
              <a:rPr lang="en-CA" i="0" dirty="0">
                <a:latin typeface="Arial" panose="020B0604020202020204" pitchFamily="34" charset="0"/>
                <a:cs typeface="Arial" panose="020B0604020202020204" pitchFamily="34" charset="0"/>
              </a:rPr>
              <a:t>“…it could take away some of the anxiety over what’s happening to give him that kind of "my choice" attitude.”</a:t>
            </a:r>
            <a:endParaRPr lang="en-CA" sz="2200" i="0" dirty="0">
              <a:solidFill>
                <a:schemeClr val="bg1"/>
              </a:solidFill>
              <a:latin typeface="Arial" panose="020B0604020202020204" pitchFamily="34" charset="0"/>
              <a:cs typeface="Arial" panose="020B0604020202020204" pitchFamily="34" charset="0"/>
            </a:endParaRPr>
          </a:p>
        </p:txBody>
      </p:sp>
      <p:sp>
        <p:nvSpPr>
          <p:cNvPr id="234" name="Google Shape;234;p16"/>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40</a:t>
            </a:fld>
            <a:endParaRPr/>
          </a:p>
        </p:txBody>
      </p:sp>
      <p:sp>
        <p:nvSpPr>
          <p:cNvPr id="2" name="TextBox 1">
            <a:extLst>
              <a:ext uri="{FF2B5EF4-FFF2-40B4-BE49-F238E27FC236}">
                <a16:creationId xmlns:a16="http://schemas.microsoft.com/office/drawing/2014/main" id="{96BC52E2-5A91-D248-9E9E-80115B11E873}"/>
              </a:ext>
            </a:extLst>
          </p:cNvPr>
          <p:cNvSpPr txBox="1"/>
          <p:nvPr/>
        </p:nvSpPr>
        <p:spPr>
          <a:xfrm>
            <a:off x="4329953" y="418364"/>
            <a:ext cx="806824" cy="307777"/>
          </a:xfrm>
          <a:prstGeom prst="rect">
            <a:avLst/>
          </a:prstGeom>
          <a:noFill/>
        </p:spPr>
        <p:txBody>
          <a:bodyPr wrap="square" rtlCol="0">
            <a:spAutoFit/>
          </a:bodyPr>
          <a:lstStyle/>
          <a:p>
            <a:r>
              <a:rPr lang="en-US" dirty="0"/>
              <a:t>P07</a:t>
            </a:r>
          </a:p>
        </p:txBody>
      </p:sp>
    </p:spTree>
    <p:extLst>
      <p:ext uri="{BB962C8B-B14F-4D97-AF65-F5344CB8AC3E}">
        <p14:creationId xmlns:p14="http://schemas.microsoft.com/office/powerpoint/2010/main" val="402330894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sp>
        <p:nvSpPr>
          <p:cNvPr id="233" name="Google Shape;233;p16"/>
          <p:cNvSpPr txBox="1">
            <a:spLocks noGrp="1"/>
          </p:cNvSpPr>
          <p:nvPr>
            <p:ph type="body" idx="1"/>
          </p:nvPr>
        </p:nvSpPr>
        <p:spPr>
          <a:xfrm>
            <a:off x="502277" y="337918"/>
            <a:ext cx="8527007" cy="4760258"/>
          </a:xfrm>
          <a:prstGeom prst="rect">
            <a:avLst/>
          </a:prstGeom>
        </p:spPr>
        <p:txBody>
          <a:bodyPr spcFirstLastPara="1" wrap="square" lIns="0" tIns="0" rIns="0" bIns="0" anchor="ctr" anchorCtr="0">
            <a:noAutofit/>
          </a:bodyPr>
          <a:lstStyle/>
          <a:p>
            <a:pPr marL="139700" indent="0">
              <a:buNone/>
            </a:pPr>
            <a:r>
              <a:rPr lang="en-CA" i="0" dirty="0">
                <a:latin typeface="Arial" panose="020B0604020202020204" pitchFamily="34" charset="0"/>
                <a:cs typeface="Arial" panose="020B0604020202020204" pitchFamily="34" charset="0"/>
              </a:rPr>
              <a:t>“The nurse who was administering the needle said, “Do you want me to just go ahead and do it?” and I was like, “No.” Like, she wanted to just disregard, you know, what my daughter was- how she was acting and feeling and I was like, “No, no, we’re go- we’ll come back and do this another time.” Um, there was no way I was gonna let her do that, just like, you know, give her the needle and whatever.”</a:t>
            </a:r>
            <a:endParaRPr lang="en-CA" sz="2200" i="0" dirty="0">
              <a:solidFill>
                <a:schemeClr val="bg1"/>
              </a:solidFill>
              <a:latin typeface="Arial" panose="020B0604020202020204" pitchFamily="34" charset="0"/>
              <a:cs typeface="Arial" panose="020B0604020202020204" pitchFamily="34" charset="0"/>
            </a:endParaRPr>
          </a:p>
        </p:txBody>
      </p:sp>
      <p:sp>
        <p:nvSpPr>
          <p:cNvPr id="234" name="Google Shape;234;p16"/>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41</a:t>
            </a:fld>
            <a:endParaRPr/>
          </a:p>
        </p:txBody>
      </p:sp>
      <p:sp>
        <p:nvSpPr>
          <p:cNvPr id="2" name="TextBox 1">
            <a:extLst>
              <a:ext uri="{FF2B5EF4-FFF2-40B4-BE49-F238E27FC236}">
                <a16:creationId xmlns:a16="http://schemas.microsoft.com/office/drawing/2014/main" id="{96BC52E2-5A91-D248-9E9E-80115B11E873}"/>
              </a:ext>
            </a:extLst>
          </p:cNvPr>
          <p:cNvSpPr txBox="1"/>
          <p:nvPr/>
        </p:nvSpPr>
        <p:spPr>
          <a:xfrm>
            <a:off x="4329953" y="418364"/>
            <a:ext cx="806824" cy="307777"/>
          </a:xfrm>
          <a:prstGeom prst="rect">
            <a:avLst/>
          </a:prstGeom>
          <a:noFill/>
        </p:spPr>
        <p:txBody>
          <a:bodyPr wrap="square" rtlCol="0">
            <a:spAutoFit/>
          </a:bodyPr>
          <a:lstStyle/>
          <a:p>
            <a:r>
              <a:rPr lang="en-US" dirty="0"/>
              <a:t>P04</a:t>
            </a:r>
          </a:p>
        </p:txBody>
      </p:sp>
    </p:spTree>
    <p:extLst>
      <p:ext uri="{BB962C8B-B14F-4D97-AF65-F5344CB8AC3E}">
        <p14:creationId xmlns:p14="http://schemas.microsoft.com/office/powerpoint/2010/main" val="284113922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0">
  <p:cSld>
    <p:spTree>
      <p:nvGrpSpPr>
        <p:cNvPr id="1" name="Shape 232"/>
        <p:cNvGrpSpPr/>
        <p:nvPr/>
      </p:nvGrpSpPr>
      <p:grpSpPr>
        <a:xfrm>
          <a:off x="0" y="0"/>
          <a:ext cx="0" cy="0"/>
          <a:chOff x="0" y="0"/>
          <a:chExt cx="0" cy="0"/>
        </a:xfrm>
      </p:grpSpPr>
      <p:sp>
        <p:nvSpPr>
          <p:cNvPr id="233" name="Google Shape;233;p16"/>
          <p:cNvSpPr txBox="1">
            <a:spLocks noGrp="1"/>
          </p:cNvSpPr>
          <p:nvPr>
            <p:ph type="body" idx="1"/>
          </p:nvPr>
        </p:nvSpPr>
        <p:spPr>
          <a:xfrm>
            <a:off x="868463" y="192633"/>
            <a:ext cx="7729804" cy="4760258"/>
          </a:xfrm>
          <a:prstGeom prst="rect">
            <a:avLst/>
          </a:prstGeom>
        </p:spPr>
        <p:txBody>
          <a:bodyPr spcFirstLastPara="1" wrap="square" lIns="0" tIns="0" rIns="0" bIns="0" anchor="ctr" anchorCtr="0">
            <a:noAutofit/>
          </a:bodyPr>
          <a:lstStyle/>
          <a:p>
            <a:pPr marL="139700" indent="0">
              <a:buNone/>
            </a:pPr>
            <a:r>
              <a:rPr lang="en-CA" i="0" dirty="0">
                <a:latin typeface="Arial" panose="020B0604020202020204" pitchFamily="34" charset="0"/>
                <a:cs typeface="Arial" panose="020B0604020202020204" pitchFamily="34" charset="0"/>
              </a:rPr>
              <a:t>“She always knew about it. We never lied to her or just brought her to the doctor and like surprised her with it. Um, cause she needs to know, she can’t have something thrown at her like that.”</a:t>
            </a:r>
            <a:endParaRPr lang="en-CA" sz="2200" i="0" dirty="0">
              <a:solidFill>
                <a:schemeClr val="bg1"/>
              </a:solidFill>
              <a:latin typeface="Arial" panose="020B0604020202020204" pitchFamily="34" charset="0"/>
              <a:cs typeface="Arial" panose="020B0604020202020204" pitchFamily="34" charset="0"/>
            </a:endParaRPr>
          </a:p>
        </p:txBody>
      </p:sp>
      <p:sp>
        <p:nvSpPr>
          <p:cNvPr id="234" name="Google Shape;234;p16"/>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42</a:t>
            </a:fld>
            <a:endParaRPr/>
          </a:p>
        </p:txBody>
      </p:sp>
      <p:sp>
        <p:nvSpPr>
          <p:cNvPr id="2" name="TextBox 1">
            <a:extLst>
              <a:ext uri="{FF2B5EF4-FFF2-40B4-BE49-F238E27FC236}">
                <a16:creationId xmlns:a16="http://schemas.microsoft.com/office/drawing/2014/main" id="{96BC52E2-5A91-D248-9E9E-80115B11E873}"/>
              </a:ext>
            </a:extLst>
          </p:cNvPr>
          <p:cNvSpPr txBox="1"/>
          <p:nvPr/>
        </p:nvSpPr>
        <p:spPr>
          <a:xfrm>
            <a:off x="4329953" y="418364"/>
            <a:ext cx="806824" cy="307777"/>
          </a:xfrm>
          <a:prstGeom prst="rect">
            <a:avLst/>
          </a:prstGeom>
          <a:noFill/>
        </p:spPr>
        <p:txBody>
          <a:bodyPr wrap="square" rtlCol="0">
            <a:spAutoFit/>
          </a:bodyPr>
          <a:lstStyle/>
          <a:p>
            <a:r>
              <a:rPr lang="en-US" dirty="0"/>
              <a:t>P04</a:t>
            </a:r>
          </a:p>
        </p:txBody>
      </p:sp>
    </p:spTree>
    <p:extLst>
      <p:ext uri="{BB962C8B-B14F-4D97-AF65-F5344CB8AC3E}">
        <p14:creationId xmlns:p14="http://schemas.microsoft.com/office/powerpoint/2010/main" val="58606354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0">
  <p:cSld>
    <p:spTree>
      <p:nvGrpSpPr>
        <p:cNvPr id="1" name="Shape 232"/>
        <p:cNvGrpSpPr/>
        <p:nvPr/>
      </p:nvGrpSpPr>
      <p:grpSpPr>
        <a:xfrm>
          <a:off x="0" y="0"/>
          <a:ext cx="0" cy="0"/>
          <a:chOff x="0" y="0"/>
          <a:chExt cx="0" cy="0"/>
        </a:xfrm>
      </p:grpSpPr>
      <p:sp>
        <p:nvSpPr>
          <p:cNvPr id="233" name="Google Shape;233;p16"/>
          <p:cNvSpPr txBox="1">
            <a:spLocks noGrp="1"/>
          </p:cNvSpPr>
          <p:nvPr>
            <p:ph type="body" idx="1"/>
          </p:nvPr>
        </p:nvSpPr>
        <p:spPr>
          <a:xfrm>
            <a:off x="607428" y="424604"/>
            <a:ext cx="8147506" cy="4760258"/>
          </a:xfrm>
          <a:prstGeom prst="rect">
            <a:avLst/>
          </a:prstGeom>
        </p:spPr>
        <p:txBody>
          <a:bodyPr spcFirstLastPara="1" wrap="square" lIns="0" tIns="0" rIns="0" bIns="0" anchor="ctr" anchorCtr="0">
            <a:noAutofit/>
          </a:bodyPr>
          <a:lstStyle/>
          <a:p>
            <a:pPr marL="139700" indent="0">
              <a:buNone/>
            </a:pPr>
            <a:r>
              <a:rPr lang="en-CA" sz="2200" i="0" dirty="0">
                <a:latin typeface="Arial" panose="020B0604020202020204" pitchFamily="34" charset="0"/>
                <a:cs typeface="Arial" panose="020B0604020202020204" pitchFamily="34" charset="0"/>
              </a:rPr>
              <a:t>“…there were times they didn’t- these injections didn’t go very smoothly when yes, we had people talking over her to us and they were getting kind of getting a little bit agitated.” </a:t>
            </a:r>
          </a:p>
          <a:p>
            <a:pPr marL="139700" indent="0">
              <a:buNone/>
            </a:pPr>
            <a:r>
              <a:rPr lang="en-CA" sz="2200" i="0" dirty="0">
                <a:solidFill>
                  <a:schemeClr val="bg1"/>
                </a:solidFill>
                <a:latin typeface="Arial" panose="020B0604020202020204" pitchFamily="34" charset="0"/>
                <a:cs typeface="Arial" panose="020B0604020202020204" pitchFamily="34" charset="0"/>
              </a:rPr>
              <a:t>“…</a:t>
            </a:r>
            <a:r>
              <a:rPr lang="en-CA" sz="2200" i="0" dirty="0">
                <a:latin typeface="Arial" panose="020B0604020202020204" pitchFamily="34" charset="0"/>
                <a:cs typeface="Arial" panose="020B0604020202020204" pitchFamily="34" charset="0"/>
              </a:rPr>
              <a:t>maybe the person giving the injection uh is talking over her. Maybe they’re too loud. Maybe they’re not listening to her.”</a:t>
            </a:r>
            <a:endParaRPr lang="en-CA" sz="2200" i="0" dirty="0">
              <a:solidFill>
                <a:schemeClr val="bg1"/>
              </a:solidFill>
              <a:latin typeface="Arial" panose="020B0604020202020204" pitchFamily="34" charset="0"/>
              <a:cs typeface="Arial" panose="020B0604020202020204" pitchFamily="34" charset="0"/>
            </a:endParaRPr>
          </a:p>
          <a:p>
            <a:pPr marL="139700" indent="0">
              <a:buNone/>
            </a:pPr>
            <a:endParaRPr lang="en-CA" dirty="0"/>
          </a:p>
        </p:txBody>
      </p:sp>
      <p:sp>
        <p:nvSpPr>
          <p:cNvPr id="234" name="Google Shape;234;p16"/>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43</a:t>
            </a:fld>
            <a:endParaRPr/>
          </a:p>
        </p:txBody>
      </p:sp>
      <p:sp>
        <p:nvSpPr>
          <p:cNvPr id="2" name="TextBox 1">
            <a:extLst>
              <a:ext uri="{FF2B5EF4-FFF2-40B4-BE49-F238E27FC236}">
                <a16:creationId xmlns:a16="http://schemas.microsoft.com/office/drawing/2014/main" id="{96BC52E2-5A91-D248-9E9E-80115B11E873}"/>
              </a:ext>
            </a:extLst>
          </p:cNvPr>
          <p:cNvSpPr txBox="1"/>
          <p:nvPr/>
        </p:nvSpPr>
        <p:spPr>
          <a:xfrm>
            <a:off x="4329953" y="418364"/>
            <a:ext cx="806824" cy="307777"/>
          </a:xfrm>
          <a:prstGeom prst="rect">
            <a:avLst/>
          </a:prstGeom>
          <a:noFill/>
        </p:spPr>
        <p:txBody>
          <a:bodyPr wrap="square" rtlCol="0">
            <a:spAutoFit/>
          </a:bodyPr>
          <a:lstStyle/>
          <a:p>
            <a:r>
              <a:rPr lang="en-US" dirty="0"/>
              <a:t>P08</a:t>
            </a:r>
          </a:p>
        </p:txBody>
      </p:sp>
    </p:spTree>
    <p:extLst>
      <p:ext uri="{BB962C8B-B14F-4D97-AF65-F5344CB8AC3E}">
        <p14:creationId xmlns:p14="http://schemas.microsoft.com/office/powerpoint/2010/main" val="283433095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sp>
        <p:nvSpPr>
          <p:cNvPr id="233" name="Google Shape;233;p16"/>
          <p:cNvSpPr txBox="1">
            <a:spLocks noGrp="1"/>
          </p:cNvSpPr>
          <p:nvPr>
            <p:ph type="body" idx="1"/>
          </p:nvPr>
        </p:nvSpPr>
        <p:spPr>
          <a:xfrm>
            <a:off x="868463" y="383193"/>
            <a:ext cx="7729804" cy="4760258"/>
          </a:xfrm>
          <a:prstGeom prst="rect">
            <a:avLst/>
          </a:prstGeom>
        </p:spPr>
        <p:txBody>
          <a:bodyPr spcFirstLastPara="1" wrap="square" lIns="0" tIns="0" rIns="0" bIns="0" anchor="ctr" anchorCtr="0">
            <a:noAutofit/>
          </a:bodyPr>
          <a:lstStyle/>
          <a:p>
            <a:pPr marL="139700" indent="0">
              <a:buNone/>
            </a:pPr>
            <a:r>
              <a:rPr lang="en-CA" i="0" dirty="0">
                <a:latin typeface="Arial" panose="020B0604020202020204" pitchFamily="34" charset="0"/>
                <a:cs typeface="Arial" panose="020B0604020202020204" pitchFamily="34" charset="0"/>
              </a:rPr>
              <a:t>“She is fantastic and when you get there, she explains things to him not like he is just a silly little boy you know, like she explains things like, “So, this is going to happen like this, and that,” and once you get it done like- and I think for him it’s very important to kind of have the information of what’s going on.”</a:t>
            </a:r>
            <a:endParaRPr lang="en-CA" sz="2800" i="0" dirty="0">
              <a:latin typeface="Arial" panose="020B0604020202020204" pitchFamily="34" charset="0"/>
              <a:cs typeface="Arial" panose="020B0604020202020204" pitchFamily="34" charset="0"/>
            </a:endParaRPr>
          </a:p>
        </p:txBody>
      </p:sp>
      <p:sp>
        <p:nvSpPr>
          <p:cNvPr id="234" name="Google Shape;234;p16"/>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44</a:t>
            </a:fld>
            <a:endParaRPr/>
          </a:p>
        </p:txBody>
      </p:sp>
      <p:sp>
        <p:nvSpPr>
          <p:cNvPr id="2" name="TextBox 1">
            <a:extLst>
              <a:ext uri="{FF2B5EF4-FFF2-40B4-BE49-F238E27FC236}">
                <a16:creationId xmlns:a16="http://schemas.microsoft.com/office/drawing/2014/main" id="{96BC52E2-5A91-D248-9E9E-80115B11E873}"/>
              </a:ext>
            </a:extLst>
          </p:cNvPr>
          <p:cNvSpPr txBox="1"/>
          <p:nvPr/>
        </p:nvSpPr>
        <p:spPr>
          <a:xfrm>
            <a:off x="4329953" y="418364"/>
            <a:ext cx="806824" cy="307777"/>
          </a:xfrm>
          <a:prstGeom prst="rect">
            <a:avLst/>
          </a:prstGeom>
          <a:noFill/>
        </p:spPr>
        <p:txBody>
          <a:bodyPr wrap="square" rtlCol="0">
            <a:spAutoFit/>
          </a:bodyPr>
          <a:lstStyle/>
          <a:p>
            <a:r>
              <a:rPr lang="en-US" dirty="0"/>
              <a:t>P11</a:t>
            </a:r>
          </a:p>
        </p:txBody>
      </p:sp>
    </p:spTree>
    <p:extLst>
      <p:ext uri="{BB962C8B-B14F-4D97-AF65-F5344CB8AC3E}">
        <p14:creationId xmlns:p14="http://schemas.microsoft.com/office/powerpoint/2010/main" val="385888348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Google Shape;226;p15"/>
          <p:cNvSpPr txBox="1">
            <a:spLocks noGrp="1"/>
          </p:cNvSpPr>
          <p:nvPr>
            <p:ph type="ctrTitle"/>
          </p:nvPr>
        </p:nvSpPr>
        <p:spPr>
          <a:xfrm>
            <a:off x="2305150" y="2884378"/>
            <a:ext cx="5811000" cy="4758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CA" dirty="0"/>
              <a:t>Implications</a:t>
            </a:r>
            <a:endParaRPr dirty="0"/>
          </a:p>
        </p:txBody>
      </p:sp>
      <p:sp>
        <p:nvSpPr>
          <p:cNvPr id="228" name="Google Shape;228;p15"/>
          <p:cNvSpPr txBox="1"/>
          <p:nvPr/>
        </p:nvSpPr>
        <p:spPr>
          <a:xfrm>
            <a:off x="77600" y="2201325"/>
            <a:ext cx="2004000" cy="2201400"/>
          </a:xfrm>
          <a:prstGeom prst="rect">
            <a:avLst/>
          </a:prstGeom>
          <a:noFill/>
          <a:ln>
            <a:noFill/>
          </a:ln>
        </p:spPr>
        <p:txBody>
          <a:bodyPr spcFirstLastPara="1" wrap="square" lIns="91425" tIns="91425" rIns="91425" bIns="91425" anchor="ctr" anchorCtr="0">
            <a:noAutofit/>
          </a:bodyPr>
          <a:lstStyle/>
          <a:p>
            <a:pPr marL="0" marR="0" lvl="0" indent="0" algn="ctr" rtl="0">
              <a:lnSpc>
                <a:spcPct val="90000"/>
              </a:lnSpc>
              <a:spcBef>
                <a:spcPts val="0"/>
              </a:spcBef>
              <a:spcAft>
                <a:spcPts val="0"/>
              </a:spcAft>
              <a:buNone/>
            </a:pPr>
            <a:r>
              <a:rPr lang="en" sz="9600" b="1" dirty="0">
                <a:solidFill>
                  <a:schemeClr val="lt1"/>
                </a:solidFill>
                <a:latin typeface="Catamaran"/>
                <a:ea typeface="Catamaran"/>
                <a:cs typeface="Catamaran"/>
                <a:sym typeface="Catamaran"/>
              </a:rPr>
              <a:t>5</a:t>
            </a:r>
            <a:endParaRPr sz="9600" b="1" dirty="0">
              <a:solidFill>
                <a:schemeClr val="lt1"/>
              </a:solidFill>
              <a:latin typeface="Catamaran"/>
              <a:ea typeface="Catamaran"/>
              <a:cs typeface="Catamaran"/>
              <a:sym typeface="Catamaran"/>
            </a:endParaRPr>
          </a:p>
        </p:txBody>
      </p:sp>
    </p:spTree>
    <p:extLst>
      <p:ext uri="{BB962C8B-B14F-4D97-AF65-F5344CB8AC3E}">
        <p14:creationId xmlns:p14="http://schemas.microsoft.com/office/powerpoint/2010/main" val="300222849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FC7AB14-A898-A346-AE42-52ABC2FB7EAB}"/>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46</a:t>
            </a:fld>
            <a:endParaRPr lang="en"/>
          </a:p>
        </p:txBody>
      </p:sp>
      <p:pic>
        <p:nvPicPr>
          <p:cNvPr id="1032" name="Picture 8" descr="This image shows a doctor's office from Columbia Memorial Health that has clouds painted on the walls and a blanket and an iPad ready sitting on the medical chair. The room is friendly and welcoming. &#10;">
            <a:extLst>
              <a:ext uri="{FF2B5EF4-FFF2-40B4-BE49-F238E27FC236}">
                <a16:creationId xmlns:a16="http://schemas.microsoft.com/office/drawing/2014/main" id="{B3EA3DF7-D2CD-F546-979B-97FF3ACF8D5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26103" y="701964"/>
            <a:ext cx="4636467" cy="3565236"/>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This image shows a child sitting in a soft medical chair holding a sensory toy and looking at a nurse who is coached down to the child's level. This image is taken from an article about the Methodist Children's Hospital establishing the region's first sensory-friendly  emergency room. ">
            <a:extLst>
              <a:ext uri="{FF2B5EF4-FFF2-40B4-BE49-F238E27FC236}">
                <a16:creationId xmlns:a16="http://schemas.microsoft.com/office/drawing/2014/main" id="{5BBFC0CF-8538-CE4B-B1DE-98EFF610B53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1891" y="701964"/>
            <a:ext cx="2891169" cy="35652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639077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1F05FA-E183-994A-B2BB-35CE904CC4B9}"/>
              </a:ext>
            </a:extLst>
          </p:cNvPr>
          <p:cNvSpPr>
            <a:spLocks noGrp="1"/>
          </p:cNvSpPr>
          <p:nvPr>
            <p:ph type="title"/>
          </p:nvPr>
        </p:nvSpPr>
        <p:spPr/>
        <p:txBody>
          <a:bodyPr/>
          <a:lstStyle/>
          <a:p>
            <a:r>
              <a:rPr lang="en-US" dirty="0"/>
              <a:t>Implications &amp; Future Directions</a:t>
            </a:r>
          </a:p>
        </p:txBody>
      </p:sp>
      <p:sp>
        <p:nvSpPr>
          <p:cNvPr id="3" name="Text Placeholder 2">
            <a:extLst>
              <a:ext uri="{FF2B5EF4-FFF2-40B4-BE49-F238E27FC236}">
                <a16:creationId xmlns:a16="http://schemas.microsoft.com/office/drawing/2014/main" id="{41D5CAA6-AE12-6E47-92F3-94BEF9FB05E8}"/>
              </a:ext>
            </a:extLst>
          </p:cNvPr>
          <p:cNvSpPr>
            <a:spLocks noGrp="1"/>
          </p:cNvSpPr>
          <p:nvPr>
            <p:ph type="body" idx="1"/>
          </p:nvPr>
        </p:nvSpPr>
        <p:spPr>
          <a:xfrm>
            <a:off x="421426" y="1423300"/>
            <a:ext cx="6916924" cy="2884200"/>
          </a:xfrm>
        </p:spPr>
        <p:txBody>
          <a:bodyPr/>
          <a:lstStyle/>
          <a:p>
            <a:pPr>
              <a:buFont typeface="Wingdings" pitchFamily="2" charset="2"/>
              <a:buChar char="v"/>
            </a:pPr>
            <a:r>
              <a:rPr lang="en-US" dirty="0"/>
              <a:t>Important to hear parent perspectives.</a:t>
            </a:r>
          </a:p>
          <a:p>
            <a:pPr>
              <a:buFont typeface="Wingdings" pitchFamily="2" charset="2"/>
              <a:buChar char="v"/>
            </a:pPr>
            <a:endParaRPr lang="en-US" dirty="0"/>
          </a:p>
          <a:p>
            <a:pPr>
              <a:buFont typeface="Wingdings" pitchFamily="2" charset="2"/>
              <a:buChar char="v"/>
            </a:pPr>
            <a:r>
              <a:rPr lang="en-US" dirty="0"/>
              <a:t>Future research needed on effectiveness of strategies in this population. </a:t>
            </a:r>
          </a:p>
          <a:p>
            <a:pPr>
              <a:buFont typeface="Wingdings" pitchFamily="2" charset="2"/>
              <a:buChar char="v"/>
            </a:pPr>
            <a:endParaRPr lang="en-US" dirty="0"/>
          </a:p>
          <a:p>
            <a:pPr>
              <a:buFont typeface="Wingdings" pitchFamily="2" charset="2"/>
              <a:buChar char="v"/>
            </a:pPr>
            <a:r>
              <a:rPr lang="en-US" dirty="0"/>
              <a:t>Developing inclusive resources. </a:t>
            </a:r>
          </a:p>
          <a:p>
            <a:endParaRPr lang="en-US" dirty="0"/>
          </a:p>
        </p:txBody>
      </p:sp>
      <p:sp>
        <p:nvSpPr>
          <p:cNvPr id="4" name="Slide Number Placeholder 3">
            <a:extLst>
              <a:ext uri="{FF2B5EF4-FFF2-40B4-BE49-F238E27FC236}">
                <a16:creationId xmlns:a16="http://schemas.microsoft.com/office/drawing/2014/main" id="{4C71A960-4133-7C4B-9D68-6D6E6E108E8E}"/>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47</a:t>
            </a:fld>
            <a:endParaRPr lang="en"/>
          </a:p>
        </p:txBody>
      </p:sp>
    </p:spTree>
    <p:extLst>
      <p:ext uri="{BB962C8B-B14F-4D97-AF65-F5344CB8AC3E}">
        <p14:creationId xmlns:p14="http://schemas.microsoft.com/office/powerpoint/2010/main" val="35603869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1706EF-E383-BA4D-8E9F-A58E1BCBE979}"/>
              </a:ext>
            </a:extLst>
          </p:cNvPr>
          <p:cNvSpPr>
            <a:spLocks noGrp="1"/>
          </p:cNvSpPr>
          <p:nvPr>
            <p:ph type="title"/>
          </p:nvPr>
        </p:nvSpPr>
        <p:spPr/>
        <p:txBody>
          <a:bodyPr/>
          <a:lstStyle/>
          <a:p>
            <a:r>
              <a:rPr lang="en-US" dirty="0"/>
              <a:t>References</a:t>
            </a:r>
          </a:p>
        </p:txBody>
      </p:sp>
      <p:sp>
        <p:nvSpPr>
          <p:cNvPr id="3" name="Text Placeholder 2">
            <a:extLst>
              <a:ext uri="{FF2B5EF4-FFF2-40B4-BE49-F238E27FC236}">
                <a16:creationId xmlns:a16="http://schemas.microsoft.com/office/drawing/2014/main" id="{9270E2EE-871A-144C-B0E4-4FBB6678A03A}"/>
              </a:ext>
            </a:extLst>
          </p:cNvPr>
          <p:cNvSpPr>
            <a:spLocks noGrp="1"/>
          </p:cNvSpPr>
          <p:nvPr>
            <p:ph type="body" idx="1"/>
          </p:nvPr>
        </p:nvSpPr>
        <p:spPr>
          <a:xfrm>
            <a:off x="779100" y="1294126"/>
            <a:ext cx="8086604" cy="3455725"/>
          </a:xfrm>
        </p:spPr>
        <p:txBody>
          <a:bodyPr/>
          <a:lstStyle/>
          <a:p>
            <a:pPr marL="127000" indent="0">
              <a:buNone/>
            </a:pPr>
            <a:r>
              <a:rPr lang="en-CA" sz="1200" dirty="0">
                <a:latin typeface="Arial" panose="020B0604020202020204" pitchFamily="34" charset="0"/>
                <a:cs typeface="Arial" panose="020B0604020202020204" pitchFamily="34" charset="0"/>
              </a:rPr>
              <a:t>1. McMurtry, C.M., Pillai Riddell, R., </a:t>
            </a:r>
            <a:r>
              <a:rPr lang="en-CA" sz="1200" dirty="0" err="1">
                <a:latin typeface="Arial" panose="020B0604020202020204" pitchFamily="34" charset="0"/>
                <a:cs typeface="Arial" panose="020B0604020202020204" pitchFamily="34" charset="0"/>
              </a:rPr>
              <a:t>Taddio</a:t>
            </a:r>
            <a:r>
              <a:rPr lang="en-CA" sz="1200" dirty="0">
                <a:latin typeface="Arial" panose="020B0604020202020204" pitchFamily="34" charset="0"/>
                <a:cs typeface="Arial" panose="020B0604020202020204" pitchFamily="34" charset="0"/>
              </a:rPr>
              <a:t>, A., Racine, N., Asmundson, G.J.G., Noel, M., Chambers, C.T., Shah, V. &amp; the </a:t>
            </a:r>
            <a:r>
              <a:rPr lang="en-CA" sz="1200" dirty="0" err="1">
                <a:latin typeface="Arial" panose="020B0604020202020204" pitchFamily="34" charset="0"/>
                <a:cs typeface="Arial" panose="020B0604020202020204" pitchFamily="34" charset="0"/>
              </a:rPr>
              <a:t>HELPinKids&amp;Adults</a:t>
            </a:r>
            <a:r>
              <a:rPr lang="en-CA" sz="1200" dirty="0">
                <a:latin typeface="Arial" panose="020B0604020202020204" pitchFamily="34" charset="0"/>
                <a:cs typeface="Arial" panose="020B0604020202020204" pitchFamily="34" charset="0"/>
              </a:rPr>
              <a:t> Team (2015). Far from “just a poke”: common painful needle procedures and the development of needle fear. </a:t>
            </a:r>
            <a:r>
              <a:rPr lang="en-CA" sz="1200" i="1" dirty="0">
                <a:latin typeface="Arial" panose="020B0604020202020204" pitchFamily="34" charset="0"/>
                <a:cs typeface="Arial" panose="020B0604020202020204" pitchFamily="34" charset="0"/>
              </a:rPr>
              <a:t>Clinical Journal of Pain, 31(10S),</a:t>
            </a:r>
            <a:r>
              <a:rPr lang="en-CA" sz="1200" dirty="0">
                <a:latin typeface="Arial" panose="020B0604020202020204" pitchFamily="34" charset="0"/>
                <a:cs typeface="Arial" panose="020B0604020202020204" pitchFamily="34" charset="0"/>
              </a:rPr>
              <a:t> 3-11. </a:t>
            </a:r>
            <a:r>
              <a:rPr lang="en-CA" sz="1200" u="sng" dirty="0">
                <a:latin typeface="Arial" panose="020B0604020202020204" pitchFamily="34" charset="0"/>
                <a:cs typeface="Arial" panose="020B0604020202020204" pitchFamily="34" charset="0"/>
                <a:hlinkClick r:id="rId3"/>
              </a:rPr>
              <a:t>https://doi.org/10.1097/AJP.0000000000000272</a:t>
            </a:r>
            <a:endParaRPr lang="en-CA" sz="1200" u="sng" dirty="0">
              <a:latin typeface="Arial" panose="020B0604020202020204" pitchFamily="34" charset="0"/>
              <a:cs typeface="Arial" panose="020B0604020202020204" pitchFamily="34" charset="0"/>
            </a:endParaRPr>
          </a:p>
          <a:p>
            <a:pPr marL="355600" indent="-228600">
              <a:buFont typeface="+mj-lt"/>
              <a:buAutoNum type="arabicPeriod"/>
            </a:pPr>
            <a:endParaRPr lang="en-CA" sz="1200" dirty="0">
              <a:latin typeface="Arial" panose="020B0604020202020204" pitchFamily="34" charset="0"/>
              <a:cs typeface="Arial" panose="020B0604020202020204" pitchFamily="34" charset="0"/>
            </a:endParaRPr>
          </a:p>
          <a:p>
            <a:pPr marL="127000" indent="0">
              <a:buNone/>
            </a:pPr>
            <a:r>
              <a:rPr lang="en-CA" sz="1200" dirty="0">
                <a:latin typeface="Arial" panose="020B0604020202020204" pitchFamily="34" charset="0"/>
                <a:cs typeface="Arial" panose="020B0604020202020204" pitchFamily="34" charset="0"/>
              </a:rPr>
              <a:t>2. Knoll, A., McMurtry, C., &amp; Chambers, C. (2013). Pain in children with autism spectrum disorder: Experience, expression, and assessment. Retrieved from </a:t>
            </a:r>
            <a:r>
              <a:rPr lang="en-CA" sz="1200" u="sng" dirty="0">
                <a:latin typeface="Arial" panose="020B0604020202020204" pitchFamily="34" charset="0"/>
                <a:cs typeface="Arial" panose="020B0604020202020204" pitchFamily="34" charset="0"/>
                <a:hlinkClick r:id="rId4"/>
              </a:rPr>
              <a:t>http://ppl.childpain.org/issues/v15n2_2013/v15n2_mcmurtry.pdf</a:t>
            </a:r>
            <a:endParaRPr lang="en-CA" sz="1200" u="sng" dirty="0">
              <a:latin typeface="Arial" panose="020B0604020202020204" pitchFamily="34" charset="0"/>
              <a:cs typeface="Arial" panose="020B0604020202020204" pitchFamily="34" charset="0"/>
            </a:endParaRPr>
          </a:p>
          <a:p>
            <a:pPr marL="355600" indent="-228600">
              <a:buFont typeface="+mj-lt"/>
              <a:buAutoNum type="arabicPeriod"/>
            </a:pPr>
            <a:endParaRPr lang="en-CA" sz="1200" u="sng" dirty="0">
              <a:latin typeface="Arial" panose="020B0604020202020204" pitchFamily="34" charset="0"/>
              <a:cs typeface="Arial" panose="020B0604020202020204" pitchFamily="34" charset="0"/>
            </a:endParaRPr>
          </a:p>
          <a:p>
            <a:pPr marL="127000" indent="0">
              <a:buNone/>
            </a:pPr>
            <a:r>
              <a:rPr lang="en-CA" sz="1200" dirty="0">
                <a:latin typeface="Arial" panose="020B0604020202020204" pitchFamily="34" charset="0"/>
                <a:cs typeface="Arial" panose="020B0604020202020204" pitchFamily="34" charset="0"/>
              </a:rPr>
              <a:t>3. Slifer, K. J., Hankinson, J. C., </a:t>
            </a:r>
            <a:r>
              <a:rPr lang="en-CA" sz="1200" dirty="0" err="1">
                <a:latin typeface="Arial" panose="020B0604020202020204" pitchFamily="34" charset="0"/>
                <a:cs typeface="Arial" panose="020B0604020202020204" pitchFamily="34" charset="0"/>
              </a:rPr>
              <a:t>Zettler</a:t>
            </a:r>
            <a:r>
              <a:rPr lang="en-CA" sz="1200" dirty="0">
                <a:latin typeface="Arial" panose="020B0604020202020204" pitchFamily="34" charset="0"/>
                <a:cs typeface="Arial" panose="020B0604020202020204" pitchFamily="34" charset="0"/>
              </a:rPr>
              <a:t>, M. A., </a:t>
            </a:r>
            <a:r>
              <a:rPr lang="en-CA" sz="1200" dirty="0" err="1">
                <a:latin typeface="Arial" panose="020B0604020202020204" pitchFamily="34" charset="0"/>
                <a:cs typeface="Arial" panose="020B0604020202020204" pitchFamily="34" charset="0"/>
              </a:rPr>
              <a:t>Frutchey</a:t>
            </a:r>
            <a:r>
              <a:rPr lang="en-CA" sz="1200" dirty="0">
                <a:latin typeface="Arial" panose="020B0604020202020204" pitchFamily="34" charset="0"/>
                <a:cs typeface="Arial" panose="020B0604020202020204" pitchFamily="34" charset="0"/>
              </a:rPr>
              <a:t>, R. A., Hendricks, M. C., Ward, C. M., &amp; Reedman, J. (2011). Distraction, exposure therapy, counterconditioning, and topical anesthetic for acute pain management during needle sticks in children with intellectual and developmental disabilities. </a:t>
            </a:r>
            <a:r>
              <a:rPr lang="en-CA" sz="1200" i="1" dirty="0">
                <a:latin typeface="Arial" panose="020B0604020202020204" pitchFamily="34" charset="0"/>
                <a:cs typeface="Arial" panose="020B0604020202020204" pitchFamily="34" charset="0"/>
              </a:rPr>
              <a:t>Clinical Pediatrics</a:t>
            </a:r>
            <a:r>
              <a:rPr lang="en-CA" sz="1200" dirty="0">
                <a:latin typeface="Arial" panose="020B0604020202020204" pitchFamily="34" charset="0"/>
                <a:cs typeface="Arial" panose="020B0604020202020204" pitchFamily="34" charset="0"/>
              </a:rPr>
              <a:t>, 20, 1-10. </a:t>
            </a:r>
            <a:r>
              <a:rPr lang="en-CA" sz="1200" dirty="0">
                <a:latin typeface="Arial" panose="020B0604020202020204" pitchFamily="34" charset="0"/>
                <a:cs typeface="Arial" panose="020B0604020202020204" pitchFamily="34" charset="0"/>
                <a:hlinkClick r:id="rId5"/>
              </a:rPr>
              <a:t>https://doi.org/10.1177/0009922811398959</a:t>
            </a:r>
            <a:endParaRPr lang="en-CA" sz="1200" dirty="0">
              <a:latin typeface="Arial" panose="020B0604020202020204" pitchFamily="34" charset="0"/>
              <a:cs typeface="Arial" panose="020B0604020202020204" pitchFamily="34" charset="0"/>
            </a:endParaRPr>
          </a:p>
          <a:p>
            <a:pPr marL="127000" indent="0">
              <a:buNone/>
            </a:pPr>
            <a:endParaRPr lang="en-CA" sz="1200" dirty="0">
              <a:latin typeface="Arial" panose="020B0604020202020204" pitchFamily="34" charset="0"/>
              <a:cs typeface="Arial" panose="020B0604020202020204" pitchFamily="34" charset="0"/>
            </a:endParaRPr>
          </a:p>
          <a:p>
            <a:pPr marL="127000" indent="0">
              <a:buNone/>
            </a:pPr>
            <a:r>
              <a:rPr lang="en-CA" sz="1200" dirty="0">
                <a:latin typeface="Arial" panose="020B0604020202020204" pitchFamily="34" charset="0"/>
                <a:cs typeface="Arial" panose="020B0604020202020204" pitchFamily="34" charset="0"/>
              </a:rPr>
              <a:t>4. O’Neill, J., Newall, F., </a:t>
            </a:r>
            <a:r>
              <a:rPr lang="en-CA" sz="1200" dirty="0" err="1">
                <a:latin typeface="Arial" panose="020B0604020202020204" pitchFamily="34" charset="0"/>
                <a:cs typeface="Arial" panose="020B0604020202020204" pitchFamily="34" charset="0"/>
              </a:rPr>
              <a:t>Antolovich</a:t>
            </a:r>
            <a:r>
              <a:rPr lang="en-CA" sz="1200" dirty="0">
                <a:latin typeface="Arial" panose="020B0604020202020204" pitchFamily="34" charset="0"/>
                <a:cs typeface="Arial" panose="020B0604020202020204" pitchFamily="34" charset="0"/>
              </a:rPr>
              <a:t>, G., Lima, S., &amp; </a:t>
            </a:r>
            <a:r>
              <a:rPr lang="en-CA" sz="1200" dirty="0" err="1">
                <a:latin typeface="Arial" panose="020B0604020202020204" pitchFamily="34" charset="0"/>
                <a:cs typeface="Arial" panose="020B0604020202020204" pitchFamily="34" charset="0"/>
              </a:rPr>
              <a:t>Danchin</a:t>
            </a:r>
            <a:r>
              <a:rPr lang="en-CA" sz="1200" dirty="0">
                <a:latin typeface="Arial" panose="020B0604020202020204" pitchFamily="34" charset="0"/>
                <a:cs typeface="Arial" panose="020B0604020202020204" pitchFamily="34" charset="0"/>
              </a:rPr>
              <a:t>, M. (2019). The uptake of adolescent vaccinations through the school immunisation program in specialist schools in </a:t>
            </a:r>
            <a:r>
              <a:rPr lang="en-CA" sz="1200" dirty="0" err="1">
                <a:latin typeface="Arial" panose="020B0604020202020204" pitchFamily="34" charset="0"/>
                <a:cs typeface="Arial" panose="020B0604020202020204" pitchFamily="34" charset="0"/>
              </a:rPr>
              <a:t>victoria</a:t>
            </a:r>
            <a:r>
              <a:rPr lang="en-CA" sz="1200" dirty="0">
                <a:latin typeface="Arial" panose="020B0604020202020204" pitchFamily="34" charset="0"/>
                <a:cs typeface="Arial" panose="020B0604020202020204" pitchFamily="34" charset="0"/>
              </a:rPr>
              <a:t>, </a:t>
            </a:r>
            <a:r>
              <a:rPr lang="en-CA" sz="1200" dirty="0" err="1">
                <a:latin typeface="Arial" panose="020B0604020202020204" pitchFamily="34" charset="0"/>
                <a:cs typeface="Arial" panose="020B0604020202020204" pitchFamily="34" charset="0"/>
              </a:rPr>
              <a:t>australia</a:t>
            </a:r>
            <a:r>
              <a:rPr lang="en-CA" sz="1200" dirty="0">
                <a:latin typeface="Arial" panose="020B0604020202020204" pitchFamily="34" charset="0"/>
                <a:cs typeface="Arial" panose="020B0604020202020204" pitchFamily="34" charset="0"/>
              </a:rPr>
              <a:t>. </a:t>
            </a:r>
            <a:r>
              <a:rPr lang="en-CA" sz="1200" i="1" dirty="0">
                <a:latin typeface="Arial" panose="020B0604020202020204" pitchFamily="34" charset="0"/>
                <a:cs typeface="Arial" panose="020B0604020202020204" pitchFamily="34" charset="0"/>
              </a:rPr>
              <a:t>Vaccine</a:t>
            </a:r>
            <a:r>
              <a:rPr lang="en-CA" sz="1200" dirty="0">
                <a:latin typeface="Arial" panose="020B0604020202020204" pitchFamily="34" charset="0"/>
                <a:cs typeface="Arial" panose="020B0604020202020204" pitchFamily="34" charset="0"/>
              </a:rPr>
              <a:t>, </a:t>
            </a:r>
            <a:r>
              <a:rPr lang="en-CA" sz="1200" i="1" dirty="0">
                <a:latin typeface="Arial" panose="020B0604020202020204" pitchFamily="34" charset="0"/>
                <a:cs typeface="Arial" panose="020B0604020202020204" pitchFamily="34" charset="0"/>
              </a:rPr>
              <a:t>37</a:t>
            </a:r>
            <a:r>
              <a:rPr lang="en-CA" sz="1200" dirty="0">
                <a:latin typeface="Arial" panose="020B0604020202020204" pitchFamily="34" charset="0"/>
                <a:cs typeface="Arial" panose="020B0604020202020204" pitchFamily="34" charset="0"/>
              </a:rPr>
              <a:t>(2), 272–279. </a:t>
            </a:r>
            <a:r>
              <a:rPr lang="en-CA" sz="1200" u="sng" dirty="0">
                <a:latin typeface="Arial" panose="020B0604020202020204" pitchFamily="34" charset="0"/>
                <a:cs typeface="Arial" panose="020B0604020202020204" pitchFamily="34" charset="0"/>
                <a:hlinkClick r:id="rId6"/>
              </a:rPr>
              <a:t>https://doi.org/10.1016/j.vaccine.2018.11.034</a:t>
            </a:r>
            <a:endParaRPr lang="en-CA" sz="1200" dirty="0">
              <a:latin typeface="Arial" panose="020B0604020202020204" pitchFamily="34" charset="0"/>
              <a:cs typeface="Arial" panose="020B0604020202020204" pitchFamily="34" charset="0"/>
            </a:endParaRPr>
          </a:p>
          <a:p>
            <a:pPr marL="127000" indent="0">
              <a:buNone/>
            </a:pPr>
            <a:endParaRPr lang="en-CA" sz="1100" u="sng" dirty="0">
              <a:latin typeface="Calibri" panose="020F0502020204030204" pitchFamily="34" charset="0"/>
              <a:cs typeface="Calibri" panose="020F0502020204030204" pitchFamily="34" charset="0"/>
            </a:endParaRPr>
          </a:p>
          <a:p>
            <a:pPr marL="127000" indent="0">
              <a:buNone/>
            </a:pPr>
            <a:endParaRPr lang="en-CA" sz="1100" u="sng" dirty="0">
              <a:latin typeface="Calibri" panose="020F0502020204030204" pitchFamily="34" charset="0"/>
              <a:cs typeface="Calibri" panose="020F0502020204030204" pitchFamily="34" charset="0"/>
            </a:endParaRPr>
          </a:p>
          <a:p>
            <a:pPr marL="127000" indent="0">
              <a:buNone/>
            </a:pPr>
            <a:endParaRPr lang="en-CA" sz="1100" dirty="0"/>
          </a:p>
          <a:p>
            <a:pPr marL="127000" indent="0">
              <a:buNone/>
            </a:pPr>
            <a:endParaRPr lang="en-CA" dirty="0"/>
          </a:p>
          <a:p>
            <a:pPr marL="127000" indent="0">
              <a:buNone/>
            </a:pPr>
            <a:endParaRPr lang="en-US" dirty="0"/>
          </a:p>
        </p:txBody>
      </p:sp>
      <p:sp>
        <p:nvSpPr>
          <p:cNvPr id="4" name="Slide Number Placeholder 3">
            <a:extLst>
              <a:ext uri="{FF2B5EF4-FFF2-40B4-BE49-F238E27FC236}">
                <a16:creationId xmlns:a16="http://schemas.microsoft.com/office/drawing/2014/main" id="{49787564-5DBF-BE43-A74D-5678BC78C963}"/>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48</a:t>
            </a:fld>
            <a:endParaRPr lang="en"/>
          </a:p>
        </p:txBody>
      </p:sp>
    </p:spTree>
    <p:extLst>
      <p:ext uri="{BB962C8B-B14F-4D97-AF65-F5344CB8AC3E}">
        <p14:creationId xmlns:p14="http://schemas.microsoft.com/office/powerpoint/2010/main" val="249835130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1706EF-E383-BA4D-8E9F-A58E1BCBE979}"/>
              </a:ext>
            </a:extLst>
          </p:cNvPr>
          <p:cNvSpPr>
            <a:spLocks noGrp="1"/>
          </p:cNvSpPr>
          <p:nvPr>
            <p:ph type="title"/>
          </p:nvPr>
        </p:nvSpPr>
        <p:spPr/>
        <p:txBody>
          <a:bodyPr/>
          <a:lstStyle/>
          <a:p>
            <a:r>
              <a:rPr lang="en-US" dirty="0"/>
              <a:t>References</a:t>
            </a:r>
          </a:p>
        </p:txBody>
      </p:sp>
      <p:sp>
        <p:nvSpPr>
          <p:cNvPr id="3" name="Text Placeholder 2">
            <a:extLst>
              <a:ext uri="{FF2B5EF4-FFF2-40B4-BE49-F238E27FC236}">
                <a16:creationId xmlns:a16="http://schemas.microsoft.com/office/drawing/2014/main" id="{9270E2EE-871A-144C-B0E4-4FBB6678A03A}"/>
              </a:ext>
            </a:extLst>
          </p:cNvPr>
          <p:cNvSpPr>
            <a:spLocks noGrp="1"/>
          </p:cNvSpPr>
          <p:nvPr>
            <p:ph type="body" idx="1"/>
          </p:nvPr>
        </p:nvSpPr>
        <p:spPr>
          <a:xfrm>
            <a:off x="779100" y="1041148"/>
            <a:ext cx="8086604" cy="3905503"/>
          </a:xfrm>
        </p:spPr>
        <p:txBody>
          <a:bodyPr/>
          <a:lstStyle/>
          <a:p>
            <a:pPr marL="127000" indent="0">
              <a:buNone/>
            </a:pPr>
            <a:endParaRPr lang="en-CA" sz="1200" u="sng" dirty="0">
              <a:latin typeface="Arial" panose="020B0604020202020204" pitchFamily="34" charset="0"/>
              <a:cs typeface="Arial" panose="020B0604020202020204" pitchFamily="34" charset="0"/>
            </a:endParaRPr>
          </a:p>
          <a:p>
            <a:pPr marL="127000" indent="0">
              <a:buNone/>
            </a:pPr>
            <a:r>
              <a:rPr lang="en-CA" sz="1200" dirty="0">
                <a:latin typeface="Arial" panose="020B0604020202020204" pitchFamily="34" charset="0"/>
                <a:cs typeface="Arial" panose="020B0604020202020204" pitchFamily="34" charset="0"/>
              </a:rPr>
              <a:t>5. Evans, D. W., </a:t>
            </a:r>
            <a:r>
              <a:rPr lang="en-CA" sz="1200" dirty="0" err="1">
                <a:latin typeface="Arial" panose="020B0604020202020204" pitchFamily="34" charset="0"/>
                <a:cs typeface="Arial" panose="020B0604020202020204" pitchFamily="34" charset="0"/>
              </a:rPr>
              <a:t>Canavera</a:t>
            </a:r>
            <a:r>
              <a:rPr lang="en-CA" sz="1200" dirty="0">
                <a:latin typeface="Arial" panose="020B0604020202020204" pitchFamily="34" charset="0"/>
                <a:cs typeface="Arial" panose="020B0604020202020204" pitchFamily="34" charset="0"/>
              </a:rPr>
              <a:t>, K., Lee-</a:t>
            </a:r>
            <a:r>
              <a:rPr lang="en-CA" sz="1200" dirty="0" err="1">
                <a:latin typeface="Arial" panose="020B0604020202020204" pitchFamily="34" charset="0"/>
                <a:cs typeface="Arial" panose="020B0604020202020204" pitchFamily="34" charset="0"/>
              </a:rPr>
              <a:t>Kleinpeter</a:t>
            </a:r>
            <a:r>
              <a:rPr lang="en-CA" sz="1200" dirty="0">
                <a:latin typeface="Arial" panose="020B0604020202020204" pitchFamily="34" charset="0"/>
                <a:cs typeface="Arial" panose="020B0604020202020204" pitchFamily="34" charset="0"/>
              </a:rPr>
              <a:t>, F., </a:t>
            </a:r>
            <a:r>
              <a:rPr lang="en-CA" sz="1200" dirty="0" err="1">
                <a:latin typeface="Arial" panose="020B0604020202020204" pitchFamily="34" charset="0"/>
                <a:cs typeface="Arial" panose="020B0604020202020204" pitchFamily="34" charset="0"/>
              </a:rPr>
              <a:t>Maccubbin</a:t>
            </a:r>
            <a:r>
              <a:rPr lang="en-CA" sz="1200" dirty="0">
                <a:latin typeface="Arial" panose="020B0604020202020204" pitchFamily="34" charset="0"/>
                <a:cs typeface="Arial" panose="020B0604020202020204" pitchFamily="34" charset="0"/>
              </a:rPr>
              <a:t>, E., &amp; </a:t>
            </a:r>
            <a:r>
              <a:rPr lang="en-CA" sz="1200" dirty="0" err="1">
                <a:latin typeface="Arial" panose="020B0604020202020204" pitchFamily="34" charset="0"/>
                <a:cs typeface="Arial" panose="020B0604020202020204" pitchFamily="34" charset="0"/>
              </a:rPr>
              <a:t>Taga</a:t>
            </a:r>
            <a:r>
              <a:rPr lang="en-CA" sz="1200" dirty="0">
                <a:latin typeface="Arial" panose="020B0604020202020204" pitchFamily="34" charset="0"/>
                <a:cs typeface="Arial" panose="020B0604020202020204" pitchFamily="34" charset="0"/>
              </a:rPr>
              <a:t>, K. (2005). The fears, phobias and anxieties of children with autism spectrum disorders and down syndrome: comparisons with developmentally and chronologically age matched children. </a:t>
            </a:r>
            <a:r>
              <a:rPr lang="en-CA" sz="1200" i="1" dirty="0">
                <a:latin typeface="Arial" panose="020B0604020202020204" pitchFamily="34" charset="0"/>
                <a:cs typeface="Arial" panose="020B0604020202020204" pitchFamily="34" charset="0"/>
              </a:rPr>
              <a:t>Child Psychiatry and Human Development</a:t>
            </a:r>
            <a:r>
              <a:rPr lang="en-CA" sz="1200" dirty="0">
                <a:latin typeface="Arial" panose="020B0604020202020204" pitchFamily="34" charset="0"/>
                <a:cs typeface="Arial" panose="020B0604020202020204" pitchFamily="34" charset="0"/>
              </a:rPr>
              <a:t>, 36, 3–26. </a:t>
            </a:r>
            <a:r>
              <a:rPr lang="en-CA" sz="1200" dirty="0">
                <a:latin typeface="Arial" panose="020B0604020202020204" pitchFamily="34" charset="0"/>
                <a:cs typeface="Arial" panose="020B0604020202020204" pitchFamily="34" charset="0"/>
                <a:hlinkClick r:id="rId3"/>
              </a:rPr>
              <a:t>https://doi.org/10.1007/s10578-004-3619-x</a:t>
            </a:r>
            <a:endParaRPr lang="en-CA" sz="1200" dirty="0">
              <a:latin typeface="Arial" panose="020B0604020202020204" pitchFamily="34" charset="0"/>
              <a:cs typeface="Arial" panose="020B0604020202020204" pitchFamily="34" charset="0"/>
            </a:endParaRPr>
          </a:p>
          <a:p>
            <a:pPr marL="127000" indent="0">
              <a:buNone/>
            </a:pPr>
            <a:endParaRPr lang="en-CA" sz="1200" dirty="0">
              <a:solidFill>
                <a:srgbClr val="000000"/>
              </a:solidFill>
              <a:latin typeface="Arial" panose="020B0604020202020204" pitchFamily="34" charset="0"/>
              <a:ea typeface="Arial"/>
              <a:cs typeface="Arial" panose="020B0604020202020204" pitchFamily="34" charset="0"/>
              <a:sym typeface="Arial"/>
            </a:endParaRPr>
          </a:p>
          <a:p>
            <a:pPr marL="127000" indent="0">
              <a:buNone/>
            </a:pPr>
            <a:r>
              <a:rPr lang="en-CA" sz="1200" dirty="0">
                <a:latin typeface="Arial" panose="020B0604020202020204" pitchFamily="34" charset="0"/>
                <a:cs typeface="Arial" panose="020B0604020202020204" pitchFamily="34" charset="0"/>
              </a:rPr>
              <a:t>6. Leyfer, O., </a:t>
            </a:r>
            <a:r>
              <a:rPr lang="en-CA" sz="1200" dirty="0" err="1">
                <a:latin typeface="Arial" panose="020B0604020202020204" pitchFamily="34" charset="0"/>
                <a:cs typeface="Arial" panose="020B0604020202020204" pitchFamily="34" charset="0"/>
              </a:rPr>
              <a:t>Folstein</a:t>
            </a:r>
            <a:r>
              <a:rPr lang="en-CA" sz="1200" dirty="0">
                <a:latin typeface="Arial" panose="020B0604020202020204" pitchFamily="34" charset="0"/>
                <a:cs typeface="Arial" panose="020B0604020202020204" pitchFamily="34" charset="0"/>
              </a:rPr>
              <a:t>, S., </a:t>
            </a:r>
            <a:r>
              <a:rPr lang="en-CA" sz="1200" dirty="0" err="1">
                <a:latin typeface="Arial" panose="020B0604020202020204" pitchFamily="34" charset="0"/>
                <a:cs typeface="Arial" panose="020B0604020202020204" pitchFamily="34" charset="0"/>
              </a:rPr>
              <a:t>Bacalman</a:t>
            </a:r>
            <a:r>
              <a:rPr lang="en-CA" sz="1200" dirty="0">
                <a:latin typeface="Arial" panose="020B0604020202020204" pitchFamily="34" charset="0"/>
                <a:cs typeface="Arial" panose="020B0604020202020204" pitchFamily="34" charset="0"/>
              </a:rPr>
              <a:t>, S., Davis, N., </a:t>
            </a:r>
            <a:r>
              <a:rPr lang="en-CA" sz="1200" dirty="0" err="1">
                <a:latin typeface="Arial" panose="020B0604020202020204" pitchFamily="34" charset="0"/>
                <a:cs typeface="Arial" panose="020B0604020202020204" pitchFamily="34" charset="0"/>
              </a:rPr>
              <a:t>Dinh</a:t>
            </a:r>
            <a:r>
              <a:rPr lang="en-CA" sz="1200" dirty="0">
                <a:latin typeface="Arial" panose="020B0604020202020204" pitchFamily="34" charset="0"/>
                <a:cs typeface="Arial" panose="020B0604020202020204" pitchFamily="34" charset="0"/>
              </a:rPr>
              <a:t>, E., Morgan, J., </a:t>
            </a:r>
            <a:r>
              <a:rPr lang="en-CA" sz="1200" dirty="0" err="1">
                <a:latin typeface="Arial" panose="020B0604020202020204" pitchFamily="34" charset="0"/>
                <a:cs typeface="Arial" panose="020B0604020202020204" pitchFamily="34" charset="0"/>
              </a:rPr>
              <a:t>Tager-Flusberg</a:t>
            </a:r>
            <a:r>
              <a:rPr lang="en-CA" sz="1200" dirty="0">
                <a:latin typeface="Arial" panose="020B0604020202020204" pitchFamily="34" charset="0"/>
                <a:cs typeface="Arial" panose="020B0604020202020204" pitchFamily="34" charset="0"/>
              </a:rPr>
              <a:t>, H., &amp; </a:t>
            </a:r>
            <a:r>
              <a:rPr lang="en-CA" sz="1200" dirty="0" err="1">
                <a:latin typeface="Arial" panose="020B0604020202020204" pitchFamily="34" charset="0"/>
                <a:cs typeface="Arial" panose="020B0604020202020204" pitchFamily="34" charset="0"/>
              </a:rPr>
              <a:t>Lainhart</a:t>
            </a:r>
            <a:r>
              <a:rPr lang="en-CA" sz="1200" dirty="0">
                <a:latin typeface="Arial" panose="020B0604020202020204" pitchFamily="34" charset="0"/>
                <a:cs typeface="Arial" panose="020B0604020202020204" pitchFamily="34" charset="0"/>
              </a:rPr>
              <a:t>, J. (2006). Comorbid psychiatric disorders in children with autism: Interview development and rates of disorders. </a:t>
            </a:r>
            <a:r>
              <a:rPr lang="en-CA" sz="1200" i="1" dirty="0">
                <a:latin typeface="Arial" panose="020B0604020202020204" pitchFamily="34" charset="0"/>
                <a:cs typeface="Arial" panose="020B0604020202020204" pitchFamily="34" charset="0"/>
              </a:rPr>
              <a:t>Journal of Autism and Developmental Disorders</a:t>
            </a:r>
            <a:r>
              <a:rPr lang="en-CA" sz="1200" dirty="0">
                <a:latin typeface="Arial" panose="020B0604020202020204" pitchFamily="34" charset="0"/>
                <a:cs typeface="Arial" panose="020B0604020202020204" pitchFamily="34" charset="0"/>
              </a:rPr>
              <a:t>, </a:t>
            </a:r>
            <a:r>
              <a:rPr lang="en-CA" sz="1200" i="1" dirty="0">
                <a:latin typeface="Arial" panose="020B0604020202020204" pitchFamily="34" charset="0"/>
                <a:cs typeface="Arial" panose="020B0604020202020204" pitchFamily="34" charset="0"/>
              </a:rPr>
              <a:t>36</a:t>
            </a:r>
            <a:r>
              <a:rPr lang="en-CA" sz="1200" dirty="0">
                <a:latin typeface="Arial" panose="020B0604020202020204" pitchFamily="34" charset="0"/>
                <a:cs typeface="Arial" panose="020B0604020202020204" pitchFamily="34" charset="0"/>
              </a:rPr>
              <a:t>(7), 849–861. </a:t>
            </a:r>
            <a:r>
              <a:rPr lang="en-CA" sz="1200" u="sng" dirty="0">
                <a:latin typeface="Arial" panose="020B0604020202020204" pitchFamily="34" charset="0"/>
                <a:cs typeface="Arial" panose="020B0604020202020204" pitchFamily="34" charset="0"/>
                <a:hlinkClick r:id="rId4"/>
              </a:rPr>
              <a:t>https://doi.org/10.1007/s10803-006-0123-0</a:t>
            </a:r>
            <a:endParaRPr lang="en-CA" sz="1200" u="sng" dirty="0">
              <a:latin typeface="Arial" panose="020B0604020202020204" pitchFamily="34" charset="0"/>
              <a:cs typeface="Arial" panose="020B0604020202020204" pitchFamily="34" charset="0"/>
            </a:endParaRPr>
          </a:p>
          <a:p>
            <a:pPr marL="127000" indent="0">
              <a:buNone/>
            </a:pPr>
            <a:endParaRPr lang="en-CA" sz="1200" u="sng" dirty="0">
              <a:latin typeface="Arial" panose="020B0604020202020204" pitchFamily="34" charset="0"/>
              <a:cs typeface="Arial" panose="020B0604020202020204" pitchFamily="34" charset="0"/>
            </a:endParaRPr>
          </a:p>
          <a:p>
            <a:pPr marL="127000" indent="0">
              <a:buNone/>
            </a:pPr>
            <a:r>
              <a:rPr lang="en-CA" sz="1200" dirty="0">
                <a:latin typeface="Arial" panose="020B0604020202020204" pitchFamily="34" charset="0"/>
                <a:cs typeface="Arial" panose="020B0604020202020204" pitchFamily="34" charset="0"/>
              </a:rPr>
              <a:t>7. </a:t>
            </a:r>
            <a:r>
              <a:rPr lang="en-CA" sz="1200" dirty="0" err="1">
                <a:latin typeface="Arial" panose="020B0604020202020204" pitchFamily="34" charset="0"/>
                <a:cs typeface="Arial" panose="020B0604020202020204" pitchFamily="34" charset="0"/>
              </a:rPr>
              <a:t>Taghizadeh</a:t>
            </a:r>
            <a:r>
              <a:rPr lang="en-CA" sz="1200" dirty="0">
                <a:latin typeface="Arial" panose="020B0604020202020204" pitchFamily="34" charset="0"/>
                <a:cs typeface="Arial" panose="020B0604020202020204" pitchFamily="34" charset="0"/>
              </a:rPr>
              <a:t>, Davidson, A., Williams, K., &amp; Story, D. (2015). Autism spectrum disorder (ASD) and its perioperative management. </a:t>
            </a:r>
            <a:r>
              <a:rPr lang="en-CA" sz="1200" i="1" dirty="0">
                <a:latin typeface="Arial" panose="020B0604020202020204" pitchFamily="34" charset="0"/>
                <a:cs typeface="Arial" panose="020B0604020202020204" pitchFamily="34" charset="0"/>
              </a:rPr>
              <a:t>Pediatric Anesthesia</a:t>
            </a:r>
            <a:r>
              <a:rPr lang="en-CA" sz="1200" dirty="0">
                <a:latin typeface="Arial" panose="020B0604020202020204" pitchFamily="34" charset="0"/>
                <a:cs typeface="Arial" panose="020B0604020202020204" pitchFamily="34" charset="0"/>
              </a:rPr>
              <a:t>, </a:t>
            </a:r>
            <a:r>
              <a:rPr lang="en-CA" sz="1200" i="1" dirty="0">
                <a:latin typeface="Arial" panose="020B0604020202020204" pitchFamily="34" charset="0"/>
                <a:cs typeface="Arial" panose="020B0604020202020204" pitchFamily="34" charset="0"/>
              </a:rPr>
              <a:t>25</a:t>
            </a:r>
            <a:r>
              <a:rPr lang="en-CA" sz="1200" dirty="0">
                <a:latin typeface="Arial" panose="020B0604020202020204" pitchFamily="34" charset="0"/>
                <a:cs typeface="Arial" panose="020B0604020202020204" pitchFamily="34" charset="0"/>
              </a:rPr>
              <a:t>(11), 1076–1084. </a:t>
            </a:r>
            <a:r>
              <a:rPr lang="en-CA" sz="1200" dirty="0">
                <a:latin typeface="Arial" panose="020B0604020202020204" pitchFamily="34" charset="0"/>
                <a:cs typeface="Arial" panose="020B0604020202020204" pitchFamily="34" charset="0"/>
                <a:hlinkClick r:id="rId5"/>
              </a:rPr>
              <a:t>https://doi.org/10.1111/pan.12732</a:t>
            </a:r>
            <a:endParaRPr lang="en-CA" sz="1200" dirty="0">
              <a:latin typeface="Arial" panose="020B0604020202020204" pitchFamily="34" charset="0"/>
              <a:cs typeface="Arial" panose="020B0604020202020204" pitchFamily="34" charset="0"/>
            </a:endParaRPr>
          </a:p>
          <a:p>
            <a:pPr marL="127000" indent="0">
              <a:buNone/>
            </a:pPr>
            <a:endParaRPr lang="en-US" sz="1200" dirty="0">
              <a:solidFill>
                <a:srgbClr val="000000"/>
              </a:solidFill>
              <a:latin typeface="Arial" panose="020B0604020202020204" pitchFamily="34" charset="0"/>
              <a:ea typeface="Arial"/>
              <a:cs typeface="Arial" panose="020B0604020202020204" pitchFamily="34" charset="0"/>
              <a:sym typeface="Arial"/>
            </a:endParaRPr>
          </a:p>
          <a:p>
            <a:pPr marL="127000" indent="0">
              <a:buNone/>
            </a:pPr>
            <a:r>
              <a:rPr lang="en-CA" sz="1200" dirty="0">
                <a:latin typeface="Arial" panose="020B0604020202020204" pitchFamily="34" charset="0"/>
                <a:cs typeface="Arial" panose="020B0604020202020204" pitchFamily="34" charset="0"/>
              </a:rPr>
              <a:t>8. Liu, C. (2020). Challenges in the diagnosis and management of pain in individuals with autism spectrum disorder. </a:t>
            </a:r>
            <a:r>
              <a:rPr lang="en-CA" sz="1200" i="1" dirty="0">
                <a:latin typeface="Arial" panose="020B0604020202020204" pitchFamily="34" charset="0"/>
                <a:cs typeface="Arial" panose="020B0604020202020204" pitchFamily="34" charset="0"/>
              </a:rPr>
              <a:t>Review Journal of Autism and Developmental Disorders</a:t>
            </a:r>
            <a:r>
              <a:rPr lang="en-CA" sz="1200" dirty="0">
                <a:latin typeface="Arial" panose="020B0604020202020204" pitchFamily="34" charset="0"/>
                <a:cs typeface="Arial" panose="020B0604020202020204" pitchFamily="34" charset="0"/>
              </a:rPr>
              <a:t>. </a:t>
            </a:r>
            <a:r>
              <a:rPr lang="en-CA" sz="1200" u="sng" dirty="0">
                <a:latin typeface="Arial" panose="020B0604020202020204" pitchFamily="34" charset="0"/>
                <a:cs typeface="Arial" panose="020B0604020202020204" pitchFamily="34" charset="0"/>
                <a:hlinkClick r:id="rId6"/>
              </a:rPr>
              <a:t>https://doi.org/10.1007/s40489-020-00199-7</a:t>
            </a:r>
            <a:endParaRPr lang="en-CA" sz="1200" u="sng" dirty="0">
              <a:latin typeface="Arial" panose="020B0604020202020204" pitchFamily="34" charset="0"/>
              <a:cs typeface="Arial" panose="020B0604020202020204" pitchFamily="34" charset="0"/>
            </a:endParaRPr>
          </a:p>
          <a:p>
            <a:pPr marL="127000" indent="0">
              <a:buNone/>
            </a:pPr>
            <a:endParaRPr lang="en-CA" sz="1200" u="sng" dirty="0">
              <a:latin typeface="Arial" panose="020B0604020202020204" pitchFamily="34" charset="0"/>
              <a:cs typeface="Arial" panose="020B0604020202020204" pitchFamily="34" charset="0"/>
            </a:endParaRPr>
          </a:p>
          <a:p>
            <a:pPr marL="127000" indent="0">
              <a:buNone/>
            </a:pPr>
            <a:r>
              <a:rPr lang="en-CA" sz="1200" dirty="0">
                <a:latin typeface="Arial" panose="020B0604020202020204" pitchFamily="34" charset="0"/>
                <a:cs typeface="Arial" panose="020B0604020202020204" pitchFamily="34" charset="0"/>
              </a:rPr>
              <a:t>9. Boada, L., &amp; Parellada, M. (2017). Seeing the doctor without fear: </a:t>
            </a:r>
            <a:r>
              <a:rPr lang="en-CA" sz="1200" dirty="0" err="1">
                <a:latin typeface="Arial" panose="020B0604020202020204" pitchFamily="34" charset="0"/>
                <a:cs typeface="Arial" panose="020B0604020202020204" pitchFamily="34" charset="0"/>
              </a:rPr>
              <a:t>www.doctortea.org</a:t>
            </a:r>
            <a:r>
              <a:rPr lang="en-CA" sz="1200" dirty="0">
                <a:latin typeface="Arial" panose="020B0604020202020204" pitchFamily="34" charset="0"/>
                <a:cs typeface="Arial" panose="020B0604020202020204" pitchFamily="34" charset="0"/>
              </a:rPr>
              <a:t> for the desensitization for medical visits in Autism Spectrum Disorders. </a:t>
            </a:r>
            <a:r>
              <a:rPr lang="en-CA" sz="1200" i="1" dirty="0" err="1">
                <a:latin typeface="Arial" panose="020B0604020202020204" pitchFamily="34" charset="0"/>
                <a:cs typeface="Arial" panose="020B0604020202020204" pitchFamily="34" charset="0"/>
              </a:rPr>
              <a:t>Revista</a:t>
            </a:r>
            <a:r>
              <a:rPr lang="en-CA" sz="1200" i="1" dirty="0">
                <a:latin typeface="Arial" panose="020B0604020202020204" pitchFamily="34" charset="0"/>
                <a:cs typeface="Arial" panose="020B0604020202020204" pitchFamily="34" charset="0"/>
              </a:rPr>
              <a:t> de </a:t>
            </a:r>
            <a:r>
              <a:rPr lang="en-CA" sz="1200" i="1" dirty="0" err="1">
                <a:latin typeface="Arial" panose="020B0604020202020204" pitchFamily="34" charset="0"/>
                <a:cs typeface="Arial" panose="020B0604020202020204" pitchFamily="34" charset="0"/>
              </a:rPr>
              <a:t>Psiquiatria</a:t>
            </a:r>
            <a:r>
              <a:rPr lang="en-CA" sz="1200" i="1" dirty="0">
                <a:latin typeface="Arial" panose="020B0604020202020204" pitchFamily="34" charset="0"/>
                <a:cs typeface="Arial" panose="020B0604020202020204" pitchFamily="34" charset="0"/>
              </a:rPr>
              <a:t> y </a:t>
            </a:r>
            <a:r>
              <a:rPr lang="en-CA" sz="1200" i="1" dirty="0" err="1">
                <a:latin typeface="Arial" panose="020B0604020202020204" pitchFamily="34" charset="0"/>
                <a:cs typeface="Arial" panose="020B0604020202020204" pitchFamily="34" charset="0"/>
              </a:rPr>
              <a:t>Salud</a:t>
            </a:r>
            <a:r>
              <a:rPr lang="en-CA" sz="1200" i="1" dirty="0">
                <a:latin typeface="Arial" panose="020B0604020202020204" pitchFamily="34" charset="0"/>
                <a:cs typeface="Arial" panose="020B0604020202020204" pitchFamily="34" charset="0"/>
              </a:rPr>
              <a:t> Mental (English Ed.)</a:t>
            </a:r>
            <a:r>
              <a:rPr lang="en-CA" sz="1200" dirty="0">
                <a:latin typeface="Arial" panose="020B0604020202020204" pitchFamily="34" charset="0"/>
                <a:cs typeface="Arial" panose="020B0604020202020204" pitchFamily="34" charset="0"/>
              </a:rPr>
              <a:t>, </a:t>
            </a:r>
            <a:r>
              <a:rPr lang="en-CA" sz="1200" i="1" dirty="0">
                <a:latin typeface="Arial" panose="020B0604020202020204" pitchFamily="34" charset="0"/>
                <a:cs typeface="Arial" panose="020B0604020202020204" pitchFamily="34" charset="0"/>
              </a:rPr>
              <a:t>10</a:t>
            </a:r>
            <a:r>
              <a:rPr lang="en-CA" sz="1200" dirty="0">
                <a:latin typeface="Arial" panose="020B0604020202020204" pitchFamily="34" charset="0"/>
                <a:cs typeface="Arial" panose="020B0604020202020204" pitchFamily="34" charset="0"/>
              </a:rPr>
              <a:t>(1), 28–32. </a:t>
            </a:r>
            <a:r>
              <a:rPr lang="en-CA" sz="1200" dirty="0">
                <a:latin typeface="Arial" panose="020B0604020202020204" pitchFamily="34" charset="0"/>
                <a:cs typeface="Arial" panose="020B0604020202020204" pitchFamily="34" charset="0"/>
                <a:hlinkClick r:id="rId7"/>
              </a:rPr>
              <a:t>https://doi.org/10.1016/j.rpsmen.2016.09.003</a:t>
            </a:r>
            <a:endParaRPr lang="en-CA" sz="1200" dirty="0">
              <a:latin typeface="Arial" panose="020B0604020202020204" pitchFamily="34" charset="0"/>
              <a:cs typeface="Arial" panose="020B0604020202020204" pitchFamily="34" charset="0"/>
            </a:endParaRPr>
          </a:p>
          <a:p>
            <a:pPr marL="127000" indent="0">
              <a:buNone/>
            </a:pPr>
            <a:endParaRPr lang="en-CA" sz="1100" u="sng" dirty="0">
              <a:latin typeface="Calibri" panose="020F0502020204030204" pitchFamily="34" charset="0"/>
              <a:cs typeface="Calibri" panose="020F0502020204030204" pitchFamily="34" charset="0"/>
            </a:endParaRPr>
          </a:p>
          <a:p>
            <a:pPr marL="127000" indent="0">
              <a:buNone/>
            </a:pPr>
            <a:endParaRPr lang="en-CA" sz="1100" dirty="0"/>
          </a:p>
          <a:p>
            <a:pPr marL="127000" indent="0">
              <a:buNone/>
            </a:pPr>
            <a:endParaRPr lang="en-CA" dirty="0"/>
          </a:p>
          <a:p>
            <a:pPr marL="127000" indent="0">
              <a:buNone/>
            </a:pPr>
            <a:endParaRPr lang="en-US" dirty="0"/>
          </a:p>
        </p:txBody>
      </p:sp>
      <p:sp>
        <p:nvSpPr>
          <p:cNvPr id="4" name="Slide Number Placeholder 3">
            <a:extLst>
              <a:ext uri="{FF2B5EF4-FFF2-40B4-BE49-F238E27FC236}">
                <a16:creationId xmlns:a16="http://schemas.microsoft.com/office/drawing/2014/main" id="{49787564-5DBF-BE43-A74D-5678BC78C963}"/>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49</a:t>
            </a:fld>
            <a:endParaRPr lang="en"/>
          </a:p>
        </p:txBody>
      </p:sp>
    </p:spTree>
    <p:extLst>
      <p:ext uri="{BB962C8B-B14F-4D97-AF65-F5344CB8AC3E}">
        <p14:creationId xmlns:p14="http://schemas.microsoft.com/office/powerpoint/2010/main" val="32192164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38"/>
        <p:cNvGrpSpPr/>
        <p:nvPr/>
      </p:nvGrpSpPr>
      <p:grpSpPr>
        <a:xfrm>
          <a:off x="0" y="0"/>
          <a:ext cx="0" cy="0"/>
          <a:chOff x="0" y="0"/>
          <a:chExt cx="0" cy="0"/>
        </a:xfrm>
      </p:grpSpPr>
      <p:sp>
        <p:nvSpPr>
          <p:cNvPr id="239" name="Google Shape;239;p17"/>
          <p:cNvSpPr txBox="1">
            <a:spLocks noGrp="1"/>
          </p:cNvSpPr>
          <p:nvPr>
            <p:ph type="title"/>
          </p:nvPr>
        </p:nvSpPr>
        <p:spPr>
          <a:xfrm>
            <a:off x="779100" y="836000"/>
            <a:ext cx="6010500" cy="3963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 dirty="0"/>
              <a:t>Why are Needles Difficult?</a:t>
            </a:r>
            <a:endParaRPr dirty="0"/>
          </a:p>
        </p:txBody>
      </p:sp>
      <p:sp>
        <p:nvSpPr>
          <p:cNvPr id="240" name="Google Shape;240;p17"/>
          <p:cNvSpPr txBox="1">
            <a:spLocks noGrp="1"/>
          </p:cNvSpPr>
          <p:nvPr>
            <p:ph type="body" idx="1"/>
          </p:nvPr>
        </p:nvSpPr>
        <p:spPr>
          <a:xfrm>
            <a:off x="349423" y="1364802"/>
            <a:ext cx="8253824" cy="3857024"/>
          </a:xfrm>
          <a:prstGeom prst="rect">
            <a:avLst/>
          </a:prstGeom>
        </p:spPr>
        <p:txBody>
          <a:bodyPr spcFirstLastPara="1" wrap="square" lIns="0" tIns="0" rIns="0" bIns="0" anchor="t" anchorCtr="0">
            <a:noAutofit/>
          </a:bodyPr>
          <a:lstStyle/>
          <a:p>
            <a:pPr marL="127000" lvl="0" indent="0">
              <a:buNone/>
            </a:pPr>
            <a:r>
              <a:rPr lang="en-CA" dirty="0">
                <a:solidFill>
                  <a:schemeClr val="tx1"/>
                </a:solidFill>
                <a:latin typeface="Arial" panose="020B0604020202020204" pitchFamily="34" charset="0"/>
                <a:cs typeface="Arial" panose="020B0604020202020204" pitchFamily="34" charset="0"/>
              </a:rPr>
              <a:t>1. Specific phobias. </a:t>
            </a:r>
            <a:r>
              <a:rPr lang="en-US" sz="1200" dirty="0">
                <a:solidFill>
                  <a:schemeClr val="accent1"/>
                </a:solidFill>
                <a:latin typeface="Arial" panose="020B0604020202020204" pitchFamily="34" charset="0"/>
                <a:ea typeface="Arial"/>
                <a:cs typeface="Arial" panose="020B0604020202020204" pitchFamily="34" charset="0"/>
                <a:sym typeface="Arial"/>
              </a:rPr>
              <a:t>(</a:t>
            </a:r>
            <a:r>
              <a:rPr lang="en-CA" sz="1200" dirty="0">
                <a:solidFill>
                  <a:schemeClr val="accent1"/>
                </a:solidFill>
                <a:latin typeface="Arial" panose="020B0604020202020204" pitchFamily="34" charset="0"/>
                <a:ea typeface="Arial"/>
                <a:cs typeface="Arial" panose="020B0604020202020204" pitchFamily="34" charset="0"/>
                <a:sym typeface="Arial"/>
              </a:rPr>
              <a:t>Evans et al., 2005; Leyfer et al., 2006) </a:t>
            </a:r>
            <a:endParaRPr lang="en-CA" sz="1200" dirty="0">
              <a:solidFill>
                <a:schemeClr val="accent1"/>
              </a:solidFill>
              <a:latin typeface="Arial" panose="020B0604020202020204" pitchFamily="34" charset="0"/>
              <a:cs typeface="Arial" panose="020B0604020202020204" pitchFamily="34" charset="0"/>
            </a:endParaRPr>
          </a:p>
          <a:p>
            <a:pPr marL="584200" lvl="0" indent="-457200" algn="l" rtl="0">
              <a:spcBef>
                <a:spcPts val="0"/>
              </a:spcBef>
              <a:spcAft>
                <a:spcPts val="0"/>
              </a:spcAft>
              <a:buSzPts val="1600"/>
              <a:buFont typeface="+mj-lt"/>
              <a:buAutoNum type="arabicPeriod"/>
            </a:pPr>
            <a:endParaRPr lang="en-CA" sz="2800" dirty="0">
              <a:solidFill>
                <a:schemeClr val="tx1"/>
              </a:solidFill>
              <a:latin typeface="Arial" panose="020B0604020202020204" pitchFamily="34" charset="0"/>
              <a:cs typeface="Arial" panose="020B0604020202020204" pitchFamily="34" charset="0"/>
            </a:endParaRPr>
          </a:p>
          <a:p>
            <a:pPr marL="127000" indent="0">
              <a:buNone/>
            </a:pPr>
            <a:r>
              <a:rPr lang="en-CA" dirty="0">
                <a:solidFill>
                  <a:schemeClr val="tx1"/>
                </a:solidFill>
                <a:latin typeface="Arial" panose="020B0604020202020204" pitchFamily="34" charset="0"/>
                <a:cs typeface="Arial" panose="020B0604020202020204" pitchFamily="34" charset="0"/>
              </a:rPr>
              <a:t>2. Sensory differences. </a:t>
            </a:r>
            <a:r>
              <a:rPr lang="en-CA" sz="1200" dirty="0">
                <a:solidFill>
                  <a:schemeClr val="accent1"/>
                </a:solidFill>
                <a:latin typeface="Arial"/>
                <a:ea typeface="Arial"/>
                <a:cs typeface="Arial"/>
                <a:sym typeface="Arial"/>
              </a:rPr>
              <a:t>(Taghizadeh et al. 2015; Slifer et al., 2011; Liu, 2020) </a:t>
            </a:r>
            <a:r>
              <a:rPr lang="en-US" sz="1200" dirty="0">
                <a:solidFill>
                  <a:schemeClr val="accent1"/>
                </a:solidFill>
                <a:latin typeface="Arial"/>
                <a:ea typeface="Arial"/>
                <a:cs typeface="Arial"/>
                <a:sym typeface="Arial"/>
              </a:rPr>
              <a:t> </a:t>
            </a:r>
            <a:endParaRPr lang="en-CA" sz="1200" dirty="0">
              <a:solidFill>
                <a:schemeClr val="accent1"/>
              </a:solidFill>
              <a:latin typeface="Arial"/>
              <a:ea typeface="Arial"/>
              <a:cs typeface="Arial"/>
              <a:sym typeface="Arial"/>
            </a:endParaRPr>
          </a:p>
          <a:p>
            <a:pPr marL="127000" lvl="0" indent="0" algn="l" rtl="0">
              <a:spcBef>
                <a:spcPts val="0"/>
              </a:spcBef>
              <a:spcAft>
                <a:spcPts val="0"/>
              </a:spcAft>
              <a:buSzPts val="1600"/>
              <a:buNone/>
            </a:pPr>
            <a:endParaRPr lang="en-CA" sz="2800" dirty="0">
              <a:solidFill>
                <a:schemeClr val="tx1"/>
              </a:solidFill>
              <a:latin typeface="Arial" panose="020B0604020202020204" pitchFamily="34" charset="0"/>
              <a:cs typeface="Arial" panose="020B0604020202020204" pitchFamily="34" charset="0"/>
            </a:endParaRPr>
          </a:p>
          <a:p>
            <a:pPr marL="127000" lvl="0" indent="0">
              <a:buNone/>
            </a:pPr>
            <a:r>
              <a:rPr lang="en-CA" dirty="0">
                <a:solidFill>
                  <a:schemeClr val="tx1"/>
                </a:solidFill>
                <a:latin typeface="Arial" panose="020B0604020202020204" pitchFamily="34" charset="0"/>
                <a:cs typeface="Arial" panose="020B0604020202020204" pitchFamily="34" charset="0"/>
              </a:rPr>
              <a:t>3. Communication difficulties. </a:t>
            </a:r>
            <a:r>
              <a:rPr lang="en-CA" sz="1200" dirty="0">
                <a:solidFill>
                  <a:schemeClr val="accent1"/>
                </a:solidFill>
                <a:latin typeface="Arial"/>
                <a:ea typeface="Arial"/>
                <a:cs typeface="Arial"/>
                <a:sym typeface="Arial"/>
              </a:rPr>
              <a:t>(Taghizadeh et al. 2015; Slifer et al., 2011; Liu, 2020) </a:t>
            </a:r>
            <a:endParaRPr lang="en-CA" sz="1200" dirty="0">
              <a:solidFill>
                <a:schemeClr val="accent1"/>
              </a:solidFill>
              <a:latin typeface="Arial" panose="020B0604020202020204" pitchFamily="34" charset="0"/>
              <a:cs typeface="Arial" panose="020B0604020202020204" pitchFamily="34" charset="0"/>
            </a:endParaRPr>
          </a:p>
          <a:p>
            <a:pPr marL="584200" lvl="0" indent="-457200" algn="l" rtl="0">
              <a:spcBef>
                <a:spcPts val="0"/>
              </a:spcBef>
              <a:spcAft>
                <a:spcPts val="0"/>
              </a:spcAft>
              <a:buSzPts val="1600"/>
              <a:buFont typeface="+mj-lt"/>
              <a:buAutoNum type="arabicPeriod"/>
            </a:pPr>
            <a:endParaRPr lang="en-CA" sz="2800" dirty="0">
              <a:solidFill>
                <a:schemeClr val="tx1"/>
              </a:solidFill>
              <a:latin typeface="Arial" panose="020B0604020202020204" pitchFamily="34" charset="0"/>
              <a:cs typeface="Arial" panose="020B0604020202020204" pitchFamily="34" charset="0"/>
            </a:endParaRPr>
          </a:p>
          <a:p>
            <a:pPr marL="127000" indent="0">
              <a:buNone/>
            </a:pPr>
            <a:r>
              <a:rPr lang="en-CA" dirty="0">
                <a:solidFill>
                  <a:schemeClr val="tx1"/>
                </a:solidFill>
                <a:latin typeface="Arial" panose="020B0604020202020204" pitchFamily="34" charset="0"/>
                <a:cs typeface="Arial" panose="020B0604020202020204" pitchFamily="34" charset="0"/>
              </a:rPr>
              <a:t>4. Unfamiliarity. </a:t>
            </a:r>
            <a:r>
              <a:rPr lang="en-CA" sz="1200" dirty="0">
                <a:solidFill>
                  <a:schemeClr val="accent1"/>
                </a:solidFill>
                <a:latin typeface="Arial"/>
                <a:ea typeface="Arial"/>
                <a:cs typeface="Arial"/>
                <a:sym typeface="Arial"/>
              </a:rPr>
              <a:t>(Boada &amp; Parellada, 2017; Slifer et al., 2011) </a:t>
            </a:r>
          </a:p>
          <a:p>
            <a:pPr marL="127000" lvl="0" indent="0" algn="l" rtl="0">
              <a:spcBef>
                <a:spcPts val="0"/>
              </a:spcBef>
              <a:spcAft>
                <a:spcPts val="0"/>
              </a:spcAft>
              <a:buSzPts val="1600"/>
              <a:buNone/>
            </a:pPr>
            <a:endParaRPr lang="en-CA" sz="2500" dirty="0">
              <a:solidFill>
                <a:schemeClr val="tx1"/>
              </a:solidFill>
              <a:latin typeface="Arial" panose="020B0604020202020204" pitchFamily="34" charset="0"/>
              <a:cs typeface="Arial" panose="020B0604020202020204" pitchFamily="34" charset="0"/>
            </a:endParaRPr>
          </a:p>
          <a:p>
            <a:pPr marL="584200" lvl="0" indent="-457200" algn="l" rtl="0">
              <a:spcBef>
                <a:spcPts val="0"/>
              </a:spcBef>
              <a:spcAft>
                <a:spcPts val="0"/>
              </a:spcAft>
              <a:buSzPts val="1600"/>
              <a:buFont typeface="+mj-lt"/>
              <a:buAutoNum type="arabicPeriod"/>
            </a:pPr>
            <a:endParaRPr lang="en-CA" dirty="0"/>
          </a:p>
          <a:p>
            <a:pPr marL="584200" lvl="0" indent="-457200" algn="l" rtl="0">
              <a:spcBef>
                <a:spcPts val="0"/>
              </a:spcBef>
              <a:spcAft>
                <a:spcPts val="0"/>
              </a:spcAft>
              <a:buSzPts val="1600"/>
              <a:buFont typeface="+mj-lt"/>
              <a:buAutoNum type="arabicPeriod"/>
            </a:pPr>
            <a:endParaRPr lang="en-CA" dirty="0"/>
          </a:p>
          <a:p>
            <a:pPr marL="584200" lvl="0" indent="-457200" algn="l" rtl="0">
              <a:spcBef>
                <a:spcPts val="0"/>
              </a:spcBef>
              <a:spcAft>
                <a:spcPts val="0"/>
              </a:spcAft>
              <a:buSzPts val="1600"/>
              <a:buFont typeface="+mj-lt"/>
              <a:buAutoNum type="arabicPeriod"/>
            </a:pPr>
            <a:endParaRPr lang="en-CA" dirty="0"/>
          </a:p>
          <a:p>
            <a:pPr marL="584200" lvl="0" indent="-457200" algn="l" rtl="0">
              <a:spcBef>
                <a:spcPts val="0"/>
              </a:spcBef>
              <a:spcAft>
                <a:spcPts val="0"/>
              </a:spcAft>
              <a:buSzPts val="1600"/>
              <a:buFont typeface="+mj-lt"/>
              <a:buAutoNum type="arabicPeriod"/>
            </a:pPr>
            <a:endParaRPr dirty="0"/>
          </a:p>
        </p:txBody>
      </p:sp>
      <p:sp>
        <p:nvSpPr>
          <p:cNvPr id="241" name="Google Shape;241;p17"/>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5</a:t>
            </a:fld>
            <a:endParaRPr/>
          </a:p>
        </p:txBody>
      </p:sp>
      <p:grpSp>
        <p:nvGrpSpPr>
          <p:cNvPr id="12" name="Google Shape;1006;p47">
            <a:extLst>
              <a:ext uri="{FF2B5EF4-FFF2-40B4-BE49-F238E27FC236}">
                <a16:creationId xmlns:a16="http://schemas.microsoft.com/office/drawing/2014/main" id="{EAB4DF6B-9AA7-D84E-AD6D-F487C192DB02}"/>
              </a:ext>
            </a:extLst>
          </p:cNvPr>
          <p:cNvGrpSpPr/>
          <p:nvPr/>
        </p:nvGrpSpPr>
        <p:grpSpPr>
          <a:xfrm>
            <a:off x="1883062" y="2822347"/>
            <a:ext cx="502578" cy="366000"/>
            <a:chOff x="3241525" y="3039450"/>
            <a:chExt cx="494600" cy="312625"/>
          </a:xfrm>
        </p:grpSpPr>
        <p:sp>
          <p:nvSpPr>
            <p:cNvPr id="13" name="Google Shape;1007;p47">
              <a:extLst>
                <a:ext uri="{FF2B5EF4-FFF2-40B4-BE49-F238E27FC236}">
                  <a16:creationId xmlns:a16="http://schemas.microsoft.com/office/drawing/2014/main" id="{2F3BB33A-9F9B-9D4D-A95D-269034D09A20}"/>
                </a:ext>
              </a:extLst>
            </p:cNvPr>
            <p:cNvSpPr/>
            <p:nvPr/>
          </p:nvSpPr>
          <p:spPr>
            <a:xfrm>
              <a:off x="3241525" y="3039450"/>
              <a:ext cx="494600" cy="312625"/>
            </a:xfrm>
            <a:custGeom>
              <a:avLst/>
              <a:gdLst/>
              <a:ahLst/>
              <a:cxnLst/>
              <a:rect l="l" t="t" r="r" b="b"/>
              <a:pathLst>
                <a:path w="19784" h="12505" extrusionOk="0">
                  <a:moveTo>
                    <a:pt x="9892" y="977"/>
                  </a:moveTo>
                  <a:lnTo>
                    <a:pt x="10356" y="1001"/>
                  </a:lnTo>
                  <a:lnTo>
                    <a:pt x="10796" y="1050"/>
                  </a:lnTo>
                  <a:lnTo>
                    <a:pt x="11235" y="1124"/>
                  </a:lnTo>
                  <a:lnTo>
                    <a:pt x="11675" y="1221"/>
                  </a:lnTo>
                  <a:lnTo>
                    <a:pt x="12090" y="1343"/>
                  </a:lnTo>
                  <a:lnTo>
                    <a:pt x="12505" y="1490"/>
                  </a:lnTo>
                  <a:lnTo>
                    <a:pt x="12920" y="1661"/>
                  </a:lnTo>
                  <a:lnTo>
                    <a:pt x="13311" y="1832"/>
                  </a:lnTo>
                  <a:lnTo>
                    <a:pt x="13702" y="2027"/>
                  </a:lnTo>
                  <a:lnTo>
                    <a:pt x="14068" y="2223"/>
                  </a:lnTo>
                  <a:lnTo>
                    <a:pt x="14752" y="2662"/>
                  </a:lnTo>
                  <a:lnTo>
                    <a:pt x="15412" y="3126"/>
                  </a:lnTo>
                  <a:lnTo>
                    <a:pt x="15973" y="3590"/>
                  </a:lnTo>
                  <a:lnTo>
                    <a:pt x="16462" y="4005"/>
                  </a:lnTo>
                  <a:lnTo>
                    <a:pt x="16901" y="4421"/>
                  </a:lnTo>
                  <a:lnTo>
                    <a:pt x="17292" y="4811"/>
                  </a:lnTo>
                  <a:lnTo>
                    <a:pt x="17634" y="5178"/>
                  </a:lnTo>
                  <a:lnTo>
                    <a:pt x="18196" y="5813"/>
                  </a:lnTo>
                  <a:lnTo>
                    <a:pt x="18562" y="6252"/>
                  </a:lnTo>
                  <a:lnTo>
                    <a:pt x="18196" y="6692"/>
                  </a:lnTo>
                  <a:lnTo>
                    <a:pt x="17634" y="7327"/>
                  </a:lnTo>
                  <a:lnTo>
                    <a:pt x="17292" y="7693"/>
                  </a:lnTo>
                  <a:lnTo>
                    <a:pt x="16901" y="8084"/>
                  </a:lnTo>
                  <a:lnTo>
                    <a:pt x="16462" y="8499"/>
                  </a:lnTo>
                  <a:lnTo>
                    <a:pt x="15973" y="8915"/>
                  </a:lnTo>
                  <a:lnTo>
                    <a:pt x="15412" y="9379"/>
                  </a:lnTo>
                  <a:lnTo>
                    <a:pt x="14752" y="9843"/>
                  </a:lnTo>
                  <a:lnTo>
                    <a:pt x="14068" y="10282"/>
                  </a:lnTo>
                  <a:lnTo>
                    <a:pt x="13702" y="10478"/>
                  </a:lnTo>
                  <a:lnTo>
                    <a:pt x="13311" y="10673"/>
                  </a:lnTo>
                  <a:lnTo>
                    <a:pt x="12920" y="10844"/>
                  </a:lnTo>
                  <a:lnTo>
                    <a:pt x="12505" y="11015"/>
                  </a:lnTo>
                  <a:lnTo>
                    <a:pt x="12090" y="11161"/>
                  </a:lnTo>
                  <a:lnTo>
                    <a:pt x="11675" y="11284"/>
                  </a:lnTo>
                  <a:lnTo>
                    <a:pt x="11235" y="11381"/>
                  </a:lnTo>
                  <a:lnTo>
                    <a:pt x="10796" y="11455"/>
                  </a:lnTo>
                  <a:lnTo>
                    <a:pt x="10356" y="11503"/>
                  </a:lnTo>
                  <a:lnTo>
                    <a:pt x="9892" y="11528"/>
                  </a:lnTo>
                  <a:lnTo>
                    <a:pt x="9477" y="11528"/>
                  </a:lnTo>
                  <a:lnTo>
                    <a:pt x="9086" y="11479"/>
                  </a:lnTo>
                  <a:lnTo>
                    <a:pt x="8695" y="11430"/>
                  </a:lnTo>
                  <a:lnTo>
                    <a:pt x="8304" y="11332"/>
                  </a:lnTo>
                  <a:lnTo>
                    <a:pt x="7914" y="11235"/>
                  </a:lnTo>
                  <a:lnTo>
                    <a:pt x="7523" y="11113"/>
                  </a:lnTo>
                  <a:lnTo>
                    <a:pt x="7157" y="10990"/>
                  </a:lnTo>
                  <a:lnTo>
                    <a:pt x="6790" y="10844"/>
                  </a:lnTo>
                  <a:lnTo>
                    <a:pt x="6448" y="10673"/>
                  </a:lnTo>
                  <a:lnTo>
                    <a:pt x="6082" y="10502"/>
                  </a:lnTo>
                  <a:lnTo>
                    <a:pt x="5423" y="10111"/>
                  </a:lnTo>
                  <a:lnTo>
                    <a:pt x="4788" y="9696"/>
                  </a:lnTo>
                  <a:lnTo>
                    <a:pt x="4201" y="9232"/>
                  </a:lnTo>
                  <a:lnTo>
                    <a:pt x="3640" y="8792"/>
                  </a:lnTo>
                  <a:lnTo>
                    <a:pt x="3127" y="8328"/>
                  </a:lnTo>
                  <a:lnTo>
                    <a:pt x="2663" y="7889"/>
                  </a:lnTo>
                  <a:lnTo>
                    <a:pt x="2272" y="7474"/>
                  </a:lnTo>
                  <a:lnTo>
                    <a:pt x="1613" y="6741"/>
                  </a:lnTo>
                  <a:lnTo>
                    <a:pt x="1222" y="6252"/>
                  </a:lnTo>
                  <a:lnTo>
                    <a:pt x="1613" y="5764"/>
                  </a:lnTo>
                  <a:lnTo>
                    <a:pt x="2272" y="5031"/>
                  </a:lnTo>
                  <a:lnTo>
                    <a:pt x="2663" y="4616"/>
                  </a:lnTo>
                  <a:lnTo>
                    <a:pt x="3127" y="4176"/>
                  </a:lnTo>
                  <a:lnTo>
                    <a:pt x="3640" y="3712"/>
                  </a:lnTo>
                  <a:lnTo>
                    <a:pt x="4201" y="3273"/>
                  </a:lnTo>
                  <a:lnTo>
                    <a:pt x="4788" y="2833"/>
                  </a:lnTo>
                  <a:lnTo>
                    <a:pt x="5423" y="2394"/>
                  </a:lnTo>
                  <a:lnTo>
                    <a:pt x="6082" y="2003"/>
                  </a:lnTo>
                  <a:lnTo>
                    <a:pt x="6448" y="1832"/>
                  </a:lnTo>
                  <a:lnTo>
                    <a:pt x="6790" y="1661"/>
                  </a:lnTo>
                  <a:lnTo>
                    <a:pt x="7157" y="1514"/>
                  </a:lnTo>
                  <a:lnTo>
                    <a:pt x="7523" y="1392"/>
                  </a:lnTo>
                  <a:lnTo>
                    <a:pt x="7914" y="1270"/>
                  </a:lnTo>
                  <a:lnTo>
                    <a:pt x="8304" y="1172"/>
                  </a:lnTo>
                  <a:lnTo>
                    <a:pt x="8695" y="1075"/>
                  </a:lnTo>
                  <a:lnTo>
                    <a:pt x="9086" y="1026"/>
                  </a:lnTo>
                  <a:lnTo>
                    <a:pt x="9477" y="977"/>
                  </a:lnTo>
                  <a:close/>
                  <a:moveTo>
                    <a:pt x="9892" y="0"/>
                  </a:moveTo>
                  <a:lnTo>
                    <a:pt x="9404" y="25"/>
                  </a:lnTo>
                  <a:lnTo>
                    <a:pt x="8915" y="73"/>
                  </a:lnTo>
                  <a:lnTo>
                    <a:pt x="8451" y="147"/>
                  </a:lnTo>
                  <a:lnTo>
                    <a:pt x="7963" y="244"/>
                  </a:lnTo>
                  <a:lnTo>
                    <a:pt x="7523" y="366"/>
                  </a:lnTo>
                  <a:lnTo>
                    <a:pt x="7059" y="513"/>
                  </a:lnTo>
                  <a:lnTo>
                    <a:pt x="6619" y="684"/>
                  </a:lnTo>
                  <a:lnTo>
                    <a:pt x="6204" y="879"/>
                  </a:lnTo>
                  <a:lnTo>
                    <a:pt x="5765" y="1075"/>
                  </a:lnTo>
                  <a:lnTo>
                    <a:pt x="5374" y="1295"/>
                  </a:lnTo>
                  <a:lnTo>
                    <a:pt x="4959" y="1539"/>
                  </a:lnTo>
                  <a:lnTo>
                    <a:pt x="4592" y="1783"/>
                  </a:lnTo>
                  <a:lnTo>
                    <a:pt x="3860" y="2296"/>
                  </a:lnTo>
                  <a:lnTo>
                    <a:pt x="3176" y="2833"/>
                  </a:lnTo>
                  <a:lnTo>
                    <a:pt x="2565" y="3370"/>
                  </a:lnTo>
                  <a:lnTo>
                    <a:pt x="2028" y="3883"/>
                  </a:lnTo>
                  <a:lnTo>
                    <a:pt x="1539" y="4372"/>
                  </a:lnTo>
                  <a:lnTo>
                    <a:pt x="1149" y="4836"/>
                  </a:lnTo>
                  <a:lnTo>
                    <a:pt x="562" y="5520"/>
                  </a:lnTo>
                  <a:lnTo>
                    <a:pt x="318" y="5837"/>
                  </a:lnTo>
                  <a:lnTo>
                    <a:pt x="1" y="6252"/>
                  </a:lnTo>
                  <a:lnTo>
                    <a:pt x="318" y="6668"/>
                  </a:lnTo>
                  <a:lnTo>
                    <a:pt x="562" y="6985"/>
                  </a:lnTo>
                  <a:lnTo>
                    <a:pt x="1149" y="7669"/>
                  </a:lnTo>
                  <a:lnTo>
                    <a:pt x="1539" y="8133"/>
                  </a:lnTo>
                  <a:lnTo>
                    <a:pt x="2028" y="8621"/>
                  </a:lnTo>
                  <a:lnTo>
                    <a:pt x="2565" y="9134"/>
                  </a:lnTo>
                  <a:lnTo>
                    <a:pt x="3176" y="9672"/>
                  </a:lnTo>
                  <a:lnTo>
                    <a:pt x="3860" y="10209"/>
                  </a:lnTo>
                  <a:lnTo>
                    <a:pt x="4592" y="10722"/>
                  </a:lnTo>
                  <a:lnTo>
                    <a:pt x="4959" y="10966"/>
                  </a:lnTo>
                  <a:lnTo>
                    <a:pt x="5374" y="11210"/>
                  </a:lnTo>
                  <a:lnTo>
                    <a:pt x="5765" y="11430"/>
                  </a:lnTo>
                  <a:lnTo>
                    <a:pt x="6204" y="11625"/>
                  </a:lnTo>
                  <a:lnTo>
                    <a:pt x="6619" y="11821"/>
                  </a:lnTo>
                  <a:lnTo>
                    <a:pt x="7059" y="11992"/>
                  </a:lnTo>
                  <a:lnTo>
                    <a:pt x="7523" y="12138"/>
                  </a:lnTo>
                  <a:lnTo>
                    <a:pt x="7963" y="12260"/>
                  </a:lnTo>
                  <a:lnTo>
                    <a:pt x="8451" y="12358"/>
                  </a:lnTo>
                  <a:lnTo>
                    <a:pt x="8915" y="12431"/>
                  </a:lnTo>
                  <a:lnTo>
                    <a:pt x="9404" y="12480"/>
                  </a:lnTo>
                  <a:lnTo>
                    <a:pt x="9892" y="12505"/>
                  </a:lnTo>
                  <a:lnTo>
                    <a:pt x="10380" y="12480"/>
                  </a:lnTo>
                  <a:lnTo>
                    <a:pt x="10869" y="12431"/>
                  </a:lnTo>
                  <a:lnTo>
                    <a:pt x="11333" y="12358"/>
                  </a:lnTo>
                  <a:lnTo>
                    <a:pt x="11821" y="12260"/>
                  </a:lnTo>
                  <a:lnTo>
                    <a:pt x="12261" y="12138"/>
                  </a:lnTo>
                  <a:lnTo>
                    <a:pt x="12725" y="11992"/>
                  </a:lnTo>
                  <a:lnTo>
                    <a:pt x="13165" y="11821"/>
                  </a:lnTo>
                  <a:lnTo>
                    <a:pt x="13580" y="11625"/>
                  </a:lnTo>
                  <a:lnTo>
                    <a:pt x="14019" y="11430"/>
                  </a:lnTo>
                  <a:lnTo>
                    <a:pt x="14410" y="11210"/>
                  </a:lnTo>
                  <a:lnTo>
                    <a:pt x="14825" y="10966"/>
                  </a:lnTo>
                  <a:lnTo>
                    <a:pt x="15192" y="10722"/>
                  </a:lnTo>
                  <a:lnTo>
                    <a:pt x="15924" y="10209"/>
                  </a:lnTo>
                  <a:lnTo>
                    <a:pt x="16608" y="9672"/>
                  </a:lnTo>
                  <a:lnTo>
                    <a:pt x="17219" y="9134"/>
                  </a:lnTo>
                  <a:lnTo>
                    <a:pt x="17756" y="8621"/>
                  </a:lnTo>
                  <a:lnTo>
                    <a:pt x="18245" y="8133"/>
                  </a:lnTo>
                  <a:lnTo>
                    <a:pt x="18635" y="7669"/>
                  </a:lnTo>
                  <a:lnTo>
                    <a:pt x="19222" y="6985"/>
                  </a:lnTo>
                  <a:lnTo>
                    <a:pt x="19466" y="6668"/>
                  </a:lnTo>
                  <a:lnTo>
                    <a:pt x="19783" y="6252"/>
                  </a:lnTo>
                  <a:lnTo>
                    <a:pt x="19466" y="5837"/>
                  </a:lnTo>
                  <a:lnTo>
                    <a:pt x="19222" y="5520"/>
                  </a:lnTo>
                  <a:lnTo>
                    <a:pt x="18635" y="4836"/>
                  </a:lnTo>
                  <a:lnTo>
                    <a:pt x="18245" y="4372"/>
                  </a:lnTo>
                  <a:lnTo>
                    <a:pt x="17756" y="3883"/>
                  </a:lnTo>
                  <a:lnTo>
                    <a:pt x="17219" y="3370"/>
                  </a:lnTo>
                  <a:lnTo>
                    <a:pt x="16608" y="2833"/>
                  </a:lnTo>
                  <a:lnTo>
                    <a:pt x="15924" y="2296"/>
                  </a:lnTo>
                  <a:lnTo>
                    <a:pt x="15192" y="1783"/>
                  </a:lnTo>
                  <a:lnTo>
                    <a:pt x="14825" y="1539"/>
                  </a:lnTo>
                  <a:lnTo>
                    <a:pt x="14410" y="1295"/>
                  </a:lnTo>
                  <a:lnTo>
                    <a:pt x="14019" y="1075"/>
                  </a:lnTo>
                  <a:lnTo>
                    <a:pt x="13580" y="879"/>
                  </a:lnTo>
                  <a:lnTo>
                    <a:pt x="13165" y="684"/>
                  </a:lnTo>
                  <a:lnTo>
                    <a:pt x="12725" y="513"/>
                  </a:lnTo>
                  <a:lnTo>
                    <a:pt x="12261" y="366"/>
                  </a:lnTo>
                  <a:lnTo>
                    <a:pt x="11821" y="244"/>
                  </a:lnTo>
                  <a:lnTo>
                    <a:pt x="11333" y="147"/>
                  </a:lnTo>
                  <a:lnTo>
                    <a:pt x="10869" y="73"/>
                  </a:lnTo>
                  <a:lnTo>
                    <a:pt x="10380" y="25"/>
                  </a:lnTo>
                  <a:lnTo>
                    <a:pt x="989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14" name="Google Shape;1008;p47">
              <a:extLst>
                <a:ext uri="{FF2B5EF4-FFF2-40B4-BE49-F238E27FC236}">
                  <a16:creationId xmlns:a16="http://schemas.microsoft.com/office/drawing/2014/main" id="{B426E275-3567-974E-8B2E-D44BDFE8C012}"/>
                </a:ext>
              </a:extLst>
            </p:cNvPr>
            <p:cNvSpPr/>
            <p:nvPr/>
          </p:nvSpPr>
          <p:spPr>
            <a:xfrm>
              <a:off x="3384400" y="3091350"/>
              <a:ext cx="208850" cy="208825"/>
            </a:xfrm>
            <a:custGeom>
              <a:avLst/>
              <a:gdLst/>
              <a:ahLst/>
              <a:cxnLst/>
              <a:rect l="l" t="t" r="r" b="b"/>
              <a:pathLst>
                <a:path w="8354" h="8353" extrusionOk="0">
                  <a:moveTo>
                    <a:pt x="4177" y="0"/>
                  </a:moveTo>
                  <a:lnTo>
                    <a:pt x="3762" y="24"/>
                  </a:lnTo>
                  <a:lnTo>
                    <a:pt x="3347" y="73"/>
                  </a:lnTo>
                  <a:lnTo>
                    <a:pt x="2931" y="195"/>
                  </a:lnTo>
                  <a:lnTo>
                    <a:pt x="2541" y="318"/>
                  </a:lnTo>
                  <a:lnTo>
                    <a:pt x="2174" y="513"/>
                  </a:lnTo>
                  <a:lnTo>
                    <a:pt x="1832" y="708"/>
                  </a:lnTo>
                  <a:lnTo>
                    <a:pt x="1515" y="953"/>
                  </a:lnTo>
                  <a:lnTo>
                    <a:pt x="1222" y="1221"/>
                  </a:lnTo>
                  <a:lnTo>
                    <a:pt x="953" y="1514"/>
                  </a:lnTo>
                  <a:lnTo>
                    <a:pt x="709" y="1832"/>
                  </a:lnTo>
                  <a:lnTo>
                    <a:pt x="514" y="2174"/>
                  </a:lnTo>
                  <a:lnTo>
                    <a:pt x="318" y="2540"/>
                  </a:lnTo>
                  <a:lnTo>
                    <a:pt x="196" y="2931"/>
                  </a:lnTo>
                  <a:lnTo>
                    <a:pt x="74" y="3346"/>
                  </a:lnTo>
                  <a:lnTo>
                    <a:pt x="25" y="3761"/>
                  </a:lnTo>
                  <a:lnTo>
                    <a:pt x="1" y="4176"/>
                  </a:lnTo>
                  <a:lnTo>
                    <a:pt x="25" y="4592"/>
                  </a:lnTo>
                  <a:lnTo>
                    <a:pt x="74" y="5007"/>
                  </a:lnTo>
                  <a:lnTo>
                    <a:pt x="196" y="5422"/>
                  </a:lnTo>
                  <a:lnTo>
                    <a:pt x="318" y="5813"/>
                  </a:lnTo>
                  <a:lnTo>
                    <a:pt x="514" y="6179"/>
                  </a:lnTo>
                  <a:lnTo>
                    <a:pt x="709" y="6521"/>
                  </a:lnTo>
                  <a:lnTo>
                    <a:pt x="953" y="6839"/>
                  </a:lnTo>
                  <a:lnTo>
                    <a:pt x="1222" y="7132"/>
                  </a:lnTo>
                  <a:lnTo>
                    <a:pt x="1515" y="7400"/>
                  </a:lnTo>
                  <a:lnTo>
                    <a:pt x="1832" y="7644"/>
                  </a:lnTo>
                  <a:lnTo>
                    <a:pt x="2174" y="7840"/>
                  </a:lnTo>
                  <a:lnTo>
                    <a:pt x="2541" y="8035"/>
                  </a:lnTo>
                  <a:lnTo>
                    <a:pt x="2931" y="8157"/>
                  </a:lnTo>
                  <a:lnTo>
                    <a:pt x="3347" y="8279"/>
                  </a:lnTo>
                  <a:lnTo>
                    <a:pt x="3762" y="8328"/>
                  </a:lnTo>
                  <a:lnTo>
                    <a:pt x="4177" y="8353"/>
                  </a:lnTo>
                  <a:lnTo>
                    <a:pt x="4592" y="8328"/>
                  </a:lnTo>
                  <a:lnTo>
                    <a:pt x="5007" y="8279"/>
                  </a:lnTo>
                  <a:lnTo>
                    <a:pt x="5423" y="8157"/>
                  </a:lnTo>
                  <a:lnTo>
                    <a:pt x="5813" y="8035"/>
                  </a:lnTo>
                  <a:lnTo>
                    <a:pt x="6180" y="7840"/>
                  </a:lnTo>
                  <a:lnTo>
                    <a:pt x="6522" y="7644"/>
                  </a:lnTo>
                  <a:lnTo>
                    <a:pt x="6839" y="7400"/>
                  </a:lnTo>
                  <a:lnTo>
                    <a:pt x="7132" y="7132"/>
                  </a:lnTo>
                  <a:lnTo>
                    <a:pt x="7401" y="6839"/>
                  </a:lnTo>
                  <a:lnTo>
                    <a:pt x="7645" y="6521"/>
                  </a:lnTo>
                  <a:lnTo>
                    <a:pt x="7840" y="6179"/>
                  </a:lnTo>
                  <a:lnTo>
                    <a:pt x="8036" y="5813"/>
                  </a:lnTo>
                  <a:lnTo>
                    <a:pt x="8158" y="5422"/>
                  </a:lnTo>
                  <a:lnTo>
                    <a:pt x="8280" y="5007"/>
                  </a:lnTo>
                  <a:lnTo>
                    <a:pt x="8329" y="4592"/>
                  </a:lnTo>
                  <a:lnTo>
                    <a:pt x="8353" y="4176"/>
                  </a:lnTo>
                  <a:lnTo>
                    <a:pt x="8329" y="3737"/>
                  </a:lnTo>
                  <a:lnTo>
                    <a:pt x="8256" y="3297"/>
                  </a:lnTo>
                  <a:lnTo>
                    <a:pt x="8134" y="3517"/>
                  </a:lnTo>
                  <a:lnTo>
                    <a:pt x="8011" y="3688"/>
                  </a:lnTo>
                  <a:lnTo>
                    <a:pt x="7840" y="3859"/>
                  </a:lnTo>
                  <a:lnTo>
                    <a:pt x="7645" y="4005"/>
                  </a:lnTo>
                  <a:lnTo>
                    <a:pt x="7425" y="4128"/>
                  </a:lnTo>
                  <a:lnTo>
                    <a:pt x="7205" y="4201"/>
                  </a:lnTo>
                  <a:lnTo>
                    <a:pt x="6961" y="4250"/>
                  </a:lnTo>
                  <a:lnTo>
                    <a:pt x="6717" y="4274"/>
                  </a:lnTo>
                  <a:lnTo>
                    <a:pt x="6546" y="4274"/>
                  </a:lnTo>
                  <a:lnTo>
                    <a:pt x="6375" y="4250"/>
                  </a:lnTo>
                  <a:lnTo>
                    <a:pt x="6204" y="4201"/>
                  </a:lnTo>
                  <a:lnTo>
                    <a:pt x="6058" y="4152"/>
                  </a:lnTo>
                  <a:lnTo>
                    <a:pt x="5887" y="4079"/>
                  </a:lnTo>
                  <a:lnTo>
                    <a:pt x="5764" y="3981"/>
                  </a:lnTo>
                  <a:lnTo>
                    <a:pt x="5618" y="3883"/>
                  </a:lnTo>
                  <a:lnTo>
                    <a:pt x="5496" y="3786"/>
                  </a:lnTo>
                  <a:lnTo>
                    <a:pt x="5398" y="3664"/>
                  </a:lnTo>
                  <a:lnTo>
                    <a:pt x="5300" y="3517"/>
                  </a:lnTo>
                  <a:lnTo>
                    <a:pt x="5203" y="3395"/>
                  </a:lnTo>
                  <a:lnTo>
                    <a:pt x="5129" y="3224"/>
                  </a:lnTo>
                  <a:lnTo>
                    <a:pt x="5081" y="3077"/>
                  </a:lnTo>
                  <a:lnTo>
                    <a:pt x="5032" y="2906"/>
                  </a:lnTo>
                  <a:lnTo>
                    <a:pt x="5007" y="2735"/>
                  </a:lnTo>
                  <a:lnTo>
                    <a:pt x="5007" y="2564"/>
                  </a:lnTo>
                  <a:lnTo>
                    <a:pt x="5007" y="2394"/>
                  </a:lnTo>
                  <a:lnTo>
                    <a:pt x="5032" y="2223"/>
                  </a:lnTo>
                  <a:lnTo>
                    <a:pt x="5081" y="2052"/>
                  </a:lnTo>
                  <a:lnTo>
                    <a:pt x="5129" y="1905"/>
                  </a:lnTo>
                  <a:lnTo>
                    <a:pt x="5203" y="1759"/>
                  </a:lnTo>
                  <a:lnTo>
                    <a:pt x="5300" y="1612"/>
                  </a:lnTo>
                  <a:lnTo>
                    <a:pt x="5398" y="1490"/>
                  </a:lnTo>
                  <a:lnTo>
                    <a:pt x="5496" y="1368"/>
                  </a:lnTo>
                  <a:lnTo>
                    <a:pt x="5618" y="1246"/>
                  </a:lnTo>
                  <a:lnTo>
                    <a:pt x="5764" y="1148"/>
                  </a:lnTo>
                  <a:lnTo>
                    <a:pt x="5887" y="1075"/>
                  </a:lnTo>
                  <a:lnTo>
                    <a:pt x="6033" y="1001"/>
                  </a:lnTo>
                  <a:lnTo>
                    <a:pt x="6204" y="928"/>
                  </a:lnTo>
                  <a:lnTo>
                    <a:pt x="6375" y="879"/>
                  </a:lnTo>
                  <a:lnTo>
                    <a:pt x="6522" y="855"/>
                  </a:lnTo>
                  <a:lnTo>
                    <a:pt x="6717" y="855"/>
                  </a:lnTo>
                  <a:lnTo>
                    <a:pt x="6448" y="659"/>
                  </a:lnTo>
                  <a:lnTo>
                    <a:pt x="6155" y="489"/>
                  </a:lnTo>
                  <a:lnTo>
                    <a:pt x="5838" y="342"/>
                  </a:lnTo>
                  <a:lnTo>
                    <a:pt x="5545" y="220"/>
                  </a:lnTo>
                  <a:lnTo>
                    <a:pt x="5203" y="122"/>
                  </a:lnTo>
                  <a:lnTo>
                    <a:pt x="4885" y="49"/>
                  </a:lnTo>
                  <a:lnTo>
                    <a:pt x="4519" y="24"/>
                  </a:lnTo>
                  <a:lnTo>
                    <a:pt x="4177"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grpSp>
      <p:sp>
        <p:nvSpPr>
          <p:cNvPr id="16" name="Google Shape;977;p47">
            <a:extLst>
              <a:ext uri="{FF2B5EF4-FFF2-40B4-BE49-F238E27FC236}">
                <a16:creationId xmlns:a16="http://schemas.microsoft.com/office/drawing/2014/main" id="{7CBCBC5C-FE3A-4545-9B9C-2B3231CA1CFC}"/>
              </a:ext>
            </a:extLst>
          </p:cNvPr>
          <p:cNvSpPr/>
          <p:nvPr/>
        </p:nvSpPr>
        <p:spPr>
          <a:xfrm>
            <a:off x="1927689" y="1857907"/>
            <a:ext cx="423072" cy="406493"/>
          </a:xfrm>
          <a:custGeom>
            <a:avLst/>
            <a:gdLst/>
            <a:ahLst/>
            <a:cxnLst/>
            <a:rect l="l" t="t" r="r" b="b"/>
            <a:pathLst>
              <a:path w="15290" h="15290" extrusionOk="0">
                <a:moveTo>
                  <a:pt x="4519" y="6815"/>
                </a:moveTo>
                <a:lnTo>
                  <a:pt x="4690" y="6839"/>
                </a:lnTo>
                <a:lnTo>
                  <a:pt x="4861" y="6888"/>
                </a:lnTo>
                <a:lnTo>
                  <a:pt x="5007" y="6986"/>
                </a:lnTo>
                <a:lnTo>
                  <a:pt x="5154" y="7084"/>
                </a:lnTo>
                <a:lnTo>
                  <a:pt x="5251" y="7230"/>
                </a:lnTo>
                <a:lnTo>
                  <a:pt x="5325" y="7401"/>
                </a:lnTo>
                <a:lnTo>
                  <a:pt x="5374" y="7572"/>
                </a:lnTo>
                <a:lnTo>
                  <a:pt x="5398" y="7767"/>
                </a:lnTo>
                <a:lnTo>
                  <a:pt x="5374" y="7963"/>
                </a:lnTo>
                <a:lnTo>
                  <a:pt x="5325" y="8134"/>
                </a:lnTo>
                <a:lnTo>
                  <a:pt x="5251" y="8305"/>
                </a:lnTo>
                <a:lnTo>
                  <a:pt x="5154" y="8451"/>
                </a:lnTo>
                <a:lnTo>
                  <a:pt x="5007" y="8549"/>
                </a:lnTo>
                <a:lnTo>
                  <a:pt x="4861" y="8647"/>
                </a:lnTo>
                <a:lnTo>
                  <a:pt x="4690" y="8696"/>
                </a:lnTo>
                <a:lnTo>
                  <a:pt x="4519" y="8720"/>
                </a:lnTo>
                <a:lnTo>
                  <a:pt x="4348" y="8696"/>
                </a:lnTo>
                <a:lnTo>
                  <a:pt x="4177" y="8647"/>
                </a:lnTo>
                <a:lnTo>
                  <a:pt x="4030" y="8549"/>
                </a:lnTo>
                <a:lnTo>
                  <a:pt x="3884" y="8451"/>
                </a:lnTo>
                <a:lnTo>
                  <a:pt x="3786" y="8305"/>
                </a:lnTo>
                <a:lnTo>
                  <a:pt x="3713" y="8134"/>
                </a:lnTo>
                <a:lnTo>
                  <a:pt x="3664" y="7963"/>
                </a:lnTo>
                <a:lnTo>
                  <a:pt x="3640" y="7767"/>
                </a:lnTo>
                <a:lnTo>
                  <a:pt x="3664" y="7572"/>
                </a:lnTo>
                <a:lnTo>
                  <a:pt x="3713" y="7401"/>
                </a:lnTo>
                <a:lnTo>
                  <a:pt x="3786" y="7230"/>
                </a:lnTo>
                <a:lnTo>
                  <a:pt x="3884" y="7084"/>
                </a:lnTo>
                <a:lnTo>
                  <a:pt x="4030" y="6986"/>
                </a:lnTo>
                <a:lnTo>
                  <a:pt x="4177" y="6888"/>
                </a:lnTo>
                <a:lnTo>
                  <a:pt x="4348" y="6839"/>
                </a:lnTo>
                <a:lnTo>
                  <a:pt x="4519" y="6815"/>
                </a:lnTo>
                <a:close/>
                <a:moveTo>
                  <a:pt x="10771" y="6815"/>
                </a:moveTo>
                <a:lnTo>
                  <a:pt x="10942" y="6839"/>
                </a:lnTo>
                <a:lnTo>
                  <a:pt x="11113" y="6888"/>
                </a:lnTo>
                <a:lnTo>
                  <a:pt x="11260" y="6986"/>
                </a:lnTo>
                <a:lnTo>
                  <a:pt x="11406" y="7084"/>
                </a:lnTo>
                <a:lnTo>
                  <a:pt x="11504" y="7230"/>
                </a:lnTo>
                <a:lnTo>
                  <a:pt x="11577" y="7401"/>
                </a:lnTo>
                <a:lnTo>
                  <a:pt x="11626" y="7572"/>
                </a:lnTo>
                <a:lnTo>
                  <a:pt x="11650" y="7767"/>
                </a:lnTo>
                <a:lnTo>
                  <a:pt x="11626" y="7963"/>
                </a:lnTo>
                <a:lnTo>
                  <a:pt x="11577" y="8134"/>
                </a:lnTo>
                <a:lnTo>
                  <a:pt x="11504" y="8305"/>
                </a:lnTo>
                <a:lnTo>
                  <a:pt x="11406" y="8451"/>
                </a:lnTo>
                <a:lnTo>
                  <a:pt x="11260" y="8549"/>
                </a:lnTo>
                <a:lnTo>
                  <a:pt x="11113" y="8647"/>
                </a:lnTo>
                <a:lnTo>
                  <a:pt x="10942" y="8696"/>
                </a:lnTo>
                <a:lnTo>
                  <a:pt x="10771" y="8720"/>
                </a:lnTo>
                <a:lnTo>
                  <a:pt x="10600" y="8696"/>
                </a:lnTo>
                <a:lnTo>
                  <a:pt x="10429" y="8647"/>
                </a:lnTo>
                <a:lnTo>
                  <a:pt x="10283" y="8549"/>
                </a:lnTo>
                <a:lnTo>
                  <a:pt x="10136" y="8451"/>
                </a:lnTo>
                <a:lnTo>
                  <a:pt x="10038" y="8305"/>
                </a:lnTo>
                <a:lnTo>
                  <a:pt x="9965" y="8134"/>
                </a:lnTo>
                <a:lnTo>
                  <a:pt x="9916" y="7963"/>
                </a:lnTo>
                <a:lnTo>
                  <a:pt x="9892" y="7767"/>
                </a:lnTo>
                <a:lnTo>
                  <a:pt x="9916" y="7572"/>
                </a:lnTo>
                <a:lnTo>
                  <a:pt x="9965" y="7401"/>
                </a:lnTo>
                <a:lnTo>
                  <a:pt x="10038" y="7230"/>
                </a:lnTo>
                <a:lnTo>
                  <a:pt x="10136" y="7084"/>
                </a:lnTo>
                <a:lnTo>
                  <a:pt x="10283" y="6986"/>
                </a:lnTo>
                <a:lnTo>
                  <a:pt x="10429" y="6888"/>
                </a:lnTo>
                <a:lnTo>
                  <a:pt x="10600" y="6839"/>
                </a:lnTo>
                <a:lnTo>
                  <a:pt x="10771" y="6815"/>
                </a:lnTo>
                <a:close/>
                <a:moveTo>
                  <a:pt x="7645" y="10063"/>
                </a:moveTo>
                <a:lnTo>
                  <a:pt x="8207" y="10112"/>
                </a:lnTo>
                <a:lnTo>
                  <a:pt x="8768" y="10185"/>
                </a:lnTo>
                <a:lnTo>
                  <a:pt x="9281" y="10307"/>
                </a:lnTo>
                <a:lnTo>
                  <a:pt x="9819" y="10503"/>
                </a:lnTo>
                <a:lnTo>
                  <a:pt x="10307" y="10747"/>
                </a:lnTo>
                <a:lnTo>
                  <a:pt x="10796" y="11016"/>
                </a:lnTo>
                <a:lnTo>
                  <a:pt x="11235" y="11358"/>
                </a:lnTo>
                <a:lnTo>
                  <a:pt x="11650" y="11724"/>
                </a:lnTo>
                <a:lnTo>
                  <a:pt x="11699" y="11797"/>
                </a:lnTo>
                <a:lnTo>
                  <a:pt x="11748" y="11895"/>
                </a:lnTo>
                <a:lnTo>
                  <a:pt x="11772" y="11993"/>
                </a:lnTo>
                <a:lnTo>
                  <a:pt x="11797" y="12066"/>
                </a:lnTo>
                <a:lnTo>
                  <a:pt x="11772" y="12164"/>
                </a:lnTo>
                <a:lnTo>
                  <a:pt x="11748" y="12261"/>
                </a:lnTo>
                <a:lnTo>
                  <a:pt x="11699" y="12335"/>
                </a:lnTo>
                <a:lnTo>
                  <a:pt x="11650" y="12432"/>
                </a:lnTo>
                <a:lnTo>
                  <a:pt x="11577" y="12481"/>
                </a:lnTo>
                <a:lnTo>
                  <a:pt x="11479" y="12530"/>
                </a:lnTo>
                <a:lnTo>
                  <a:pt x="11406" y="12554"/>
                </a:lnTo>
                <a:lnTo>
                  <a:pt x="11211" y="12554"/>
                </a:lnTo>
                <a:lnTo>
                  <a:pt x="11113" y="12530"/>
                </a:lnTo>
                <a:lnTo>
                  <a:pt x="11040" y="12481"/>
                </a:lnTo>
                <a:lnTo>
                  <a:pt x="10966" y="12432"/>
                </a:lnTo>
                <a:lnTo>
                  <a:pt x="10600" y="12115"/>
                </a:lnTo>
                <a:lnTo>
                  <a:pt x="10234" y="11846"/>
                </a:lnTo>
                <a:lnTo>
                  <a:pt x="9843" y="11602"/>
                </a:lnTo>
                <a:lnTo>
                  <a:pt x="9428" y="11406"/>
                </a:lnTo>
                <a:lnTo>
                  <a:pt x="9013" y="11260"/>
                </a:lnTo>
                <a:lnTo>
                  <a:pt x="8573" y="11138"/>
                </a:lnTo>
                <a:lnTo>
                  <a:pt x="8109" y="11065"/>
                </a:lnTo>
                <a:lnTo>
                  <a:pt x="7645" y="11040"/>
                </a:lnTo>
                <a:lnTo>
                  <a:pt x="7181" y="11065"/>
                </a:lnTo>
                <a:lnTo>
                  <a:pt x="6717" y="11138"/>
                </a:lnTo>
                <a:lnTo>
                  <a:pt x="6277" y="11260"/>
                </a:lnTo>
                <a:lnTo>
                  <a:pt x="5862" y="11406"/>
                </a:lnTo>
                <a:lnTo>
                  <a:pt x="5447" y="11602"/>
                </a:lnTo>
                <a:lnTo>
                  <a:pt x="5056" y="11846"/>
                </a:lnTo>
                <a:lnTo>
                  <a:pt x="4690" y="12115"/>
                </a:lnTo>
                <a:lnTo>
                  <a:pt x="4323" y="12432"/>
                </a:lnTo>
                <a:lnTo>
                  <a:pt x="4250" y="12481"/>
                </a:lnTo>
                <a:lnTo>
                  <a:pt x="4177" y="12530"/>
                </a:lnTo>
                <a:lnTo>
                  <a:pt x="4079" y="12554"/>
                </a:lnTo>
                <a:lnTo>
                  <a:pt x="3884" y="12554"/>
                </a:lnTo>
                <a:lnTo>
                  <a:pt x="3811" y="12530"/>
                </a:lnTo>
                <a:lnTo>
                  <a:pt x="3713" y="12481"/>
                </a:lnTo>
                <a:lnTo>
                  <a:pt x="3640" y="12432"/>
                </a:lnTo>
                <a:lnTo>
                  <a:pt x="3591" y="12335"/>
                </a:lnTo>
                <a:lnTo>
                  <a:pt x="3542" y="12261"/>
                </a:lnTo>
                <a:lnTo>
                  <a:pt x="3517" y="12164"/>
                </a:lnTo>
                <a:lnTo>
                  <a:pt x="3493" y="12066"/>
                </a:lnTo>
                <a:lnTo>
                  <a:pt x="3517" y="11993"/>
                </a:lnTo>
                <a:lnTo>
                  <a:pt x="3542" y="11895"/>
                </a:lnTo>
                <a:lnTo>
                  <a:pt x="3591" y="11797"/>
                </a:lnTo>
                <a:lnTo>
                  <a:pt x="3640" y="11724"/>
                </a:lnTo>
                <a:lnTo>
                  <a:pt x="4055" y="11358"/>
                </a:lnTo>
                <a:lnTo>
                  <a:pt x="4494" y="11016"/>
                </a:lnTo>
                <a:lnTo>
                  <a:pt x="4983" y="10747"/>
                </a:lnTo>
                <a:lnTo>
                  <a:pt x="5471" y="10503"/>
                </a:lnTo>
                <a:lnTo>
                  <a:pt x="6009" y="10307"/>
                </a:lnTo>
                <a:lnTo>
                  <a:pt x="6521" y="10185"/>
                </a:lnTo>
                <a:lnTo>
                  <a:pt x="7083" y="10112"/>
                </a:lnTo>
                <a:lnTo>
                  <a:pt x="7645" y="10063"/>
                </a:lnTo>
                <a:close/>
                <a:moveTo>
                  <a:pt x="7254" y="1"/>
                </a:moveTo>
                <a:lnTo>
                  <a:pt x="6863" y="50"/>
                </a:lnTo>
                <a:lnTo>
                  <a:pt x="6473" y="99"/>
                </a:lnTo>
                <a:lnTo>
                  <a:pt x="6106" y="147"/>
                </a:lnTo>
                <a:lnTo>
                  <a:pt x="5740" y="245"/>
                </a:lnTo>
                <a:lnTo>
                  <a:pt x="5374" y="343"/>
                </a:lnTo>
                <a:lnTo>
                  <a:pt x="5007" y="465"/>
                </a:lnTo>
                <a:lnTo>
                  <a:pt x="4665" y="611"/>
                </a:lnTo>
                <a:lnTo>
                  <a:pt x="4323" y="758"/>
                </a:lnTo>
                <a:lnTo>
                  <a:pt x="4006" y="929"/>
                </a:lnTo>
                <a:lnTo>
                  <a:pt x="3688" y="1100"/>
                </a:lnTo>
                <a:lnTo>
                  <a:pt x="3371" y="1295"/>
                </a:lnTo>
                <a:lnTo>
                  <a:pt x="3078" y="1515"/>
                </a:lnTo>
                <a:lnTo>
                  <a:pt x="2785" y="1735"/>
                </a:lnTo>
                <a:lnTo>
                  <a:pt x="2516" y="1979"/>
                </a:lnTo>
                <a:lnTo>
                  <a:pt x="2247" y="2248"/>
                </a:lnTo>
                <a:lnTo>
                  <a:pt x="1979" y="2516"/>
                </a:lnTo>
                <a:lnTo>
                  <a:pt x="1735" y="2785"/>
                </a:lnTo>
                <a:lnTo>
                  <a:pt x="1515" y="3078"/>
                </a:lnTo>
                <a:lnTo>
                  <a:pt x="1295" y="3371"/>
                </a:lnTo>
                <a:lnTo>
                  <a:pt x="1100" y="3689"/>
                </a:lnTo>
                <a:lnTo>
                  <a:pt x="929" y="4006"/>
                </a:lnTo>
                <a:lnTo>
                  <a:pt x="758" y="4324"/>
                </a:lnTo>
                <a:lnTo>
                  <a:pt x="611" y="4666"/>
                </a:lnTo>
                <a:lnTo>
                  <a:pt x="465" y="5008"/>
                </a:lnTo>
                <a:lnTo>
                  <a:pt x="342" y="5374"/>
                </a:lnTo>
                <a:lnTo>
                  <a:pt x="245" y="5740"/>
                </a:lnTo>
                <a:lnTo>
                  <a:pt x="147" y="6107"/>
                </a:lnTo>
                <a:lnTo>
                  <a:pt x="98" y="6473"/>
                </a:lnTo>
                <a:lnTo>
                  <a:pt x="49" y="6864"/>
                </a:lnTo>
                <a:lnTo>
                  <a:pt x="1" y="7255"/>
                </a:lnTo>
                <a:lnTo>
                  <a:pt x="1" y="7645"/>
                </a:lnTo>
                <a:lnTo>
                  <a:pt x="1" y="8036"/>
                </a:lnTo>
                <a:lnTo>
                  <a:pt x="49" y="8427"/>
                </a:lnTo>
                <a:lnTo>
                  <a:pt x="98" y="8818"/>
                </a:lnTo>
                <a:lnTo>
                  <a:pt x="147" y="9184"/>
                </a:lnTo>
                <a:lnTo>
                  <a:pt x="245" y="9550"/>
                </a:lnTo>
                <a:lnTo>
                  <a:pt x="342" y="9917"/>
                </a:lnTo>
                <a:lnTo>
                  <a:pt x="465" y="10283"/>
                </a:lnTo>
                <a:lnTo>
                  <a:pt x="611" y="10625"/>
                </a:lnTo>
                <a:lnTo>
                  <a:pt x="758" y="10967"/>
                </a:lnTo>
                <a:lnTo>
                  <a:pt x="929" y="11284"/>
                </a:lnTo>
                <a:lnTo>
                  <a:pt x="1100" y="11602"/>
                </a:lnTo>
                <a:lnTo>
                  <a:pt x="1295" y="11919"/>
                </a:lnTo>
                <a:lnTo>
                  <a:pt x="1515" y="12212"/>
                </a:lnTo>
                <a:lnTo>
                  <a:pt x="1735" y="12506"/>
                </a:lnTo>
                <a:lnTo>
                  <a:pt x="1979" y="12774"/>
                </a:lnTo>
                <a:lnTo>
                  <a:pt x="2247" y="13043"/>
                </a:lnTo>
                <a:lnTo>
                  <a:pt x="2516" y="13311"/>
                </a:lnTo>
                <a:lnTo>
                  <a:pt x="2785" y="13556"/>
                </a:lnTo>
                <a:lnTo>
                  <a:pt x="3078" y="13776"/>
                </a:lnTo>
                <a:lnTo>
                  <a:pt x="3371" y="13995"/>
                </a:lnTo>
                <a:lnTo>
                  <a:pt x="3688" y="14191"/>
                </a:lnTo>
                <a:lnTo>
                  <a:pt x="4006" y="14362"/>
                </a:lnTo>
                <a:lnTo>
                  <a:pt x="4323" y="14533"/>
                </a:lnTo>
                <a:lnTo>
                  <a:pt x="4665" y="14679"/>
                </a:lnTo>
                <a:lnTo>
                  <a:pt x="5007" y="14826"/>
                </a:lnTo>
                <a:lnTo>
                  <a:pt x="5374" y="14948"/>
                </a:lnTo>
                <a:lnTo>
                  <a:pt x="5740" y="15046"/>
                </a:lnTo>
                <a:lnTo>
                  <a:pt x="6106" y="15143"/>
                </a:lnTo>
                <a:lnTo>
                  <a:pt x="6473" y="15192"/>
                </a:lnTo>
                <a:lnTo>
                  <a:pt x="6863" y="15241"/>
                </a:lnTo>
                <a:lnTo>
                  <a:pt x="7254" y="15290"/>
                </a:lnTo>
                <a:lnTo>
                  <a:pt x="8036" y="15290"/>
                </a:lnTo>
                <a:lnTo>
                  <a:pt x="8426" y="15241"/>
                </a:lnTo>
                <a:lnTo>
                  <a:pt x="8817" y="15192"/>
                </a:lnTo>
                <a:lnTo>
                  <a:pt x="9184" y="15143"/>
                </a:lnTo>
                <a:lnTo>
                  <a:pt x="9550" y="15046"/>
                </a:lnTo>
                <a:lnTo>
                  <a:pt x="9916" y="14948"/>
                </a:lnTo>
                <a:lnTo>
                  <a:pt x="10283" y="14826"/>
                </a:lnTo>
                <a:lnTo>
                  <a:pt x="10625" y="14679"/>
                </a:lnTo>
                <a:lnTo>
                  <a:pt x="10966" y="14533"/>
                </a:lnTo>
                <a:lnTo>
                  <a:pt x="11284" y="14362"/>
                </a:lnTo>
                <a:lnTo>
                  <a:pt x="11601" y="14191"/>
                </a:lnTo>
                <a:lnTo>
                  <a:pt x="11919" y="13995"/>
                </a:lnTo>
                <a:lnTo>
                  <a:pt x="12212" y="13776"/>
                </a:lnTo>
                <a:lnTo>
                  <a:pt x="12505" y="13556"/>
                </a:lnTo>
                <a:lnTo>
                  <a:pt x="12774" y="13311"/>
                </a:lnTo>
                <a:lnTo>
                  <a:pt x="13042" y="13043"/>
                </a:lnTo>
                <a:lnTo>
                  <a:pt x="13311" y="12774"/>
                </a:lnTo>
                <a:lnTo>
                  <a:pt x="13555" y="12506"/>
                </a:lnTo>
                <a:lnTo>
                  <a:pt x="13775" y="12212"/>
                </a:lnTo>
                <a:lnTo>
                  <a:pt x="13995" y="11919"/>
                </a:lnTo>
                <a:lnTo>
                  <a:pt x="14190" y="11602"/>
                </a:lnTo>
                <a:lnTo>
                  <a:pt x="14361" y="11284"/>
                </a:lnTo>
                <a:lnTo>
                  <a:pt x="14532" y="10967"/>
                </a:lnTo>
                <a:lnTo>
                  <a:pt x="14679" y="10625"/>
                </a:lnTo>
                <a:lnTo>
                  <a:pt x="14825" y="10283"/>
                </a:lnTo>
                <a:lnTo>
                  <a:pt x="14947" y="9917"/>
                </a:lnTo>
                <a:lnTo>
                  <a:pt x="15045" y="9550"/>
                </a:lnTo>
                <a:lnTo>
                  <a:pt x="15143" y="9184"/>
                </a:lnTo>
                <a:lnTo>
                  <a:pt x="15192" y="8818"/>
                </a:lnTo>
                <a:lnTo>
                  <a:pt x="15241" y="8427"/>
                </a:lnTo>
                <a:lnTo>
                  <a:pt x="15289" y="8036"/>
                </a:lnTo>
                <a:lnTo>
                  <a:pt x="15289" y="7645"/>
                </a:lnTo>
                <a:lnTo>
                  <a:pt x="15289" y="7255"/>
                </a:lnTo>
                <a:lnTo>
                  <a:pt x="15241" y="6864"/>
                </a:lnTo>
                <a:lnTo>
                  <a:pt x="15192" y="6473"/>
                </a:lnTo>
                <a:lnTo>
                  <a:pt x="15143" y="6107"/>
                </a:lnTo>
                <a:lnTo>
                  <a:pt x="15045" y="5740"/>
                </a:lnTo>
                <a:lnTo>
                  <a:pt x="14947" y="5374"/>
                </a:lnTo>
                <a:lnTo>
                  <a:pt x="14825" y="5008"/>
                </a:lnTo>
                <a:lnTo>
                  <a:pt x="14679" y="4666"/>
                </a:lnTo>
                <a:lnTo>
                  <a:pt x="14532" y="4324"/>
                </a:lnTo>
                <a:lnTo>
                  <a:pt x="14361" y="4006"/>
                </a:lnTo>
                <a:lnTo>
                  <a:pt x="14190" y="3689"/>
                </a:lnTo>
                <a:lnTo>
                  <a:pt x="13995" y="3371"/>
                </a:lnTo>
                <a:lnTo>
                  <a:pt x="13775" y="3078"/>
                </a:lnTo>
                <a:lnTo>
                  <a:pt x="13555" y="2785"/>
                </a:lnTo>
                <a:lnTo>
                  <a:pt x="13311" y="2516"/>
                </a:lnTo>
                <a:lnTo>
                  <a:pt x="13042" y="2248"/>
                </a:lnTo>
                <a:lnTo>
                  <a:pt x="12774" y="1979"/>
                </a:lnTo>
                <a:lnTo>
                  <a:pt x="12505" y="1735"/>
                </a:lnTo>
                <a:lnTo>
                  <a:pt x="12212" y="1515"/>
                </a:lnTo>
                <a:lnTo>
                  <a:pt x="11919" y="1295"/>
                </a:lnTo>
                <a:lnTo>
                  <a:pt x="11601" y="1100"/>
                </a:lnTo>
                <a:lnTo>
                  <a:pt x="11284" y="929"/>
                </a:lnTo>
                <a:lnTo>
                  <a:pt x="10966" y="758"/>
                </a:lnTo>
                <a:lnTo>
                  <a:pt x="10625" y="611"/>
                </a:lnTo>
                <a:lnTo>
                  <a:pt x="10283" y="465"/>
                </a:lnTo>
                <a:lnTo>
                  <a:pt x="9916" y="343"/>
                </a:lnTo>
                <a:lnTo>
                  <a:pt x="9550" y="245"/>
                </a:lnTo>
                <a:lnTo>
                  <a:pt x="9184" y="147"/>
                </a:lnTo>
                <a:lnTo>
                  <a:pt x="8817" y="99"/>
                </a:lnTo>
                <a:lnTo>
                  <a:pt x="8426" y="50"/>
                </a:lnTo>
                <a:lnTo>
                  <a:pt x="8036"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grpSp>
        <p:nvGrpSpPr>
          <p:cNvPr id="39" name="Google Shape;881;p47">
            <a:extLst>
              <a:ext uri="{FF2B5EF4-FFF2-40B4-BE49-F238E27FC236}">
                <a16:creationId xmlns:a16="http://schemas.microsoft.com/office/drawing/2014/main" id="{4596A48C-94FE-5240-8ECC-69A0FB494765}"/>
              </a:ext>
            </a:extLst>
          </p:cNvPr>
          <p:cNvGrpSpPr/>
          <p:nvPr/>
        </p:nvGrpSpPr>
        <p:grpSpPr>
          <a:xfrm>
            <a:off x="1869716" y="4602794"/>
            <a:ext cx="529270" cy="455009"/>
            <a:chOff x="5983625" y="301625"/>
            <a:chExt cx="403000" cy="395050"/>
          </a:xfrm>
        </p:grpSpPr>
        <p:sp>
          <p:nvSpPr>
            <p:cNvPr id="40" name="Google Shape;882;p47">
              <a:extLst>
                <a:ext uri="{FF2B5EF4-FFF2-40B4-BE49-F238E27FC236}">
                  <a16:creationId xmlns:a16="http://schemas.microsoft.com/office/drawing/2014/main" id="{3035FA9F-8842-3E4C-A51C-C39C4BE9DBE6}"/>
                </a:ext>
              </a:extLst>
            </p:cNvPr>
            <p:cNvSpPr/>
            <p:nvPr/>
          </p:nvSpPr>
          <p:spPr>
            <a:xfrm>
              <a:off x="5983625" y="319925"/>
              <a:ext cx="403000" cy="67200"/>
            </a:xfrm>
            <a:custGeom>
              <a:avLst/>
              <a:gdLst/>
              <a:ahLst/>
              <a:cxnLst/>
              <a:rect l="l" t="t" r="r" b="b"/>
              <a:pathLst>
                <a:path w="16120" h="2688" extrusionOk="0">
                  <a:moveTo>
                    <a:pt x="3102" y="416"/>
                  </a:moveTo>
                  <a:lnTo>
                    <a:pt x="3273" y="465"/>
                  </a:lnTo>
                  <a:lnTo>
                    <a:pt x="3444" y="562"/>
                  </a:lnTo>
                  <a:lnTo>
                    <a:pt x="3566" y="660"/>
                  </a:lnTo>
                  <a:lnTo>
                    <a:pt x="3688" y="807"/>
                  </a:lnTo>
                  <a:lnTo>
                    <a:pt x="3762" y="953"/>
                  </a:lnTo>
                  <a:lnTo>
                    <a:pt x="3810" y="1124"/>
                  </a:lnTo>
                  <a:lnTo>
                    <a:pt x="3835" y="1320"/>
                  </a:lnTo>
                  <a:lnTo>
                    <a:pt x="3810" y="1491"/>
                  </a:lnTo>
                  <a:lnTo>
                    <a:pt x="3762" y="1661"/>
                  </a:lnTo>
                  <a:lnTo>
                    <a:pt x="3688" y="1808"/>
                  </a:lnTo>
                  <a:lnTo>
                    <a:pt x="3566" y="1955"/>
                  </a:lnTo>
                  <a:lnTo>
                    <a:pt x="3444" y="2052"/>
                  </a:lnTo>
                  <a:lnTo>
                    <a:pt x="3273" y="2150"/>
                  </a:lnTo>
                  <a:lnTo>
                    <a:pt x="3102" y="2199"/>
                  </a:lnTo>
                  <a:lnTo>
                    <a:pt x="2931" y="2223"/>
                  </a:lnTo>
                  <a:lnTo>
                    <a:pt x="2760" y="2199"/>
                  </a:lnTo>
                  <a:lnTo>
                    <a:pt x="2589" y="2150"/>
                  </a:lnTo>
                  <a:lnTo>
                    <a:pt x="2418" y="2052"/>
                  </a:lnTo>
                  <a:lnTo>
                    <a:pt x="2296" y="1955"/>
                  </a:lnTo>
                  <a:lnTo>
                    <a:pt x="2174" y="1808"/>
                  </a:lnTo>
                  <a:lnTo>
                    <a:pt x="2101" y="1661"/>
                  </a:lnTo>
                  <a:lnTo>
                    <a:pt x="2052" y="1491"/>
                  </a:lnTo>
                  <a:lnTo>
                    <a:pt x="2028" y="1320"/>
                  </a:lnTo>
                  <a:lnTo>
                    <a:pt x="2052" y="1124"/>
                  </a:lnTo>
                  <a:lnTo>
                    <a:pt x="2101" y="953"/>
                  </a:lnTo>
                  <a:lnTo>
                    <a:pt x="2174" y="807"/>
                  </a:lnTo>
                  <a:lnTo>
                    <a:pt x="2296" y="660"/>
                  </a:lnTo>
                  <a:lnTo>
                    <a:pt x="2418" y="562"/>
                  </a:lnTo>
                  <a:lnTo>
                    <a:pt x="2589" y="465"/>
                  </a:lnTo>
                  <a:lnTo>
                    <a:pt x="2760" y="416"/>
                  </a:lnTo>
                  <a:close/>
                  <a:moveTo>
                    <a:pt x="13360" y="416"/>
                  </a:moveTo>
                  <a:lnTo>
                    <a:pt x="13531" y="465"/>
                  </a:lnTo>
                  <a:lnTo>
                    <a:pt x="13702" y="562"/>
                  </a:lnTo>
                  <a:lnTo>
                    <a:pt x="13824" y="660"/>
                  </a:lnTo>
                  <a:lnTo>
                    <a:pt x="13946" y="807"/>
                  </a:lnTo>
                  <a:lnTo>
                    <a:pt x="14019" y="953"/>
                  </a:lnTo>
                  <a:lnTo>
                    <a:pt x="14068" y="1124"/>
                  </a:lnTo>
                  <a:lnTo>
                    <a:pt x="14093" y="1320"/>
                  </a:lnTo>
                  <a:lnTo>
                    <a:pt x="14068" y="1491"/>
                  </a:lnTo>
                  <a:lnTo>
                    <a:pt x="14019" y="1661"/>
                  </a:lnTo>
                  <a:lnTo>
                    <a:pt x="13946" y="1808"/>
                  </a:lnTo>
                  <a:lnTo>
                    <a:pt x="13824" y="1955"/>
                  </a:lnTo>
                  <a:lnTo>
                    <a:pt x="13702" y="2052"/>
                  </a:lnTo>
                  <a:lnTo>
                    <a:pt x="13531" y="2150"/>
                  </a:lnTo>
                  <a:lnTo>
                    <a:pt x="13360" y="2199"/>
                  </a:lnTo>
                  <a:lnTo>
                    <a:pt x="13189" y="2223"/>
                  </a:lnTo>
                  <a:lnTo>
                    <a:pt x="13018" y="2199"/>
                  </a:lnTo>
                  <a:lnTo>
                    <a:pt x="12847" y="2150"/>
                  </a:lnTo>
                  <a:lnTo>
                    <a:pt x="12676" y="2052"/>
                  </a:lnTo>
                  <a:lnTo>
                    <a:pt x="12554" y="1955"/>
                  </a:lnTo>
                  <a:lnTo>
                    <a:pt x="12432" y="1808"/>
                  </a:lnTo>
                  <a:lnTo>
                    <a:pt x="12359" y="1661"/>
                  </a:lnTo>
                  <a:lnTo>
                    <a:pt x="12310" y="1491"/>
                  </a:lnTo>
                  <a:lnTo>
                    <a:pt x="12285" y="1320"/>
                  </a:lnTo>
                  <a:lnTo>
                    <a:pt x="12310" y="1124"/>
                  </a:lnTo>
                  <a:lnTo>
                    <a:pt x="12359" y="953"/>
                  </a:lnTo>
                  <a:lnTo>
                    <a:pt x="12432" y="807"/>
                  </a:lnTo>
                  <a:lnTo>
                    <a:pt x="12554" y="660"/>
                  </a:lnTo>
                  <a:lnTo>
                    <a:pt x="12676" y="562"/>
                  </a:lnTo>
                  <a:lnTo>
                    <a:pt x="12847" y="465"/>
                  </a:lnTo>
                  <a:lnTo>
                    <a:pt x="13018" y="416"/>
                  </a:lnTo>
                  <a:close/>
                  <a:moveTo>
                    <a:pt x="0" y="1"/>
                  </a:moveTo>
                  <a:lnTo>
                    <a:pt x="0" y="2687"/>
                  </a:lnTo>
                  <a:lnTo>
                    <a:pt x="16120" y="2687"/>
                  </a:lnTo>
                  <a:lnTo>
                    <a:pt x="1612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41" name="Google Shape;883;p47">
              <a:extLst>
                <a:ext uri="{FF2B5EF4-FFF2-40B4-BE49-F238E27FC236}">
                  <a16:creationId xmlns:a16="http://schemas.microsoft.com/office/drawing/2014/main" id="{6ABE3B42-E809-734A-9820-C14171FBD561}"/>
                </a:ext>
              </a:extLst>
            </p:cNvPr>
            <p:cNvSpPr/>
            <p:nvPr/>
          </p:nvSpPr>
          <p:spPr>
            <a:xfrm>
              <a:off x="5983625" y="664900"/>
              <a:ext cx="403000" cy="31775"/>
            </a:xfrm>
            <a:custGeom>
              <a:avLst/>
              <a:gdLst/>
              <a:ahLst/>
              <a:cxnLst/>
              <a:rect l="l" t="t" r="r" b="b"/>
              <a:pathLst>
                <a:path w="16120" h="1271" extrusionOk="0">
                  <a:moveTo>
                    <a:pt x="0" y="1"/>
                  </a:moveTo>
                  <a:lnTo>
                    <a:pt x="0" y="489"/>
                  </a:lnTo>
                  <a:lnTo>
                    <a:pt x="25" y="660"/>
                  </a:lnTo>
                  <a:lnTo>
                    <a:pt x="74" y="807"/>
                  </a:lnTo>
                  <a:lnTo>
                    <a:pt x="147" y="929"/>
                  </a:lnTo>
                  <a:lnTo>
                    <a:pt x="220" y="1051"/>
                  </a:lnTo>
                  <a:lnTo>
                    <a:pt x="342" y="1149"/>
                  </a:lnTo>
                  <a:lnTo>
                    <a:pt x="489" y="1222"/>
                  </a:lnTo>
                  <a:lnTo>
                    <a:pt x="635" y="1271"/>
                  </a:lnTo>
                  <a:lnTo>
                    <a:pt x="15485" y="1271"/>
                  </a:lnTo>
                  <a:lnTo>
                    <a:pt x="15631" y="1222"/>
                  </a:lnTo>
                  <a:lnTo>
                    <a:pt x="15778" y="1149"/>
                  </a:lnTo>
                  <a:lnTo>
                    <a:pt x="15900" y="1051"/>
                  </a:lnTo>
                  <a:lnTo>
                    <a:pt x="15973" y="929"/>
                  </a:lnTo>
                  <a:lnTo>
                    <a:pt x="16046" y="807"/>
                  </a:lnTo>
                  <a:lnTo>
                    <a:pt x="16095" y="660"/>
                  </a:lnTo>
                  <a:lnTo>
                    <a:pt x="16120" y="489"/>
                  </a:lnTo>
                  <a:lnTo>
                    <a:pt x="16120" y="1"/>
                  </a:lnTo>
                  <a:lnTo>
                    <a:pt x="16095" y="172"/>
                  </a:lnTo>
                  <a:lnTo>
                    <a:pt x="16046" y="318"/>
                  </a:lnTo>
                  <a:lnTo>
                    <a:pt x="15973" y="440"/>
                  </a:lnTo>
                  <a:lnTo>
                    <a:pt x="15900" y="562"/>
                  </a:lnTo>
                  <a:lnTo>
                    <a:pt x="15778" y="660"/>
                  </a:lnTo>
                  <a:lnTo>
                    <a:pt x="15631" y="733"/>
                  </a:lnTo>
                  <a:lnTo>
                    <a:pt x="15485" y="782"/>
                  </a:lnTo>
                  <a:lnTo>
                    <a:pt x="635" y="782"/>
                  </a:lnTo>
                  <a:lnTo>
                    <a:pt x="489" y="733"/>
                  </a:lnTo>
                  <a:lnTo>
                    <a:pt x="342" y="660"/>
                  </a:lnTo>
                  <a:lnTo>
                    <a:pt x="220" y="562"/>
                  </a:lnTo>
                  <a:lnTo>
                    <a:pt x="147" y="440"/>
                  </a:lnTo>
                  <a:lnTo>
                    <a:pt x="74" y="318"/>
                  </a:lnTo>
                  <a:lnTo>
                    <a:pt x="25" y="172"/>
                  </a:lnTo>
                  <a:lnTo>
                    <a:pt x="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42" name="Google Shape;884;p47">
              <a:extLst>
                <a:ext uri="{FF2B5EF4-FFF2-40B4-BE49-F238E27FC236}">
                  <a16:creationId xmlns:a16="http://schemas.microsoft.com/office/drawing/2014/main" id="{DA4B8AD5-6145-5445-92D1-9B9753F025ED}"/>
                </a:ext>
              </a:extLst>
            </p:cNvPr>
            <p:cNvSpPr/>
            <p:nvPr/>
          </p:nvSpPr>
          <p:spPr>
            <a:xfrm>
              <a:off x="6041025" y="301625"/>
              <a:ext cx="29325" cy="63500"/>
            </a:xfrm>
            <a:custGeom>
              <a:avLst/>
              <a:gdLst/>
              <a:ahLst/>
              <a:cxnLst/>
              <a:rect l="l" t="t" r="r" b="b"/>
              <a:pathLst>
                <a:path w="1173" h="2540" extrusionOk="0">
                  <a:moveTo>
                    <a:pt x="391" y="0"/>
                  </a:moveTo>
                  <a:lnTo>
                    <a:pt x="293" y="49"/>
                  </a:lnTo>
                  <a:lnTo>
                    <a:pt x="220" y="73"/>
                  </a:lnTo>
                  <a:lnTo>
                    <a:pt x="147" y="147"/>
                  </a:lnTo>
                  <a:lnTo>
                    <a:pt x="74" y="220"/>
                  </a:lnTo>
                  <a:lnTo>
                    <a:pt x="49" y="293"/>
                  </a:lnTo>
                  <a:lnTo>
                    <a:pt x="0" y="391"/>
                  </a:lnTo>
                  <a:lnTo>
                    <a:pt x="0" y="488"/>
                  </a:lnTo>
                  <a:lnTo>
                    <a:pt x="0" y="2052"/>
                  </a:lnTo>
                  <a:lnTo>
                    <a:pt x="0" y="2149"/>
                  </a:lnTo>
                  <a:lnTo>
                    <a:pt x="49" y="2247"/>
                  </a:lnTo>
                  <a:lnTo>
                    <a:pt x="74" y="2320"/>
                  </a:lnTo>
                  <a:lnTo>
                    <a:pt x="147" y="2393"/>
                  </a:lnTo>
                  <a:lnTo>
                    <a:pt x="220" y="2467"/>
                  </a:lnTo>
                  <a:lnTo>
                    <a:pt x="293" y="2491"/>
                  </a:lnTo>
                  <a:lnTo>
                    <a:pt x="391" y="2540"/>
                  </a:lnTo>
                  <a:lnTo>
                    <a:pt x="782" y="2540"/>
                  </a:lnTo>
                  <a:lnTo>
                    <a:pt x="879" y="2491"/>
                  </a:lnTo>
                  <a:lnTo>
                    <a:pt x="953" y="2467"/>
                  </a:lnTo>
                  <a:lnTo>
                    <a:pt x="1026" y="2393"/>
                  </a:lnTo>
                  <a:lnTo>
                    <a:pt x="1099" y="2320"/>
                  </a:lnTo>
                  <a:lnTo>
                    <a:pt x="1124" y="2247"/>
                  </a:lnTo>
                  <a:lnTo>
                    <a:pt x="1173" y="2149"/>
                  </a:lnTo>
                  <a:lnTo>
                    <a:pt x="1173" y="2052"/>
                  </a:lnTo>
                  <a:lnTo>
                    <a:pt x="1173" y="488"/>
                  </a:lnTo>
                  <a:lnTo>
                    <a:pt x="1173" y="391"/>
                  </a:lnTo>
                  <a:lnTo>
                    <a:pt x="1124" y="293"/>
                  </a:lnTo>
                  <a:lnTo>
                    <a:pt x="1099" y="220"/>
                  </a:lnTo>
                  <a:lnTo>
                    <a:pt x="1026" y="147"/>
                  </a:lnTo>
                  <a:lnTo>
                    <a:pt x="953" y="73"/>
                  </a:lnTo>
                  <a:lnTo>
                    <a:pt x="879" y="49"/>
                  </a:lnTo>
                  <a:lnTo>
                    <a:pt x="78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43" name="Google Shape;885;p47">
              <a:extLst>
                <a:ext uri="{FF2B5EF4-FFF2-40B4-BE49-F238E27FC236}">
                  <a16:creationId xmlns:a16="http://schemas.microsoft.com/office/drawing/2014/main" id="{582E51EE-5CDD-E24E-A449-7B40C51A6B39}"/>
                </a:ext>
              </a:extLst>
            </p:cNvPr>
            <p:cNvSpPr/>
            <p:nvPr/>
          </p:nvSpPr>
          <p:spPr>
            <a:xfrm>
              <a:off x="6297450" y="301625"/>
              <a:ext cx="29350" cy="63500"/>
            </a:xfrm>
            <a:custGeom>
              <a:avLst/>
              <a:gdLst/>
              <a:ahLst/>
              <a:cxnLst/>
              <a:rect l="l" t="t" r="r" b="b"/>
              <a:pathLst>
                <a:path w="1174" h="2540" extrusionOk="0">
                  <a:moveTo>
                    <a:pt x="392" y="0"/>
                  </a:moveTo>
                  <a:lnTo>
                    <a:pt x="294" y="49"/>
                  </a:lnTo>
                  <a:lnTo>
                    <a:pt x="221" y="73"/>
                  </a:lnTo>
                  <a:lnTo>
                    <a:pt x="147" y="147"/>
                  </a:lnTo>
                  <a:lnTo>
                    <a:pt x="74" y="220"/>
                  </a:lnTo>
                  <a:lnTo>
                    <a:pt x="50" y="293"/>
                  </a:lnTo>
                  <a:lnTo>
                    <a:pt x="1" y="391"/>
                  </a:lnTo>
                  <a:lnTo>
                    <a:pt x="1" y="488"/>
                  </a:lnTo>
                  <a:lnTo>
                    <a:pt x="1" y="2052"/>
                  </a:lnTo>
                  <a:lnTo>
                    <a:pt x="1" y="2149"/>
                  </a:lnTo>
                  <a:lnTo>
                    <a:pt x="50" y="2247"/>
                  </a:lnTo>
                  <a:lnTo>
                    <a:pt x="74" y="2320"/>
                  </a:lnTo>
                  <a:lnTo>
                    <a:pt x="147" y="2393"/>
                  </a:lnTo>
                  <a:lnTo>
                    <a:pt x="221" y="2467"/>
                  </a:lnTo>
                  <a:lnTo>
                    <a:pt x="294" y="2491"/>
                  </a:lnTo>
                  <a:lnTo>
                    <a:pt x="392" y="2540"/>
                  </a:lnTo>
                  <a:lnTo>
                    <a:pt x="782" y="2540"/>
                  </a:lnTo>
                  <a:lnTo>
                    <a:pt x="880" y="2491"/>
                  </a:lnTo>
                  <a:lnTo>
                    <a:pt x="953" y="2467"/>
                  </a:lnTo>
                  <a:lnTo>
                    <a:pt x="1027" y="2393"/>
                  </a:lnTo>
                  <a:lnTo>
                    <a:pt x="1100" y="2320"/>
                  </a:lnTo>
                  <a:lnTo>
                    <a:pt x="1124" y="2247"/>
                  </a:lnTo>
                  <a:lnTo>
                    <a:pt x="1173" y="2149"/>
                  </a:lnTo>
                  <a:lnTo>
                    <a:pt x="1173" y="2052"/>
                  </a:lnTo>
                  <a:lnTo>
                    <a:pt x="1173" y="488"/>
                  </a:lnTo>
                  <a:lnTo>
                    <a:pt x="1173" y="391"/>
                  </a:lnTo>
                  <a:lnTo>
                    <a:pt x="1124" y="293"/>
                  </a:lnTo>
                  <a:lnTo>
                    <a:pt x="1100" y="220"/>
                  </a:lnTo>
                  <a:lnTo>
                    <a:pt x="1027" y="147"/>
                  </a:lnTo>
                  <a:lnTo>
                    <a:pt x="953" y="73"/>
                  </a:lnTo>
                  <a:lnTo>
                    <a:pt x="880" y="49"/>
                  </a:lnTo>
                  <a:lnTo>
                    <a:pt x="782"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44" name="Google Shape;886;p47">
              <a:extLst>
                <a:ext uri="{FF2B5EF4-FFF2-40B4-BE49-F238E27FC236}">
                  <a16:creationId xmlns:a16="http://schemas.microsoft.com/office/drawing/2014/main" id="{D3EC84CF-2E2C-2E41-976E-43B02237F15B}"/>
                </a:ext>
              </a:extLst>
            </p:cNvPr>
            <p:cNvSpPr/>
            <p:nvPr/>
          </p:nvSpPr>
          <p:spPr>
            <a:xfrm>
              <a:off x="6097200" y="509200"/>
              <a:ext cx="50700" cy="53775"/>
            </a:xfrm>
            <a:custGeom>
              <a:avLst/>
              <a:gdLst/>
              <a:ahLst/>
              <a:cxnLst/>
              <a:rect l="l" t="t" r="r" b="b"/>
              <a:pathLst>
                <a:path w="2028" h="2151" extrusionOk="0">
                  <a:moveTo>
                    <a:pt x="0" y="1"/>
                  </a:moveTo>
                  <a:lnTo>
                    <a:pt x="0" y="2150"/>
                  </a:lnTo>
                  <a:lnTo>
                    <a:pt x="2027" y="2150"/>
                  </a:lnTo>
                  <a:lnTo>
                    <a:pt x="20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45" name="Google Shape;887;p47">
              <a:extLst>
                <a:ext uri="{FF2B5EF4-FFF2-40B4-BE49-F238E27FC236}">
                  <a16:creationId xmlns:a16="http://schemas.microsoft.com/office/drawing/2014/main" id="{C687659C-7702-0047-92B4-67C161DEE895}"/>
                </a:ext>
              </a:extLst>
            </p:cNvPr>
            <p:cNvSpPr/>
            <p:nvPr/>
          </p:nvSpPr>
          <p:spPr>
            <a:xfrm>
              <a:off x="6097200" y="448150"/>
              <a:ext cx="50700" cy="48875"/>
            </a:xfrm>
            <a:custGeom>
              <a:avLst/>
              <a:gdLst/>
              <a:ahLst/>
              <a:cxnLst/>
              <a:rect l="l" t="t" r="r" b="b"/>
              <a:pathLst>
                <a:path w="2028" h="1955" extrusionOk="0">
                  <a:moveTo>
                    <a:pt x="0" y="1"/>
                  </a:moveTo>
                  <a:lnTo>
                    <a:pt x="0" y="1954"/>
                  </a:lnTo>
                  <a:lnTo>
                    <a:pt x="2027" y="1954"/>
                  </a:lnTo>
                  <a:lnTo>
                    <a:pt x="20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46" name="Google Shape;888;p47">
              <a:extLst>
                <a:ext uri="{FF2B5EF4-FFF2-40B4-BE49-F238E27FC236}">
                  <a16:creationId xmlns:a16="http://schemas.microsoft.com/office/drawing/2014/main" id="{87526FF2-5EA8-FD44-A996-35C67ACD2E0B}"/>
                </a:ext>
              </a:extLst>
            </p:cNvPr>
            <p:cNvSpPr/>
            <p:nvPr/>
          </p:nvSpPr>
          <p:spPr>
            <a:xfrm>
              <a:off x="6097200" y="575150"/>
              <a:ext cx="50700" cy="48875"/>
            </a:xfrm>
            <a:custGeom>
              <a:avLst/>
              <a:gdLst/>
              <a:ahLst/>
              <a:cxnLst/>
              <a:rect l="l" t="t" r="r" b="b"/>
              <a:pathLst>
                <a:path w="2028" h="1955" extrusionOk="0">
                  <a:moveTo>
                    <a:pt x="0" y="1"/>
                  </a:moveTo>
                  <a:lnTo>
                    <a:pt x="0" y="1954"/>
                  </a:lnTo>
                  <a:lnTo>
                    <a:pt x="2027" y="1954"/>
                  </a:lnTo>
                  <a:lnTo>
                    <a:pt x="202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47" name="Google Shape;889;p47">
              <a:extLst>
                <a:ext uri="{FF2B5EF4-FFF2-40B4-BE49-F238E27FC236}">
                  <a16:creationId xmlns:a16="http://schemas.microsoft.com/office/drawing/2014/main" id="{28846A9E-A0EC-1E4E-88BA-3C15DC9F48D8}"/>
                </a:ext>
              </a:extLst>
            </p:cNvPr>
            <p:cNvSpPr/>
            <p:nvPr/>
          </p:nvSpPr>
          <p:spPr>
            <a:xfrm>
              <a:off x="6160075" y="575150"/>
              <a:ext cx="50100" cy="48875"/>
            </a:xfrm>
            <a:custGeom>
              <a:avLst/>
              <a:gdLst/>
              <a:ahLst/>
              <a:cxnLst/>
              <a:rect l="l" t="t" r="r" b="b"/>
              <a:pathLst>
                <a:path w="2004" h="1955" extrusionOk="0">
                  <a:moveTo>
                    <a:pt x="1" y="1"/>
                  </a:moveTo>
                  <a:lnTo>
                    <a:pt x="1" y="1954"/>
                  </a:lnTo>
                  <a:lnTo>
                    <a:pt x="2003" y="1954"/>
                  </a:lnTo>
                  <a:lnTo>
                    <a:pt x="200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48" name="Google Shape;890;p47">
              <a:extLst>
                <a:ext uri="{FF2B5EF4-FFF2-40B4-BE49-F238E27FC236}">
                  <a16:creationId xmlns:a16="http://schemas.microsoft.com/office/drawing/2014/main" id="{F3883476-2A80-AA44-A4C1-DD58F804579F}"/>
                </a:ext>
              </a:extLst>
            </p:cNvPr>
            <p:cNvSpPr/>
            <p:nvPr/>
          </p:nvSpPr>
          <p:spPr>
            <a:xfrm>
              <a:off x="6034300" y="509200"/>
              <a:ext cx="50700" cy="53775"/>
            </a:xfrm>
            <a:custGeom>
              <a:avLst/>
              <a:gdLst/>
              <a:ahLst/>
              <a:cxnLst/>
              <a:rect l="l" t="t" r="r" b="b"/>
              <a:pathLst>
                <a:path w="2028" h="2151" extrusionOk="0">
                  <a:moveTo>
                    <a:pt x="1" y="1"/>
                  </a:moveTo>
                  <a:lnTo>
                    <a:pt x="1" y="2150"/>
                  </a:lnTo>
                  <a:lnTo>
                    <a:pt x="2028" y="2150"/>
                  </a:lnTo>
                  <a:lnTo>
                    <a:pt x="202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49" name="Google Shape;891;p47">
              <a:extLst>
                <a:ext uri="{FF2B5EF4-FFF2-40B4-BE49-F238E27FC236}">
                  <a16:creationId xmlns:a16="http://schemas.microsoft.com/office/drawing/2014/main" id="{25BDA9C6-99E5-1440-BA4A-9740703BF6BA}"/>
                </a:ext>
              </a:extLst>
            </p:cNvPr>
            <p:cNvSpPr/>
            <p:nvPr/>
          </p:nvSpPr>
          <p:spPr>
            <a:xfrm>
              <a:off x="6034300" y="575150"/>
              <a:ext cx="50700" cy="48875"/>
            </a:xfrm>
            <a:custGeom>
              <a:avLst/>
              <a:gdLst/>
              <a:ahLst/>
              <a:cxnLst/>
              <a:rect l="l" t="t" r="r" b="b"/>
              <a:pathLst>
                <a:path w="2028" h="1955" extrusionOk="0">
                  <a:moveTo>
                    <a:pt x="1" y="1"/>
                  </a:moveTo>
                  <a:lnTo>
                    <a:pt x="1" y="1954"/>
                  </a:lnTo>
                  <a:lnTo>
                    <a:pt x="2028" y="1954"/>
                  </a:lnTo>
                  <a:lnTo>
                    <a:pt x="202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50" name="Google Shape;892;p47">
              <a:extLst>
                <a:ext uri="{FF2B5EF4-FFF2-40B4-BE49-F238E27FC236}">
                  <a16:creationId xmlns:a16="http://schemas.microsoft.com/office/drawing/2014/main" id="{05A69A36-83F2-CD4B-BC4C-6EFFE398C3A2}"/>
                </a:ext>
              </a:extLst>
            </p:cNvPr>
            <p:cNvSpPr/>
            <p:nvPr/>
          </p:nvSpPr>
          <p:spPr>
            <a:xfrm>
              <a:off x="6034300" y="448150"/>
              <a:ext cx="50700" cy="48875"/>
            </a:xfrm>
            <a:custGeom>
              <a:avLst/>
              <a:gdLst/>
              <a:ahLst/>
              <a:cxnLst/>
              <a:rect l="l" t="t" r="r" b="b"/>
              <a:pathLst>
                <a:path w="2028" h="1955" extrusionOk="0">
                  <a:moveTo>
                    <a:pt x="1" y="1"/>
                  </a:moveTo>
                  <a:lnTo>
                    <a:pt x="1" y="1954"/>
                  </a:lnTo>
                  <a:lnTo>
                    <a:pt x="2028" y="1954"/>
                  </a:lnTo>
                  <a:lnTo>
                    <a:pt x="202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51" name="Google Shape;893;p47">
              <a:extLst>
                <a:ext uri="{FF2B5EF4-FFF2-40B4-BE49-F238E27FC236}">
                  <a16:creationId xmlns:a16="http://schemas.microsoft.com/office/drawing/2014/main" id="{07153F1D-3A29-D84F-A4B6-7DC882B84C27}"/>
                </a:ext>
              </a:extLst>
            </p:cNvPr>
            <p:cNvSpPr/>
            <p:nvPr/>
          </p:nvSpPr>
          <p:spPr>
            <a:xfrm>
              <a:off x="6160075" y="509200"/>
              <a:ext cx="50100" cy="53775"/>
            </a:xfrm>
            <a:custGeom>
              <a:avLst/>
              <a:gdLst/>
              <a:ahLst/>
              <a:cxnLst/>
              <a:rect l="l" t="t" r="r" b="b"/>
              <a:pathLst>
                <a:path w="2004" h="2151" extrusionOk="0">
                  <a:moveTo>
                    <a:pt x="1" y="1"/>
                  </a:moveTo>
                  <a:lnTo>
                    <a:pt x="1" y="2150"/>
                  </a:lnTo>
                  <a:lnTo>
                    <a:pt x="2003" y="2150"/>
                  </a:lnTo>
                  <a:lnTo>
                    <a:pt x="200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52" name="Google Shape;894;p47">
              <a:extLst>
                <a:ext uri="{FF2B5EF4-FFF2-40B4-BE49-F238E27FC236}">
                  <a16:creationId xmlns:a16="http://schemas.microsoft.com/office/drawing/2014/main" id="{3429E9F1-13F1-984F-BD04-590D55744C09}"/>
                </a:ext>
              </a:extLst>
            </p:cNvPr>
            <p:cNvSpPr/>
            <p:nvPr/>
          </p:nvSpPr>
          <p:spPr>
            <a:xfrm>
              <a:off x="5983625" y="399300"/>
              <a:ext cx="403000" cy="272950"/>
            </a:xfrm>
            <a:custGeom>
              <a:avLst/>
              <a:gdLst/>
              <a:ahLst/>
              <a:cxnLst/>
              <a:rect l="l" t="t" r="r" b="b"/>
              <a:pathLst>
                <a:path w="16120" h="10918" extrusionOk="0">
                  <a:moveTo>
                    <a:pt x="14434" y="1466"/>
                  </a:moveTo>
                  <a:lnTo>
                    <a:pt x="14508" y="1515"/>
                  </a:lnTo>
                  <a:lnTo>
                    <a:pt x="14557" y="1613"/>
                  </a:lnTo>
                  <a:lnTo>
                    <a:pt x="14581" y="1710"/>
                  </a:lnTo>
                  <a:lnTo>
                    <a:pt x="14581" y="9233"/>
                  </a:lnTo>
                  <a:lnTo>
                    <a:pt x="14557" y="9330"/>
                  </a:lnTo>
                  <a:lnTo>
                    <a:pt x="14508" y="9404"/>
                  </a:lnTo>
                  <a:lnTo>
                    <a:pt x="14434" y="9452"/>
                  </a:lnTo>
                  <a:lnTo>
                    <a:pt x="14337" y="9477"/>
                  </a:lnTo>
                  <a:lnTo>
                    <a:pt x="1783" y="9477"/>
                  </a:lnTo>
                  <a:lnTo>
                    <a:pt x="1686" y="9452"/>
                  </a:lnTo>
                  <a:lnTo>
                    <a:pt x="1612" y="9404"/>
                  </a:lnTo>
                  <a:lnTo>
                    <a:pt x="1564" y="9330"/>
                  </a:lnTo>
                  <a:lnTo>
                    <a:pt x="1539" y="9233"/>
                  </a:lnTo>
                  <a:lnTo>
                    <a:pt x="1539" y="1710"/>
                  </a:lnTo>
                  <a:lnTo>
                    <a:pt x="1564" y="1613"/>
                  </a:lnTo>
                  <a:lnTo>
                    <a:pt x="1612" y="1515"/>
                  </a:lnTo>
                  <a:lnTo>
                    <a:pt x="1686" y="1466"/>
                  </a:lnTo>
                  <a:close/>
                  <a:moveTo>
                    <a:pt x="0" y="1"/>
                  </a:moveTo>
                  <a:lnTo>
                    <a:pt x="0" y="10332"/>
                  </a:lnTo>
                  <a:lnTo>
                    <a:pt x="25" y="10429"/>
                  </a:lnTo>
                  <a:lnTo>
                    <a:pt x="74" y="10527"/>
                  </a:lnTo>
                  <a:lnTo>
                    <a:pt x="147" y="10625"/>
                  </a:lnTo>
                  <a:lnTo>
                    <a:pt x="220" y="10722"/>
                  </a:lnTo>
                  <a:lnTo>
                    <a:pt x="342" y="10796"/>
                  </a:lnTo>
                  <a:lnTo>
                    <a:pt x="489" y="10869"/>
                  </a:lnTo>
                  <a:lnTo>
                    <a:pt x="635" y="10918"/>
                  </a:lnTo>
                  <a:lnTo>
                    <a:pt x="15485" y="10918"/>
                  </a:lnTo>
                  <a:lnTo>
                    <a:pt x="15631" y="10869"/>
                  </a:lnTo>
                  <a:lnTo>
                    <a:pt x="15778" y="10796"/>
                  </a:lnTo>
                  <a:lnTo>
                    <a:pt x="15900" y="10698"/>
                  </a:lnTo>
                  <a:lnTo>
                    <a:pt x="15973" y="10576"/>
                  </a:lnTo>
                  <a:lnTo>
                    <a:pt x="16046" y="10454"/>
                  </a:lnTo>
                  <a:lnTo>
                    <a:pt x="16095" y="10307"/>
                  </a:lnTo>
                  <a:lnTo>
                    <a:pt x="16120" y="10136"/>
                  </a:lnTo>
                  <a:lnTo>
                    <a:pt x="1612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53" name="Google Shape;895;p47">
              <a:extLst>
                <a:ext uri="{FF2B5EF4-FFF2-40B4-BE49-F238E27FC236}">
                  <a16:creationId xmlns:a16="http://schemas.microsoft.com/office/drawing/2014/main" id="{A85993EC-37D8-7146-A6E3-CCD450B6A004}"/>
                </a:ext>
              </a:extLst>
            </p:cNvPr>
            <p:cNvSpPr/>
            <p:nvPr/>
          </p:nvSpPr>
          <p:spPr>
            <a:xfrm>
              <a:off x="6285250" y="575150"/>
              <a:ext cx="50700" cy="48875"/>
            </a:xfrm>
            <a:custGeom>
              <a:avLst/>
              <a:gdLst/>
              <a:ahLst/>
              <a:cxnLst/>
              <a:rect l="l" t="t" r="r" b="b"/>
              <a:pathLst>
                <a:path w="2028" h="1955" extrusionOk="0">
                  <a:moveTo>
                    <a:pt x="0" y="1"/>
                  </a:moveTo>
                  <a:lnTo>
                    <a:pt x="0" y="1954"/>
                  </a:lnTo>
                  <a:lnTo>
                    <a:pt x="2028" y="1954"/>
                  </a:lnTo>
                  <a:lnTo>
                    <a:pt x="202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54" name="Google Shape;896;p47">
              <a:extLst>
                <a:ext uri="{FF2B5EF4-FFF2-40B4-BE49-F238E27FC236}">
                  <a16:creationId xmlns:a16="http://schemas.microsoft.com/office/drawing/2014/main" id="{8B0851B2-9E72-C245-9E76-2D19D4C4F0ED}"/>
                </a:ext>
              </a:extLst>
            </p:cNvPr>
            <p:cNvSpPr/>
            <p:nvPr/>
          </p:nvSpPr>
          <p:spPr>
            <a:xfrm>
              <a:off x="6285250" y="509200"/>
              <a:ext cx="50700" cy="53775"/>
            </a:xfrm>
            <a:custGeom>
              <a:avLst/>
              <a:gdLst/>
              <a:ahLst/>
              <a:cxnLst/>
              <a:rect l="l" t="t" r="r" b="b"/>
              <a:pathLst>
                <a:path w="2028" h="2151" extrusionOk="0">
                  <a:moveTo>
                    <a:pt x="0" y="1"/>
                  </a:moveTo>
                  <a:lnTo>
                    <a:pt x="0" y="2150"/>
                  </a:lnTo>
                  <a:lnTo>
                    <a:pt x="2028" y="2150"/>
                  </a:lnTo>
                  <a:lnTo>
                    <a:pt x="202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55" name="Google Shape;897;p47">
              <a:extLst>
                <a:ext uri="{FF2B5EF4-FFF2-40B4-BE49-F238E27FC236}">
                  <a16:creationId xmlns:a16="http://schemas.microsoft.com/office/drawing/2014/main" id="{B94AAE51-D2B5-644F-AE21-0B65B58489B1}"/>
                </a:ext>
              </a:extLst>
            </p:cNvPr>
            <p:cNvSpPr/>
            <p:nvPr/>
          </p:nvSpPr>
          <p:spPr>
            <a:xfrm>
              <a:off x="6285250" y="448150"/>
              <a:ext cx="50700" cy="48875"/>
            </a:xfrm>
            <a:custGeom>
              <a:avLst/>
              <a:gdLst/>
              <a:ahLst/>
              <a:cxnLst/>
              <a:rect l="l" t="t" r="r" b="b"/>
              <a:pathLst>
                <a:path w="2028" h="1955" extrusionOk="0">
                  <a:moveTo>
                    <a:pt x="0" y="1"/>
                  </a:moveTo>
                  <a:lnTo>
                    <a:pt x="0" y="1954"/>
                  </a:lnTo>
                  <a:lnTo>
                    <a:pt x="2028" y="1954"/>
                  </a:lnTo>
                  <a:lnTo>
                    <a:pt x="202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56" name="Google Shape;898;p47">
              <a:extLst>
                <a:ext uri="{FF2B5EF4-FFF2-40B4-BE49-F238E27FC236}">
                  <a16:creationId xmlns:a16="http://schemas.microsoft.com/office/drawing/2014/main" id="{5BD4C3CF-BCCD-1240-B9C4-ACF85551A2B5}"/>
                </a:ext>
              </a:extLst>
            </p:cNvPr>
            <p:cNvSpPr/>
            <p:nvPr/>
          </p:nvSpPr>
          <p:spPr>
            <a:xfrm>
              <a:off x="6222350" y="575150"/>
              <a:ext cx="50700" cy="48875"/>
            </a:xfrm>
            <a:custGeom>
              <a:avLst/>
              <a:gdLst/>
              <a:ahLst/>
              <a:cxnLst/>
              <a:rect l="l" t="t" r="r" b="b"/>
              <a:pathLst>
                <a:path w="2028" h="1955" extrusionOk="0">
                  <a:moveTo>
                    <a:pt x="1" y="1"/>
                  </a:moveTo>
                  <a:lnTo>
                    <a:pt x="1" y="1954"/>
                  </a:lnTo>
                  <a:lnTo>
                    <a:pt x="2028" y="1954"/>
                  </a:lnTo>
                  <a:lnTo>
                    <a:pt x="202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57" name="Google Shape;899;p47">
              <a:extLst>
                <a:ext uri="{FF2B5EF4-FFF2-40B4-BE49-F238E27FC236}">
                  <a16:creationId xmlns:a16="http://schemas.microsoft.com/office/drawing/2014/main" id="{90DA9137-E70B-AE40-8C01-941A8273AFA5}"/>
                </a:ext>
              </a:extLst>
            </p:cNvPr>
            <p:cNvSpPr/>
            <p:nvPr/>
          </p:nvSpPr>
          <p:spPr>
            <a:xfrm>
              <a:off x="6160075" y="448150"/>
              <a:ext cx="50100" cy="48875"/>
            </a:xfrm>
            <a:custGeom>
              <a:avLst/>
              <a:gdLst/>
              <a:ahLst/>
              <a:cxnLst/>
              <a:rect l="l" t="t" r="r" b="b"/>
              <a:pathLst>
                <a:path w="2004" h="1955" extrusionOk="0">
                  <a:moveTo>
                    <a:pt x="1" y="1"/>
                  </a:moveTo>
                  <a:lnTo>
                    <a:pt x="1" y="1954"/>
                  </a:lnTo>
                  <a:lnTo>
                    <a:pt x="2003" y="1954"/>
                  </a:lnTo>
                  <a:lnTo>
                    <a:pt x="2003"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58" name="Google Shape;900;p47">
              <a:extLst>
                <a:ext uri="{FF2B5EF4-FFF2-40B4-BE49-F238E27FC236}">
                  <a16:creationId xmlns:a16="http://schemas.microsoft.com/office/drawing/2014/main" id="{798D73AB-078D-7D4A-9C21-CA491FB71AEF}"/>
                </a:ext>
              </a:extLst>
            </p:cNvPr>
            <p:cNvSpPr/>
            <p:nvPr/>
          </p:nvSpPr>
          <p:spPr>
            <a:xfrm>
              <a:off x="6222350" y="509200"/>
              <a:ext cx="50700" cy="53775"/>
            </a:xfrm>
            <a:custGeom>
              <a:avLst/>
              <a:gdLst/>
              <a:ahLst/>
              <a:cxnLst/>
              <a:rect l="l" t="t" r="r" b="b"/>
              <a:pathLst>
                <a:path w="2028" h="2151" extrusionOk="0">
                  <a:moveTo>
                    <a:pt x="1" y="1"/>
                  </a:moveTo>
                  <a:lnTo>
                    <a:pt x="1" y="2150"/>
                  </a:lnTo>
                  <a:lnTo>
                    <a:pt x="2028" y="2150"/>
                  </a:lnTo>
                  <a:lnTo>
                    <a:pt x="202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59" name="Google Shape;901;p47">
              <a:extLst>
                <a:ext uri="{FF2B5EF4-FFF2-40B4-BE49-F238E27FC236}">
                  <a16:creationId xmlns:a16="http://schemas.microsoft.com/office/drawing/2014/main" id="{E170EBB4-056D-084A-8BF7-0C391727ADB8}"/>
                </a:ext>
              </a:extLst>
            </p:cNvPr>
            <p:cNvSpPr/>
            <p:nvPr/>
          </p:nvSpPr>
          <p:spPr>
            <a:xfrm>
              <a:off x="6222350" y="448150"/>
              <a:ext cx="50700" cy="48875"/>
            </a:xfrm>
            <a:custGeom>
              <a:avLst/>
              <a:gdLst/>
              <a:ahLst/>
              <a:cxnLst/>
              <a:rect l="l" t="t" r="r" b="b"/>
              <a:pathLst>
                <a:path w="2028" h="1955" extrusionOk="0">
                  <a:moveTo>
                    <a:pt x="1" y="1"/>
                  </a:moveTo>
                  <a:lnTo>
                    <a:pt x="1" y="1954"/>
                  </a:lnTo>
                  <a:lnTo>
                    <a:pt x="2028" y="1954"/>
                  </a:lnTo>
                  <a:lnTo>
                    <a:pt x="202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grpSp>
      <p:sp>
        <p:nvSpPr>
          <p:cNvPr id="60" name="Google Shape;920;p47">
            <a:extLst>
              <a:ext uri="{FF2B5EF4-FFF2-40B4-BE49-F238E27FC236}">
                <a16:creationId xmlns:a16="http://schemas.microsoft.com/office/drawing/2014/main" id="{71388B71-08B5-D443-AE65-723D77B16323}"/>
              </a:ext>
            </a:extLst>
          </p:cNvPr>
          <p:cNvSpPr/>
          <p:nvPr/>
        </p:nvSpPr>
        <p:spPr>
          <a:xfrm>
            <a:off x="1869716" y="3674557"/>
            <a:ext cx="529270" cy="442027"/>
          </a:xfrm>
          <a:custGeom>
            <a:avLst/>
            <a:gdLst/>
            <a:ahLst/>
            <a:cxnLst/>
            <a:rect l="l" t="t" r="r" b="b"/>
            <a:pathLst>
              <a:path w="16218" h="14752" extrusionOk="0">
                <a:moveTo>
                  <a:pt x="7694" y="0"/>
                </a:moveTo>
                <a:lnTo>
                  <a:pt x="7279" y="25"/>
                </a:lnTo>
                <a:lnTo>
                  <a:pt x="6863" y="74"/>
                </a:lnTo>
                <a:lnTo>
                  <a:pt x="6473" y="123"/>
                </a:lnTo>
                <a:lnTo>
                  <a:pt x="6082" y="196"/>
                </a:lnTo>
                <a:lnTo>
                  <a:pt x="5691" y="293"/>
                </a:lnTo>
                <a:lnTo>
                  <a:pt x="5325" y="416"/>
                </a:lnTo>
                <a:lnTo>
                  <a:pt x="4958" y="538"/>
                </a:lnTo>
                <a:lnTo>
                  <a:pt x="4592" y="660"/>
                </a:lnTo>
                <a:lnTo>
                  <a:pt x="4250" y="831"/>
                </a:lnTo>
                <a:lnTo>
                  <a:pt x="3908" y="977"/>
                </a:lnTo>
                <a:lnTo>
                  <a:pt x="3566" y="1173"/>
                </a:lnTo>
                <a:lnTo>
                  <a:pt x="3249" y="1368"/>
                </a:lnTo>
                <a:lnTo>
                  <a:pt x="2956" y="1563"/>
                </a:lnTo>
                <a:lnTo>
                  <a:pt x="2663" y="1783"/>
                </a:lnTo>
                <a:lnTo>
                  <a:pt x="2370" y="2003"/>
                </a:lnTo>
                <a:lnTo>
                  <a:pt x="2101" y="2247"/>
                </a:lnTo>
                <a:lnTo>
                  <a:pt x="1857" y="2492"/>
                </a:lnTo>
                <a:lnTo>
                  <a:pt x="1612" y="2760"/>
                </a:lnTo>
                <a:lnTo>
                  <a:pt x="1393" y="3029"/>
                </a:lnTo>
                <a:lnTo>
                  <a:pt x="1173" y="3298"/>
                </a:lnTo>
                <a:lnTo>
                  <a:pt x="977" y="3591"/>
                </a:lnTo>
                <a:lnTo>
                  <a:pt x="807" y="3884"/>
                </a:lnTo>
                <a:lnTo>
                  <a:pt x="636" y="4201"/>
                </a:lnTo>
                <a:lnTo>
                  <a:pt x="489" y="4519"/>
                </a:lnTo>
                <a:lnTo>
                  <a:pt x="367" y="4836"/>
                </a:lnTo>
                <a:lnTo>
                  <a:pt x="245" y="5154"/>
                </a:lnTo>
                <a:lnTo>
                  <a:pt x="172" y="5496"/>
                </a:lnTo>
                <a:lnTo>
                  <a:pt x="98" y="5838"/>
                </a:lnTo>
                <a:lnTo>
                  <a:pt x="49" y="6179"/>
                </a:lnTo>
                <a:lnTo>
                  <a:pt x="1" y="6521"/>
                </a:lnTo>
                <a:lnTo>
                  <a:pt x="1" y="6888"/>
                </a:lnTo>
                <a:lnTo>
                  <a:pt x="1" y="7254"/>
                </a:lnTo>
                <a:lnTo>
                  <a:pt x="49" y="7645"/>
                </a:lnTo>
                <a:lnTo>
                  <a:pt x="98" y="8011"/>
                </a:lnTo>
                <a:lnTo>
                  <a:pt x="196" y="8353"/>
                </a:lnTo>
                <a:lnTo>
                  <a:pt x="294" y="8719"/>
                </a:lnTo>
                <a:lnTo>
                  <a:pt x="416" y="9061"/>
                </a:lnTo>
                <a:lnTo>
                  <a:pt x="562" y="9403"/>
                </a:lnTo>
                <a:lnTo>
                  <a:pt x="733" y="9745"/>
                </a:lnTo>
                <a:lnTo>
                  <a:pt x="904" y="10063"/>
                </a:lnTo>
                <a:lnTo>
                  <a:pt x="1100" y="10356"/>
                </a:lnTo>
                <a:lnTo>
                  <a:pt x="1344" y="10673"/>
                </a:lnTo>
                <a:lnTo>
                  <a:pt x="1564" y="10966"/>
                </a:lnTo>
                <a:lnTo>
                  <a:pt x="1832" y="11235"/>
                </a:lnTo>
                <a:lnTo>
                  <a:pt x="2101" y="11504"/>
                </a:lnTo>
                <a:lnTo>
                  <a:pt x="2394" y="11772"/>
                </a:lnTo>
                <a:lnTo>
                  <a:pt x="2687" y="12017"/>
                </a:lnTo>
                <a:lnTo>
                  <a:pt x="2492" y="12383"/>
                </a:lnTo>
                <a:lnTo>
                  <a:pt x="2272" y="12749"/>
                </a:lnTo>
                <a:lnTo>
                  <a:pt x="2028" y="13140"/>
                </a:lnTo>
                <a:lnTo>
                  <a:pt x="1710" y="13506"/>
                </a:lnTo>
                <a:lnTo>
                  <a:pt x="1368" y="13873"/>
                </a:lnTo>
                <a:lnTo>
                  <a:pt x="1173" y="14044"/>
                </a:lnTo>
                <a:lnTo>
                  <a:pt x="953" y="14190"/>
                </a:lnTo>
                <a:lnTo>
                  <a:pt x="733" y="14337"/>
                </a:lnTo>
                <a:lnTo>
                  <a:pt x="513" y="14483"/>
                </a:lnTo>
                <a:lnTo>
                  <a:pt x="269" y="14581"/>
                </a:lnTo>
                <a:lnTo>
                  <a:pt x="1" y="14703"/>
                </a:lnTo>
                <a:lnTo>
                  <a:pt x="123" y="14703"/>
                </a:lnTo>
                <a:lnTo>
                  <a:pt x="489" y="14752"/>
                </a:lnTo>
                <a:lnTo>
                  <a:pt x="1368" y="14752"/>
                </a:lnTo>
                <a:lnTo>
                  <a:pt x="1710" y="14728"/>
                </a:lnTo>
                <a:lnTo>
                  <a:pt x="2101" y="14654"/>
                </a:lnTo>
                <a:lnTo>
                  <a:pt x="2492" y="14581"/>
                </a:lnTo>
                <a:lnTo>
                  <a:pt x="2907" y="14459"/>
                </a:lnTo>
                <a:lnTo>
                  <a:pt x="3322" y="14312"/>
                </a:lnTo>
                <a:lnTo>
                  <a:pt x="3762" y="14117"/>
                </a:lnTo>
                <a:lnTo>
                  <a:pt x="4177" y="13873"/>
                </a:lnTo>
                <a:lnTo>
                  <a:pt x="4592" y="13604"/>
                </a:lnTo>
                <a:lnTo>
                  <a:pt x="4983" y="13238"/>
                </a:lnTo>
                <a:lnTo>
                  <a:pt x="5349" y="13360"/>
                </a:lnTo>
                <a:lnTo>
                  <a:pt x="5716" y="13482"/>
                </a:lnTo>
                <a:lnTo>
                  <a:pt x="6106" y="13555"/>
                </a:lnTo>
                <a:lnTo>
                  <a:pt x="6497" y="13628"/>
                </a:lnTo>
                <a:lnTo>
                  <a:pt x="6888" y="13702"/>
                </a:lnTo>
                <a:lnTo>
                  <a:pt x="7279" y="13751"/>
                </a:lnTo>
                <a:lnTo>
                  <a:pt x="7694" y="13775"/>
                </a:lnTo>
                <a:lnTo>
                  <a:pt x="8524" y="13775"/>
                </a:lnTo>
                <a:lnTo>
                  <a:pt x="8939" y="13751"/>
                </a:lnTo>
                <a:lnTo>
                  <a:pt x="9355" y="13702"/>
                </a:lnTo>
                <a:lnTo>
                  <a:pt x="9745" y="13628"/>
                </a:lnTo>
                <a:lnTo>
                  <a:pt x="10136" y="13555"/>
                </a:lnTo>
                <a:lnTo>
                  <a:pt x="10527" y="13458"/>
                </a:lnTo>
                <a:lnTo>
                  <a:pt x="10893" y="13360"/>
                </a:lnTo>
                <a:lnTo>
                  <a:pt x="11260" y="13238"/>
                </a:lnTo>
                <a:lnTo>
                  <a:pt x="11626" y="13091"/>
                </a:lnTo>
                <a:lnTo>
                  <a:pt x="11968" y="12945"/>
                </a:lnTo>
                <a:lnTo>
                  <a:pt x="12310" y="12774"/>
                </a:lnTo>
                <a:lnTo>
                  <a:pt x="12652" y="12603"/>
                </a:lnTo>
                <a:lnTo>
                  <a:pt x="12969" y="12407"/>
                </a:lnTo>
                <a:lnTo>
                  <a:pt x="13262" y="12212"/>
                </a:lnTo>
                <a:lnTo>
                  <a:pt x="13555" y="11992"/>
                </a:lnTo>
                <a:lnTo>
                  <a:pt x="13848" y="11748"/>
                </a:lnTo>
                <a:lnTo>
                  <a:pt x="14117" y="11528"/>
                </a:lnTo>
                <a:lnTo>
                  <a:pt x="14361" y="11259"/>
                </a:lnTo>
                <a:lnTo>
                  <a:pt x="14606" y="11015"/>
                </a:lnTo>
                <a:lnTo>
                  <a:pt x="14825" y="10747"/>
                </a:lnTo>
                <a:lnTo>
                  <a:pt x="15045" y="10453"/>
                </a:lnTo>
                <a:lnTo>
                  <a:pt x="15241" y="10160"/>
                </a:lnTo>
                <a:lnTo>
                  <a:pt x="15412" y="9867"/>
                </a:lnTo>
                <a:lnTo>
                  <a:pt x="15582" y="9574"/>
                </a:lnTo>
                <a:lnTo>
                  <a:pt x="15729" y="9257"/>
                </a:lnTo>
                <a:lnTo>
                  <a:pt x="15851" y="8939"/>
                </a:lnTo>
                <a:lnTo>
                  <a:pt x="15973" y="8597"/>
                </a:lnTo>
                <a:lnTo>
                  <a:pt x="16047" y="8280"/>
                </a:lnTo>
                <a:lnTo>
                  <a:pt x="16120" y="7938"/>
                </a:lnTo>
                <a:lnTo>
                  <a:pt x="16169" y="7596"/>
                </a:lnTo>
                <a:lnTo>
                  <a:pt x="16217" y="7230"/>
                </a:lnTo>
                <a:lnTo>
                  <a:pt x="16217" y="6888"/>
                </a:lnTo>
                <a:lnTo>
                  <a:pt x="16217" y="6521"/>
                </a:lnTo>
                <a:lnTo>
                  <a:pt x="16169" y="6179"/>
                </a:lnTo>
                <a:lnTo>
                  <a:pt x="16120" y="5838"/>
                </a:lnTo>
                <a:lnTo>
                  <a:pt x="16047" y="5496"/>
                </a:lnTo>
                <a:lnTo>
                  <a:pt x="15973" y="5154"/>
                </a:lnTo>
                <a:lnTo>
                  <a:pt x="15851" y="4836"/>
                </a:lnTo>
                <a:lnTo>
                  <a:pt x="15729" y="4519"/>
                </a:lnTo>
                <a:lnTo>
                  <a:pt x="15582" y="4201"/>
                </a:lnTo>
                <a:lnTo>
                  <a:pt x="15412" y="3884"/>
                </a:lnTo>
                <a:lnTo>
                  <a:pt x="15241" y="3591"/>
                </a:lnTo>
                <a:lnTo>
                  <a:pt x="15045" y="3298"/>
                </a:lnTo>
                <a:lnTo>
                  <a:pt x="14825" y="3029"/>
                </a:lnTo>
                <a:lnTo>
                  <a:pt x="14606" y="2760"/>
                </a:lnTo>
                <a:lnTo>
                  <a:pt x="14361" y="2492"/>
                </a:lnTo>
                <a:lnTo>
                  <a:pt x="14117" y="2247"/>
                </a:lnTo>
                <a:lnTo>
                  <a:pt x="13848" y="2003"/>
                </a:lnTo>
                <a:lnTo>
                  <a:pt x="13555" y="1783"/>
                </a:lnTo>
                <a:lnTo>
                  <a:pt x="13262" y="1563"/>
                </a:lnTo>
                <a:lnTo>
                  <a:pt x="12969" y="1368"/>
                </a:lnTo>
                <a:lnTo>
                  <a:pt x="12652" y="1173"/>
                </a:lnTo>
                <a:lnTo>
                  <a:pt x="12310" y="977"/>
                </a:lnTo>
                <a:lnTo>
                  <a:pt x="11968" y="831"/>
                </a:lnTo>
                <a:lnTo>
                  <a:pt x="11626" y="660"/>
                </a:lnTo>
                <a:lnTo>
                  <a:pt x="11260" y="538"/>
                </a:lnTo>
                <a:lnTo>
                  <a:pt x="10893" y="416"/>
                </a:lnTo>
                <a:lnTo>
                  <a:pt x="10527" y="293"/>
                </a:lnTo>
                <a:lnTo>
                  <a:pt x="10136" y="196"/>
                </a:lnTo>
                <a:lnTo>
                  <a:pt x="9745" y="123"/>
                </a:lnTo>
                <a:lnTo>
                  <a:pt x="9355" y="74"/>
                </a:lnTo>
                <a:lnTo>
                  <a:pt x="8939" y="25"/>
                </a:lnTo>
                <a:lnTo>
                  <a:pt x="852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Tree>
    <p:extLst>
      <p:ext uri="{BB962C8B-B14F-4D97-AF65-F5344CB8AC3E}">
        <p14:creationId xmlns:p14="http://schemas.microsoft.com/office/powerpoint/2010/main" val="4907671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0">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40">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40">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40">
                                            <p:txEl>
                                              <p:pRg st="6" end="6"/>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60"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1706EF-E383-BA4D-8E9F-A58E1BCBE979}"/>
              </a:ext>
            </a:extLst>
          </p:cNvPr>
          <p:cNvSpPr>
            <a:spLocks noGrp="1"/>
          </p:cNvSpPr>
          <p:nvPr>
            <p:ph type="title"/>
          </p:nvPr>
        </p:nvSpPr>
        <p:spPr/>
        <p:txBody>
          <a:bodyPr/>
          <a:lstStyle/>
          <a:p>
            <a:r>
              <a:rPr lang="en-US" dirty="0"/>
              <a:t>References</a:t>
            </a:r>
          </a:p>
        </p:txBody>
      </p:sp>
      <p:sp>
        <p:nvSpPr>
          <p:cNvPr id="3" name="Text Placeholder 2">
            <a:extLst>
              <a:ext uri="{FF2B5EF4-FFF2-40B4-BE49-F238E27FC236}">
                <a16:creationId xmlns:a16="http://schemas.microsoft.com/office/drawing/2014/main" id="{9270E2EE-871A-144C-B0E4-4FBB6678A03A}"/>
              </a:ext>
            </a:extLst>
          </p:cNvPr>
          <p:cNvSpPr>
            <a:spLocks noGrp="1"/>
          </p:cNvSpPr>
          <p:nvPr>
            <p:ph type="body" idx="1"/>
          </p:nvPr>
        </p:nvSpPr>
        <p:spPr>
          <a:xfrm>
            <a:off x="779100" y="1294126"/>
            <a:ext cx="8086604" cy="3455725"/>
          </a:xfrm>
        </p:spPr>
        <p:txBody>
          <a:bodyPr/>
          <a:lstStyle/>
          <a:p>
            <a:pPr marL="127000" indent="0">
              <a:buNone/>
            </a:pPr>
            <a:r>
              <a:rPr lang="en-CA" sz="1200" dirty="0">
                <a:latin typeface="Arial" panose="020B0604020202020204" pitchFamily="34" charset="0"/>
                <a:cs typeface="Arial" panose="020B0604020202020204" pitchFamily="34" charset="0"/>
              </a:rPr>
              <a:t>10. Moore, D. (2015). Acute pain experience in individuals with autism spectrum disorders: A review. </a:t>
            </a:r>
            <a:r>
              <a:rPr lang="en-CA" sz="1200" i="1" dirty="0">
                <a:latin typeface="Arial" panose="020B0604020202020204" pitchFamily="34" charset="0"/>
                <a:cs typeface="Arial" panose="020B0604020202020204" pitchFamily="34" charset="0"/>
              </a:rPr>
              <a:t>Autism</a:t>
            </a:r>
            <a:r>
              <a:rPr lang="en-CA" sz="1200" dirty="0">
                <a:latin typeface="Arial" panose="020B0604020202020204" pitchFamily="34" charset="0"/>
                <a:cs typeface="Arial" panose="020B0604020202020204" pitchFamily="34" charset="0"/>
              </a:rPr>
              <a:t>, </a:t>
            </a:r>
            <a:r>
              <a:rPr lang="en-CA" sz="1200" i="1" dirty="0">
                <a:latin typeface="Arial" panose="020B0604020202020204" pitchFamily="34" charset="0"/>
                <a:cs typeface="Arial" panose="020B0604020202020204" pitchFamily="34" charset="0"/>
              </a:rPr>
              <a:t>19</a:t>
            </a:r>
            <a:r>
              <a:rPr lang="en-CA" sz="1200" dirty="0">
                <a:latin typeface="Arial" panose="020B0604020202020204" pitchFamily="34" charset="0"/>
                <a:cs typeface="Arial" panose="020B0604020202020204" pitchFamily="34" charset="0"/>
              </a:rPr>
              <a:t>(4), 387–399. </a:t>
            </a:r>
            <a:r>
              <a:rPr lang="en-CA" sz="1200" u="sng" dirty="0">
                <a:latin typeface="Arial" panose="020B0604020202020204" pitchFamily="34" charset="0"/>
                <a:cs typeface="Arial" panose="020B0604020202020204" pitchFamily="34" charset="0"/>
                <a:hlinkClick r:id="rId3"/>
              </a:rPr>
              <a:t>https://doi.org/10.1177/1362361314527839</a:t>
            </a:r>
            <a:endParaRPr lang="en-CA" sz="1200" u="sng" dirty="0">
              <a:latin typeface="Arial" panose="020B0604020202020204" pitchFamily="34" charset="0"/>
              <a:cs typeface="Arial" panose="020B0604020202020204" pitchFamily="34" charset="0"/>
            </a:endParaRPr>
          </a:p>
          <a:p>
            <a:pPr marL="127000" indent="0">
              <a:buNone/>
            </a:pPr>
            <a:endParaRPr lang="en-CA" sz="1200" u="sng" dirty="0">
              <a:latin typeface="Arial" panose="020B0604020202020204" pitchFamily="34" charset="0"/>
              <a:cs typeface="Arial" panose="020B0604020202020204" pitchFamily="34" charset="0"/>
            </a:endParaRPr>
          </a:p>
          <a:p>
            <a:pPr marL="127000" indent="0">
              <a:buNone/>
            </a:pPr>
            <a:r>
              <a:rPr lang="en-CA" sz="1200" dirty="0">
                <a:latin typeface="Arial" panose="020B0604020202020204" pitchFamily="34" charset="0"/>
                <a:cs typeface="Arial" panose="020B0604020202020204" pitchFamily="34" charset="0"/>
              </a:rPr>
              <a:t>11. Shabani, D. B., &amp; Fisher, W. W. (2006). Stimulus fading and differential reinforcement for the treatment of needle phobia in a youth with autism. </a:t>
            </a:r>
            <a:r>
              <a:rPr lang="en-CA" sz="1200" i="1" dirty="0">
                <a:latin typeface="Arial" panose="020B0604020202020204" pitchFamily="34" charset="0"/>
                <a:cs typeface="Arial" panose="020B0604020202020204" pitchFamily="34" charset="0"/>
              </a:rPr>
              <a:t>Journal of Applied Behavior Analysis,</a:t>
            </a:r>
            <a:r>
              <a:rPr lang="en-CA" sz="1200" dirty="0">
                <a:latin typeface="Arial" panose="020B0604020202020204" pitchFamily="34" charset="0"/>
                <a:cs typeface="Arial" panose="020B0604020202020204" pitchFamily="34" charset="0"/>
              </a:rPr>
              <a:t> </a:t>
            </a:r>
            <a:r>
              <a:rPr lang="en-CA" sz="1200" i="1" dirty="0">
                <a:latin typeface="Arial" panose="020B0604020202020204" pitchFamily="34" charset="0"/>
                <a:cs typeface="Arial" panose="020B0604020202020204" pitchFamily="34" charset="0"/>
              </a:rPr>
              <a:t>39</a:t>
            </a:r>
            <a:r>
              <a:rPr lang="en-CA" sz="1200" dirty="0">
                <a:latin typeface="Arial" panose="020B0604020202020204" pitchFamily="34" charset="0"/>
                <a:cs typeface="Arial" panose="020B0604020202020204" pitchFamily="34" charset="0"/>
              </a:rPr>
              <a:t>(4), 449-452. </a:t>
            </a:r>
            <a:r>
              <a:rPr lang="en-CA" sz="1200" u="sng" dirty="0">
                <a:latin typeface="Arial" panose="020B0604020202020204" pitchFamily="34" charset="0"/>
                <a:cs typeface="Arial" panose="020B0604020202020204" pitchFamily="34" charset="0"/>
                <a:hlinkClick r:id="rId4"/>
              </a:rPr>
              <a:t>https://doi.org/10.1901/jaba.2006.30-05</a:t>
            </a:r>
            <a:endParaRPr lang="en-CA" sz="1200" u="sng" dirty="0">
              <a:latin typeface="Arial" panose="020B0604020202020204" pitchFamily="34" charset="0"/>
              <a:cs typeface="Arial" panose="020B0604020202020204" pitchFamily="34" charset="0"/>
            </a:endParaRPr>
          </a:p>
          <a:p>
            <a:pPr marL="127000" indent="0">
              <a:buNone/>
            </a:pPr>
            <a:endParaRPr lang="en-CA" sz="1200" dirty="0">
              <a:latin typeface="Arial" panose="020B0604020202020204" pitchFamily="34" charset="0"/>
              <a:cs typeface="Arial" panose="020B0604020202020204" pitchFamily="34" charset="0"/>
            </a:endParaRPr>
          </a:p>
          <a:p>
            <a:pPr marL="127000" indent="0">
              <a:buNone/>
            </a:pPr>
            <a:r>
              <a:rPr lang="en-CA" sz="1200" dirty="0">
                <a:latin typeface="Arial" panose="020B0604020202020204" pitchFamily="34" charset="0"/>
                <a:cs typeface="Arial" panose="020B0604020202020204" pitchFamily="34" charset="0"/>
              </a:rPr>
              <a:t>12. Wolff, J., &amp; Symons, F. (2013). An evaluation of multi‐component exposure treatment of needle phobia in an adult with autism and intellectual disability. </a:t>
            </a:r>
            <a:r>
              <a:rPr lang="en-CA" sz="1200" i="1" dirty="0">
                <a:latin typeface="Arial" panose="020B0604020202020204" pitchFamily="34" charset="0"/>
                <a:cs typeface="Arial" panose="020B0604020202020204" pitchFamily="34" charset="0"/>
              </a:rPr>
              <a:t>Journal of Applied Research in Intellectual Disabilities</a:t>
            </a:r>
            <a:r>
              <a:rPr lang="en-CA" sz="1200" dirty="0">
                <a:latin typeface="Arial" panose="020B0604020202020204" pitchFamily="34" charset="0"/>
                <a:cs typeface="Arial" panose="020B0604020202020204" pitchFamily="34" charset="0"/>
              </a:rPr>
              <a:t>, 26(4), 344–348. </a:t>
            </a:r>
            <a:r>
              <a:rPr lang="en-CA" sz="1200" u="sng" dirty="0">
                <a:latin typeface="Arial" panose="020B0604020202020204" pitchFamily="34" charset="0"/>
                <a:cs typeface="Arial" panose="020B0604020202020204" pitchFamily="34" charset="0"/>
                <a:hlinkClick r:id="rId5"/>
              </a:rPr>
              <a:t>https://doi.org/10.1111/jar.12002</a:t>
            </a:r>
            <a:endParaRPr lang="en-CA" sz="1200" u="sng" dirty="0">
              <a:latin typeface="Arial" panose="020B0604020202020204" pitchFamily="34" charset="0"/>
              <a:cs typeface="Arial" panose="020B0604020202020204" pitchFamily="34" charset="0"/>
            </a:endParaRPr>
          </a:p>
          <a:p>
            <a:pPr marL="127000" indent="0">
              <a:buNone/>
            </a:pPr>
            <a:endParaRPr lang="en-CA" sz="1200" u="sng" dirty="0">
              <a:latin typeface="Arial" panose="020B0604020202020204" pitchFamily="34" charset="0"/>
              <a:cs typeface="Arial" panose="020B0604020202020204" pitchFamily="34" charset="0"/>
            </a:endParaRPr>
          </a:p>
          <a:p>
            <a:pPr marL="127000" indent="0">
              <a:buNone/>
            </a:pPr>
            <a:r>
              <a:rPr lang="en-CA" sz="1200" dirty="0">
                <a:latin typeface="Arial" panose="020B0604020202020204" pitchFamily="34" charset="0"/>
                <a:cs typeface="Arial" panose="020B0604020202020204" pitchFamily="34" charset="0"/>
              </a:rPr>
              <a:t>13. </a:t>
            </a:r>
            <a:r>
              <a:rPr lang="en-US" sz="1200" dirty="0">
                <a:latin typeface="Arial" panose="020B0604020202020204" pitchFamily="34" charset="0"/>
                <a:cs typeface="Arial" panose="020B0604020202020204" pitchFamily="34" charset="0"/>
              </a:rPr>
              <a:t>Braun, V., &amp; Clarke, V. (2006). Using thematic analysis in psychology. </a:t>
            </a:r>
            <a:r>
              <a:rPr lang="en-US" sz="1200" i="1" dirty="0">
                <a:latin typeface="Arial" panose="020B0604020202020204" pitchFamily="34" charset="0"/>
                <a:cs typeface="Arial" panose="020B0604020202020204" pitchFamily="34" charset="0"/>
              </a:rPr>
              <a:t>Qualitative Research in Psychology</a:t>
            </a:r>
            <a:r>
              <a:rPr lang="en-US" sz="1200" dirty="0">
                <a:latin typeface="Arial" panose="020B0604020202020204" pitchFamily="34" charset="0"/>
                <a:cs typeface="Arial" panose="020B0604020202020204" pitchFamily="34" charset="0"/>
              </a:rPr>
              <a:t>, </a:t>
            </a:r>
            <a:r>
              <a:rPr lang="en-US" sz="1200" i="1" dirty="0">
                <a:latin typeface="Arial" panose="020B0604020202020204" pitchFamily="34" charset="0"/>
                <a:cs typeface="Arial" panose="020B0604020202020204" pitchFamily="34" charset="0"/>
              </a:rPr>
              <a:t>3</a:t>
            </a:r>
            <a:r>
              <a:rPr lang="en-US" sz="1200" dirty="0">
                <a:latin typeface="Arial" panose="020B0604020202020204" pitchFamily="34" charset="0"/>
                <a:cs typeface="Arial" panose="020B0604020202020204" pitchFamily="34" charset="0"/>
              </a:rPr>
              <a:t>(2), 77-101. </a:t>
            </a:r>
            <a:r>
              <a:rPr lang="en-US" sz="1200" dirty="0">
                <a:latin typeface="Arial" panose="020B0604020202020204" pitchFamily="34" charset="0"/>
                <a:cs typeface="Arial" panose="020B0604020202020204" pitchFamily="34" charset="0"/>
                <a:hlinkClick r:id="rId6"/>
              </a:rPr>
              <a:t>https://doi.org/10.1191/1478088706qp063oa</a:t>
            </a:r>
            <a:endParaRPr lang="en-US" sz="1200" dirty="0">
              <a:latin typeface="Arial" panose="020B0604020202020204" pitchFamily="34" charset="0"/>
              <a:cs typeface="Arial" panose="020B0604020202020204" pitchFamily="34" charset="0"/>
            </a:endParaRPr>
          </a:p>
          <a:p>
            <a:pPr marL="127000" indent="0">
              <a:buNone/>
            </a:pPr>
            <a:endParaRPr lang="en-US" sz="1200" dirty="0">
              <a:latin typeface="Arial" panose="020B0604020202020204" pitchFamily="34" charset="0"/>
              <a:cs typeface="Arial" panose="020B0604020202020204" pitchFamily="34" charset="0"/>
            </a:endParaRPr>
          </a:p>
          <a:p>
            <a:pPr marL="127000" indent="0">
              <a:buNone/>
            </a:pPr>
            <a:r>
              <a:rPr lang="en-US" sz="1200" dirty="0">
                <a:latin typeface="Arial" panose="020B0604020202020204" pitchFamily="34" charset="0"/>
                <a:cs typeface="Arial" panose="020B0604020202020204" pitchFamily="34" charset="0"/>
              </a:rPr>
              <a:t>14. Braun, V., &amp; Clarke, V. (2022). Thematic Analysis: A Practical Guide. Sage. </a:t>
            </a:r>
            <a:endParaRPr lang="en-CA" sz="1200" dirty="0">
              <a:latin typeface="Arial" panose="020B0604020202020204" pitchFamily="34" charset="0"/>
              <a:cs typeface="Arial" panose="020B0604020202020204" pitchFamily="34" charset="0"/>
            </a:endParaRPr>
          </a:p>
          <a:p>
            <a:pPr marL="127000" indent="0">
              <a:buNone/>
            </a:pPr>
            <a:endParaRPr lang="en-CA" dirty="0"/>
          </a:p>
        </p:txBody>
      </p:sp>
      <p:sp>
        <p:nvSpPr>
          <p:cNvPr id="4" name="Slide Number Placeholder 3">
            <a:extLst>
              <a:ext uri="{FF2B5EF4-FFF2-40B4-BE49-F238E27FC236}">
                <a16:creationId xmlns:a16="http://schemas.microsoft.com/office/drawing/2014/main" id="{49787564-5DBF-BE43-A74D-5678BC78C963}"/>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50</a:t>
            </a:fld>
            <a:endParaRPr lang="en"/>
          </a:p>
        </p:txBody>
      </p:sp>
    </p:spTree>
    <p:extLst>
      <p:ext uri="{BB962C8B-B14F-4D97-AF65-F5344CB8AC3E}">
        <p14:creationId xmlns:p14="http://schemas.microsoft.com/office/powerpoint/2010/main" val="127979159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1706EF-E383-BA4D-8E9F-A58E1BCBE979}"/>
              </a:ext>
            </a:extLst>
          </p:cNvPr>
          <p:cNvSpPr>
            <a:spLocks noGrp="1"/>
          </p:cNvSpPr>
          <p:nvPr>
            <p:ph type="title"/>
          </p:nvPr>
        </p:nvSpPr>
        <p:spPr/>
        <p:txBody>
          <a:bodyPr/>
          <a:lstStyle/>
          <a:p>
            <a:r>
              <a:rPr lang="en-US" dirty="0"/>
              <a:t>References</a:t>
            </a:r>
          </a:p>
        </p:txBody>
      </p:sp>
      <p:sp>
        <p:nvSpPr>
          <p:cNvPr id="3" name="Text Placeholder 2">
            <a:extLst>
              <a:ext uri="{FF2B5EF4-FFF2-40B4-BE49-F238E27FC236}">
                <a16:creationId xmlns:a16="http://schemas.microsoft.com/office/drawing/2014/main" id="{9270E2EE-871A-144C-B0E4-4FBB6678A03A}"/>
              </a:ext>
            </a:extLst>
          </p:cNvPr>
          <p:cNvSpPr>
            <a:spLocks noGrp="1"/>
          </p:cNvSpPr>
          <p:nvPr>
            <p:ph type="body" idx="1"/>
          </p:nvPr>
        </p:nvSpPr>
        <p:spPr>
          <a:xfrm>
            <a:off x="779100" y="1294126"/>
            <a:ext cx="8086604" cy="3455725"/>
          </a:xfrm>
        </p:spPr>
        <p:txBody>
          <a:bodyPr/>
          <a:lstStyle/>
          <a:p>
            <a:pPr marL="127000" indent="0">
              <a:buNone/>
            </a:pPr>
            <a:r>
              <a:rPr lang="en-CA" sz="1200" dirty="0">
                <a:latin typeface="Arial" panose="020B0604020202020204" pitchFamily="34" charset="0"/>
                <a:cs typeface="Arial" panose="020B0604020202020204" pitchFamily="34" charset="0"/>
              </a:rPr>
              <a:t>15. Edwards, J., &amp; Northway, R. (2011). Helping a person with autism to overcome her fear of needles: Joanne Edwards and Ruth Northway detail how health care was tailored so that a patient with an autism spectrum condition could have her bloods taken. </a:t>
            </a:r>
            <a:r>
              <a:rPr lang="en-CA" sz="1200" i="1" dirty="0">
                <a:latin typeface="Arial" panose="020B0604020202020204" pitchFamily="34" charset="0"/>
                <a:cs typeface="Arial" panose="020B0604020202020204" pitchFamily="34" charset="0"/>
              </a:rPr>
              <a:t>Primary Health Care</a:t>
            </a:r>
            <a:r>
              <a:rPr lang="en-CA" sz="1200" dirty="0">
                <a:latin typeface="Arial" panose="020B0604020202020204" pitchFamily="34" charset="0"/>
                <a:cs typeface="Arial" panose="020B0604020202020204" pitchFamily="34" charset="0"/>
              </a:rPr>
              <a:t>, </a:t>
            </a:r>
            <a:r>
              <a:rPr lang="en-CA" sz="1200" i="1" dirty="0">
                <a:latin typeface="Arial" panose="020B0604020202020204" pitchFamily="34" charset="0"/>
                <a:cs typeface="Arial" panose="020B0604020202020204" pitchFamily="34" charset="0"/>
              </a:rPr>
              <a:t>21</a:t>
            </a:r>
            <a:r>
              <a:rPr lang="en-CA" sz="1200" dirty="0">
                <a:latin typeface="Arial" panose="020B0604020202020204" pitchFamily="34" charset="0"/>
                <a:cs typeface="Arial" panose="020B0604020202020204" pitchFamily="34" charset="0"/>
              </a:rPr>
              <a:t>(10), 26–29. </a:t>
            </a:r>
            <a:r>
              <a:rPr lang="en-CA" sz="1200" dirty="0">
                <a:latin typeface="Arial" panose="020B0604020202020204" pitchFamily="34" charset="0"/>
                <a:cs typeface="Arial" panose="020B0604020202020204" pitchFamily="34" charset="0"/>
                <a:hlinkClick r:id="rId3"/>
              </a:rPr>
              <a:t>https://doi.org/10.7748/phc2011.12.21.10.26.c8850</a:t>
            </a:r>
            <a:endParaRPr lang="en-CA" sz="1200" dirty="0">
              <a:latin typeface="Arial" panose="020B0604020202020204" pitchFamily="34" charset="0"/>
              <a:cs typeface="Arial" panose="020B0604020202020204" pitchFamily="34" charset="0"/>
            </a:endParaRPr>
          </a:p>
          <a:p>
            <a:pPr marL="127000" indent="0">
              <a:buNone/>
            </a:pPr>
            <a:endParaRPr lang="en-CA" sz="1200" dirty="0">
              <a:latin typeface="Arial" panose="020B0604020202020204" pitchFamily="34" charset="0"/>
              <a:cs typeface="Arial" panose="020B0604020202020204" pitchFamily="34" charset="0"/>
            </a:endParaRPr>
          </a:p>
          <a:p>
            <a:pPr marL="127000" indent="0">
              <a:buNone/>
            </a:pPr>
            <a:r>
              <a:rPr lang="en-CA" sz="1200" dirty="0">
                <a:latin typeface="Arial" panose="020B0604020202020204" pitchFamily="34" charset="0"/>
                <a:cs typeface="Arial" panose="020B0604020202020204" pitchFamily="34" charset="0"/>
              </a:rPr>
              <a:t>16. </a:t>
            </a:r>
            <a:r>
              <a:rPr lang="en-CA" sz="1200" dirty="0" err="1">
                <a:latin typeface="Arial" panose="020B0604020202020204" pitchFamily="34" charset="0"/>
                <a:cs typeface="Arial" panose="020B0604020202020204" pitchFamily="34" charset="0"/>
              </a:rPr>
              <a:t>Moree</a:t>
            </a:r>
            <a:r>
              <a:rPr lang="en-CA" sz="1200" dirty="0">
                <a:latin typeface="Arial" panose="020B0604020202020204" pitchFamily="34" charset="0"/>
                <a:cs typeface="Arial" panose="020B0604020202020204" pitchFamily="34" charset="0"/>
              </a:rPr>
              <a:t>, B. N., &amp; Davis, T. E. III. (2010). Cognitive-behavioral therapy for anxiety in children diagnosed with autism spectrum disorders: Modification trends. </a:t>
            </a:r>
            <a:r>
              <a:rPr lang="en-CA" sz="1200" i="1" dirty="0">
                <a:latin typeface="Arial" panose="020B0604020202020204" pitchFamily="34" charset="0"/>
                <a:cs typeface="Arial" panose="020B0604020202020204" pitchFamily="34" charset="0"/>
              </a:rPr>
              <a:t>Research in Autism Spectrum Disorders, 4</a:t>
            </a:r>
            <a:r>
              <a:rPr lang="en-CA" sz="1200" dirty="0">
                <a:latin typeface="Arial" panose="020B0604020202020204" pitchFamily="34" charset="0"/>
                <a:cs typeface="Arial" panose="020B0604020202020204" pitchFamily="34" charset="0"/>
              </a:rPr>
              <a:t>(3), 346–354. </a:t>
            </a:r>
            <a:r>
              <a:rPr lang="en-CA" sz="1200" u="sng" dirty="0">
                <a:latin typeface="Arial" panose="020B0604020202020204" pitchFamily="34" charset="0"/>
                <a:cs typeface="Arial" panose="020B0604020202020204" pitchFamily="34" charset="0"/>
                <a:hlinkClick r:id="rId4"/>
              </a:rPr>
              <a:t>https://doi.org/10.1016/j.rasd.2009.10.015</a:t>
            </a:r>
            <a:endParaRPr lang="en-CA" sz="1200" dirty="0">
              <a:latin typeface="Arial" panose="020B0604020202020204" pitchFamily="34" charset="0"/>
              <a:cs typeface="Arial" panose="020B0604020202020204" pitchFamily="34" charset="0"/>
            </a:endParaRPr>
          </a:p>
          <a:p>
            <a:pPr marL="127000" indent="0">
              <a:buNone/>
            </a:pPr>
            <a:endParaRPr lang="en-CA" sz="1200" dirty="0">
              <a:latin typeface="Arial" panose="020B0604020202020204" pitchFamily="34" charset="0"/>
              <a:cs typeface="Arial" panose="020B0604020202020204" pitchFamily="34" charset="0"/>
            </a:endParaRPr>
          </a:p>
          <a:p>
            <a:pPr marL="127000" indent="0">
              <a:buNone/>
            </a:pPr>
            <a:r>
              <a:rPr lang="en-CA" sz="1200" dirty="0">
                <a:latin typeface="Arial" panose="020B0604020202020204" pitchFamily="34" charset="0"/>
                <a:cs typeface="Arial" panose="020B0604020202020204" pitchFamily="34" charset="0"/>
              </a:rPr>
              <a:t>17. </a:t>
            </a:r>
            <a:r>
              <a:rPr lang="en-CA" sz="1200" dirty="0" err="1">
                <a:latin typeface="Arial" panose="020B0604020202020204" pitchFamily="34" charset="0"/>
                <a:cs typeface="Arial" panose="020B0604020202020204" pitchFamily="34" charset="0"/>
              </a:rPr>
              <a:t>Ollendick</a:t>
            </a:r>
            <a:r>
              <a:rPr lang="en-CA" sz="1200" dirty="0">
                <a:latin typeface="Arial" panose="020B0604020202020204" pitchFamily="34" charset="0"/>
                <a:cs typeface="Arial" panose="020B0604020202020204" pitchFamily="34" charset="0"/>
              </a:rPr>
              <a:t>, T., </a:t>
            </a:r>
            <a:r>
              <a:rPr lang="en-CA" sz="1200" dirty="0" err="1">
                <a:latin typeface="Arial" panose="020B0604020202020204" pitchFamily="34" charset="0"/>
                <a:cs typeface="Arial" panose="020B0604020202020204" pitchFamily="34" charset="0"/>
              </a:rPr>
              <a:t>Muskett</a:t>
            </a:r>
            <a:r>
              <a:rPr lang="en-CA" sz="1200" dirty="0">
                <a:latin typeface="Arial" panose="020B0604020202020204" pitchFamily="34" charset="0"/>
                <a:cs typeface="Arial" panose="020B0604020202020204" pitchFamily="34" charset="0"/>
              </a:rPr>
              <a:t>, A., Radtke, S. R., &amp; Smith, I. (2020). Adaptation of one-session treatment for specific phobias for children with autism spectrum disorder using a non-concurrent multiple baseline design: A preliminary investigation. </a:t>
            </a:r>
            <a:r>
              <a:rPr lang="en-CA" sz="1200" i="1" dirty="0">
                <a:latin typeface="Arial" panose="020B0604020202020204" pitchFamily="34" charset="0"/>
                <a:cs typeface="Arial" panose="020B0604020202020204" pitchFamily="34" charset="0"/>
              </a:rPr>
              <a:t>Journal of Autism and Developmental Disorders</a:t>
            </a:r>
            <a:r>
              <a:rPr lang="en-CA" sz="1200" dirty="0">
                <a:latin typeface="Arial" panose="020B0604020202020204" pitchFamily="34" charset="0"/>
                <a:cs typeface="Arial" panose="020B0604020202020204" pitchFamily="34" charset="0"/>
              </a:rPr>
              <a:t>, 1-13. </a:t>
            </a:r>
            <a:r>
              <a:rPr lang="en-CA" sz="1200" u="sng" dirty="0">
                <a:latin typeface="Arial" panose="020B0604020202020204" pitchFamily="34" charset="0"/>
                <a:cs typeface="Arial" panose="020B0604020202020204" pitchFamily="34" charset="0"/>
                <a:hlinkClick r:id="rId5"/>
              </a:rPr>
              <a:t>https://doi.org/10.1007/s10803-020-04582-5</a:t>
            </a:r>
            <a:endParaRPr lang="en-CA" sz="1200" dirty="0">
              <a:latin typeface="Arial" panose="020B0604020202020204" pitchFamily="34" charset="0"/>
              <a:cs typeface="Arial" panose="020B0604020202020204" pitchFamily="34" charset="0"/>
            </a:endParaRPr>
          </a:p>
          <a:p>
            <a:pPr marL="127000" indent="0">
              <a:buNone/>
            </a:pPr>
            <a:endParaRPr lang="en-CA" dirty="0"/>
          </a:p>
        </p:txBody>
      </p:sp>
      <p:sp>
        <p:nvSpPr>
          <p:cNvPr id="4" name="Slide Number Placeholder 3">
            <a:extLst>
              <a:ext uri="{FF2B5EF4-FFF2-40B4-BE49-F238E27FC236}">
                <a16:creationId xmlns:a16="http://schemas.microsoft.com/office/drawing/2014/main" id="{49787564-5DBF-BE43-A74D-5678BC78C963}"/>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51</a:t>
            </a:fld>
            <a:endParaRPr lang="en"/>
          </a:p>
        </p:txBody>
      </p:sp>
    </p:spTree>
    <p:extLst>
      <p:ext uri="{BB962C8B-B14F-4D97-AF65-F5344CB8AC3E}">
        <p14:creationId xmlns:p14="http://schemas.microsoft.com/office/powerpoint/2010/main" val="61008115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511"/>
        <p:cNvGrpSpPr/>
        <p:nvPr/>
      </p:nvGrpSpPr>
      <p:grpSpPr>
        <a:xfrm>
          <a:off x="0" y="0"/>
          <a:ext cx="0" cy="0"/>
          <a:chOff x="0" y="0"/>
          <a:chExt cx="0" cy="0"/>
        </a:xfrm>
      </p:grpSpPr>
      <p:sp>
        <p:nvSpPr>
          <p:cNvPr id="512" name="Google Shape;512;p35"/>
          <p:cNvSpPr txBox="1">
            <a:spLocks noGrp="1"/>
          </p:cNvSpPr>
          <p:nvPr>
            <p:ph type="title"/>
          </p:nvPr>
        </p:nvSpPr>
        <p:spPr>
          <a:xfrm>
            <a:off x="779100" y="836000"/>
            <a:ext cx="6010500" cy="3963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
              <a:t>CREDITS</a:t>
            </a:r>
            <a:endParaRPr/>
          </a:p>
        </p:txBody>
      </p:sp>
      <p:sp>
        <p:nvSpPr>
          <p:cNvPr id="513" name="Google Shape;513;p35"/>
          <p:cNvSpPr txBox="1">
            <a:spLocks noGrp="1"/>
          </p:cNvSpPr>
          <p:nvPr>
            <p:ph type="body" idx="1"/>
          </p:nvPr>
        </p:nvSpPr>
        <p:spPr>
          <a:xfrm>
            <a:off x="602830" y="1232300"/>
            <a:ext cx="6010500" cy="3791392"/>
          </a:xfrm>
          <a:prstGeom prst="rect">
            <a:avLst/>
          </a:prstGeom>
        </p:spPr>
        <p:txBody>
          <a:bodyPr spcFirstLastPara="1" wrap="square" lIns="0" tIns="0" rIns="0" bIns="0" anchor="t" anchorCtr="0">
            <a:noAutofit/>
          </a:bodyPr>
          <a:lstStyle/>
          <a:p>
            <a:pPr marL="457200" lvl="0" indent="-381000" algn="l" rtl="0">
              <a:lnSpc>
                <a:spcPct val="115000"/>
              </a:lnSpc>
              <a:spcBef>
                <a:spcPts val="800"/>
              </a:spcBef>
              <a:spcAft>
                <a:spcPts val="0"/>
              </a:spcAft>
              <a:buSzPts val="2400"/>
              <a:buFont typeface="Arial" panose="020B0604020202020204" pitchFamily="34" charset="0"/>
              <a:buChar char="•"/>
            </a:pPr>
            <a:r>
              <a:rPr lang="en" sz="1800" dirty="0">
                <a:latin typeface="Arial" panose="020B0604020202020204" pitchFamily="34" charset="0"/>
                <a:cs typeface="Arial" panose="020B0604020202020204" pitchFamily="34" charset="0"/>
              </a:rPr>
              <a:t>Presentation template by </a:t>
            </a:r>
            <a:r>
              <a:rPr lang="en" sz="1800" u="sng" dirty="0">
                <a:solidFill>
                  <a:schemeClr val="hlink"/>
                </a:solidFill>
                <a:latin typeface="Arial" panose="020B0604020202020204" pitchFamily="34" charset="0"/>
                <a:cs typeface="Arial" panose="020B0604020202020204" pitchFamily="34" charset="0"/>
                <a:hlinkClick r:id="rId3"/>
              </a:rPr>
              <a:t>SlidesCarnival</a:t>
            </a:r>
            <a:endParaRPr lang="en" sz="1800" u="sng" dirty="0">
              <a:solidFill>
                <a:schemeClr val="hlink"/>
              </a:solidFill>
              <a:latin typeface="Arial" panose="020B0604020202020204" pitchFamily="34" charset="0"/>
              <a:cs typeface="Arial" panose="020B0604020202020204" pitchFamily="34" charset="0"/>
            </a:endParaRPr>
          </a:p>
          <a:p>
            <a:pPr lvl="0" indent="-381000">
              <a:spcBef>
                <a:spcPts val="800"/>
              </a:spcBef>
              <a:buSzPts val="2400"/>
              <a:buFont typeface="Arial" panose="020B0604020202020204" pitchFamily="34" charset="0"/>
              <a:buChar char="•"/>
            </a:pPr>
            <a:r>
              <a:rPr lang="en" sz="1800" dirty="0">
                <a:solidFill>
                  <a:schemeClr val="tx1"/>
                </a:solidFill>
                <a:latin typeface="Arial" panose="020B0604020202020204" pitchFamily="34" charset="0"/>
                <a:cs typeface="Arial" panose="020B0604020202020204" pitchFamily="34" charset="0"/>
              </a:rPr>
              <a:t>First image slide 46: </a:t>
            </a:r>
            <a:r>
              <a:rPr lang="en-CA" sz="1800" dirty="0">
                <a:solidFill>
                  <a:schemeClr val="tx1"/>
                </a:solidFill>
                <a:latin typeface="Arial" panose="020B0604020202020204" pitchFamily="34" charset="0"/>
                <a:cs typeface="Arial" panose="020B0604020202020204" pitchFamily="34" charset="0"/>
                <a:hlinkClick r:id="rId4"/>
              </a:rPr>
              <a:t>https://sahealth.com/about/newsroom/methodist-childrens-hospital-establishes-regions-first-sensory-friendly-er</a:t>
            </a:r>
            <a:endParaRPr lang="en-CA" sz="1800" dirty="0">
              <a:solidFill>
                <a:schemeClr val="tx1"/>
              </a:solidFill>
              <a:latin typeface="Arial" panose="020B0604020202020204" pitchFamily="34" charset="0"/>
              <a:cs typeface="Arial" panose="020B0604020202020204" pitchFamily="34" charset="0"/>
            </a:endParaRPr>
          </a:p>
          <a:p>
            <a:pPr lvl="0" indent="-381000">
              <a:spcBef>
                <a:spcPts val="800"/>
              </a:spcBef>
              <a:buSzPts val="2400"/>
              <a:buFont typeface="Arial" panose="020B0604020202020204" pitchFamily="34" charset="0"/>
              <a:buChar char="•"/>
            </a:pPr>
            <a:r>
              <a:rPr lang="en-CA" sz="1800" dirty="0">
                <a:solidFill>
                  <a:schemeClr val="tx1"/>
                </a:solidFill>
                <a:latin typeface="Arial" panose="020B0604020202020204" pitchFamily="34" charset="0"/>
                <a:cs typeface="Arial" panose="020B0604020202020204" pitchFamily="34" charset="0"/>
              </a:rPr>
              <a:t>Second image slide 46: </a:t>
            </a:r>
            <a:r>
              <a:rPr lang="en-CA" sz="1800" dirty="0">
                <a:solidFill>
                  <a:schemeClr val="tx1"/>
                </a:solidFill>
                <a:latin typeface="Arial" panose="020B0604020202020204" pitchFamily="34" charset="0"/>
                <a:cs typeface="Arial" panose="020B0604020202020204" pitchFamily="34" charset="0"/>
                <a:hlinkClick r:id="rId5"/>
              </a:rPr>
              <a:t>https://www.chronogram.com/hudsonvalley/the-spectrum-of-care-autism-friendly-services-at-columbia-memorial-health/Content?oid=9823984</a:t>
            </a:r>
            <a:endParaRPr sz="1800" dirty="0">
              <a:solidFill>
                <a:schemeClr val="tx1"/>
              </a:solidFill>
              <a:latin typeface="Arial" panose="020B0604020202020204" pitchFamily="34" charset="0"/>
              <a:cs typeface="Arial" panose="020B0604020202020204" pitchFamily="34" charset="0"/>
            </a:endParaRPr>
          </a:p>
          <a:p>
            <a:pPr marL="457200" lvl="0" indent="-381000" algn="l" rtl="0">
              <a:lnSpc>
                <a:spcPct val="115000"/>
              </a:lnSpc>
              <a:spcBef>
                <a:spcPts val="0"/>
              </a:spcBef>
              <a:spcAft>
                <a:spcPts val="0"/>
              </a:spcAft>
              <a:buSzPts val="2400"/>
              <a:buFont typeface="Arial" panose="020B0604020202020204" pitchFamily="34" charset="0"/>
              <a:buChar char="•"/>
            </a:pPr>
            <a:r>
              <a:rPr lang="en" sz="1800" dirty="0">
                <a:latin typeface="Arial" panose="020B0604020202020204" pitchFamily="34" charset="0"/>
                <a:cs typeface="Arial" panose="020B0604020202020204" pitchFamily="34" charset="0"/>
              </a:rPr>
              <a:t>Icon images: Larea, Josh </a:t>
            </a:r>
            <a:r>
              <a:rPr lang="en" sz="1800" dirty="0" err="1">
                <a:latin typeface="Arial" panose="020B0604020202020204" pitchFamily="34" charset="0"/>
                <a:cs typeface="Arial" panose="020B0604020202020204" pitchFamily="34" charset="0"/>
              </a:rPr>
              <a:t>Sorosky</a:t>
            </a:r>
            <a:r>
              <a:rPr lang="en" sz="1800" dirty="0">
                <a:latin typeface="Arial" panose="020B0604020202020204" pitchFamily="34" charset="0"/>
                <a:cs typeface="Arial" panose="020B0604020202020204" pitchFamily="34" charset="0"/>
              </a:rPr>
              <a:t>, and </a:t>
            </a:r>
            <a:r>
              <a:rPr lang="en" sz="1800" dirty="0" err="1">
                <a:latin typeface="Arial" panose="020B0604020202020204" pitchFamily="34" charset="0"/>
                <a:cs typeface="Arial" panose="020B0604020202020204" pitchFamily="34" charset="0"/>
              </a:rPr>
              <a:t>Eucalyp</a:t>
            </a:r>
            <a:r>
              <a:rPr lang="en" sz="1800" dirty="0">
                <a:latin typeface="Arial" panose="020B0604020202020204" pitchFamily="34" charset="0"/>
                <a:cs typeface="Arial" panose="020B0604020202020204" pitchFamily="34" charset="0"/>
              </a:rPr>
              <a:t> from Noun Project.</a:t>
            </a:r>
          </a:p>
        </p:txBody>
      </p:sp>
      <p:sp>
        <p:nvSpPr>
          <p:cNvPr id="514" name="Google Shape;514;p35"/>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52</a:t>
            </a:fld>
            <a:endParaRPr/>
          </a:p>
        </p:txBody>
      </p:sp>
      <p:grpSp>
        <p:nvGrpSpPr>
          <p:cNvPr id="515" name="Google Shape;515;p35"/>
          <p:cNvGrpSpPr/>
          <p:nvPr/>
        </p:nvGrpSpPr>
        <p:grpSpPr>
          <a:xfrm>
            <a:off x="135880" y="874786"/>
            <a:ext cx="257118" cy="276131"/>
            <a:chOff x="611175" y="2326900"/>
            <a:chExt cx="362700" cy="389575"/>
          </a:xfrm>
        </p:grpSpPr>
        <p:sp>
          <p:nvSpPr>
            <p:cNvPr id="516" name="Google Shape;516;p35"/>
            <p:cNvSpPr/>
            <p:nvPr/>
          </p:nvSpPr>
          <p:spPr>
            <a:xfrm>
              <a:off x="611175" y="2326900"/>
              <a:ext cx="362700" cy="389575"/>
            </a:xfrm>
            <a:custGeom>
              <a:avLst/>
              <a:gdLst/>
              <a:ahLst/>
              <a:cxnLst/>
              <a:rect l="l" t="t" r="r" b="b"/>
              <a:pathLst>
                <a:path w="14508" h="15583" extrusionOk="0">
                  <a:moveTo>
                    <a:pt x="9647" y="489"/>
                  </a:moveTo>
                  <a:lnTo>
                    <a:pt x="9769" y="513"/>
                  </a:lnTo>
                  <a:lnTo>
                    <a:pt x="9916" y="562"/>
                  </a:lnTo>
                  <a:lnTo>
                    <a:pt x="10014" y="660"/>
                  </a:lnTo>
                  <a:lnTo>
                    <a:pt x="10087" y="782"/>
                  </a:lnTo>
                  <a:lnTo>
                    <a:pt x="10111" y="928"/>
                  </a:lnTo>
                  <a:lnTo>
                    <a:pt x="10111" y="1075"/>
                  </a:lnTo>
                  <a:lnTo>
                    <a:pt x="10063" y="1197"/>
                  </a:lnTo>
                  <a:lnTo>
                    <a:pt x="9989" y="1319"/>
                  </a:lnTo>
                  <a:lnTo>
                    <a:pt x="9281" y="2003"/>
                  </a:lnTo>
                  <a:lnTo>
                    <a:pt x="9232" y="2076"/>
                  </a:lnTo>
                  <a:lnTo>
                    <a:pt x="9183" y="2174"/>
                  </a:lnTo>
                  <a:lnTo>
                    <a:pt x="9159" y="2247"/>
                  </a:lnTo>
                  <a:lnTo>
                    <a:pt x="9159" y="2345"/>
                  </a:lnTo>
                  <a:lnTo>
                    <a:pt x="9159" y="6497"/>
                  </a:lnTo>
                  <a:lnTo>
                    <a:pt x="9183" y="6643"/>
                  </a:lnTo>
                  <a:lnTo>
                    <a:pt x="9232" y="6790"/>
                  </a:lnTo>
                  <a:lnTo>
                    <a:pt x="10575" y="8671"/>
                  </a:lnTo>
                  <a:lnTo>
                    <a:pt x="3932" y="8671"/>
                  </a:lnTo>
                  <a:lnTo>
                    <a:pt x="5276" y="6790"/>
                  </a:lnTo>
                  <a:lnTo>
                    <a:pt x="5324" y="6643"/>
                  </a:lnTo>
                  <a:lnTo>
                    <a:pt x="5349" y="6497"/>
                  </a:lnTo>
                  <a:lnTo>
                    <a:pt x="5349" y="2345"/>
                  </a:lnTo>
                  <a:lnTo>
                    <a:pt x="5349" y="2247"/>
                  </a:lnTo>
                  <a:lnTo>
                    <a:pt x="5324" y="2174"/>
                  </a:lnTo>
                  <a:lnTo>
                    <a:pt x="5276" y="2076"/>
                  </a:lnTo>
                  <a:lnTo>
                    <a:pt x="5227" y="2003"/>
                  </a:lnTo>
                  <a:lnTo>
                    <a:pt x="4519" y="1319"/>
                  </a:lnTo>
                  <a:lnTo>
                    <a:pt x="4445" y="1197"/>
                  </a:lnTo>
                  <a:lnTo>
                    <a:pt x="4396" y="1075"/>
                  </a:lnTo>
                  <a:lnTo>
                    <a:pt x="4396" y="928"/>
                  </a:lnTo>
                  <a:lnTo>
                    <a:pt x="4421" y="782"/>
                  </a:lnTo>
                  <a:lnTo>
                    <a:pt x="4494" y="660"/>
                  </a:lnTo>
                  <a:lnTo>
                    <a:pt x="4592" y="562"/>
                  </a:lnTo>
                  <a:lnTo>
                    <a:pt x="4738" y="513"/>
                  </a:lnTo>
                  <a:lnTo>
                    <a:pt x="4860" y="489"/>
                  </a:lnTo>
                  <a:close/>
                  <a:moveTo>
                    <a:pt x="6717" y="9574"/>
                  </a:moveTo>
                  <a:lnTo>
                    <a:pt x="6912" y="9647"/>
                  </a:lnTo>
                  <a:lnTo>
                    <a:pt x="7083" y="9745"/>
                  </a:lnTo>
                  <a:lnTo>
                    <a:pt x="7254" y="9892"/>
                  </a:lnTo>
                  <a:lnTo>
                    <a:pt x="7376" y="10038"/>
                  </a:lnTo>
                  <a:lnTo>
                    <a:pt x="7474" y="10234"/>
                  </a:lnTo>
                  <a:lnTo>
                    <a:pt x="7547" y="10429"/>
                  </a:lnTo>
                  <a:lnTo>
                    <a:pt x="7571" y="10649"/>
                  </a:lnTo>
                  <a:lnTo>
                    <a:pt x="7547" y="10869"/>
                  </a:lnTo>
                  <a:lnTo>
                    <a:pt x="7474" y="11064"/>
                  </a:lnTo>
                  <a:lnTo>
                    <a:pt x="7376" y="11259"/>
                  </a:lnTo>
                  <a:lnTo>
                    <a:pt x="7254" y="11406"/>
                  </a:lnTo>
                  <a:lnTo>
                    <a:pt x="7083" y="11552"/>
                  </a:lnTo>
                  <a:lnTo>
                    <a:pt x="6912" y="11650"/>
                  </a:lnTo>
                  <a:lnTo>
                    <a:pt x="6717" y="11699"/>
                  </a:lnTo>
                  <a:lnTo>
                    <a:pt x="6497" y="11723"/>
                  </a:lnTo>
                  <a:lnTo>
                    <a:pt x="6277" y="11699"/>
                  </a:lnTo>
                  <a:lnTo>
                    <a:pt x="6057" y="11650"/>
                  </a:lnTo>
                  <a:lnTo>
                    <a:pt x="5886" y="11552"/>
                  </a:lnTo>
                  <a:lnTo>
                    <a:pt x="5715" y="11406"/>
                  </a:lnTo>
                  <a:lnTo>
                    <a:pt x="5593" y="11259"/>
                  </a:lnTo>
                  <a:lnTo>
                    <a:pt x="5495" y="11064"/>
                  </a:lnTo>
                  <a:lnTo>
                    <a:pt x="5422" y="10869"/>
                  </a:lnTo>
                  <a:lnTo>
                    <a:pt x="5398" y="10649"/>
                  </a:lnTo>
                  <a:lnTo>
                    <a:pt x="5422" y="10429"/>
                  </a:lnTo>
                  <a:lnTo>
                    <a:pt x="5495" y="10234"/>
                  </a:lnTo>
                  <a:lnTo>
                    <a:pt x="5593" y="10038"/>
                  </a:lnTo>
                  <a:lnTo>
                    <a:pt x="5715" y="9892"/>
                  </a:lnTo>
                  <a:lnTo>
                    <a:pt x="5886" y="9745"/>
                  </a:lnTo>
                  <a:lnTo>
                    <a:pt x="6057" y="9647"/>
                  </a:lnTo>
                  <a:lnTo>
                    <a:pt x="6277" y="9574"/>
                  </a:lnTo>
                  <a:close/>
                  <a:moveTo>
                    <a:pt x="8475" y="11894"/>
                  </a:moveTo>
                  <a:lnTo>
                    <a:pt x="8597" y="11919"/>
                  </a:lnTo>
                  <a:lnTo>
                    <a:pt x="8695" y="11943"/>
                  </a:lnTo>
                  <a:lnTo>
                    <a:pt x="8817" y="11992"/>
                  </a:lnTo>
                  <a:lnTo>
                    <a:pt x="8915" y="12065"/>
                  </a:lnTo>
                  <a:lnTo>
                    <a:pt x="8988" y="12163"/>
                  </a:lnTo>
                  <a:lnTo>
                    <a:pt x="9037" y="12285"/>
                  </a:lnTo>
                  <a:lnTo>
                    <a:pt x="9086" y="12383"/>
                  </a:lnTo>
                  <a:lnTo>
                    <a:pt x="9086" y="12529"/>
                  </a:lnTo>
                  <a:lnTo>
                    <a:pt x="9086" y="12652"/>
                  </a:lnTo>
                  <a:lnTo>
                    <a:pt x="9037" y="12749"/>
                  </a:lnTo>
                  <a:lnTo>
                    <a:pt x="8988" y="12871"/>
                  </a:lnTo>
                  <a:lnTo>
                    <a:pt x="8915" y="12969"/>
                  </a:lnTo>
                  <a:lnTo>
                    <a:pt x="8817" y="13042"/>
                  </a:lnTo>
                  <a:lnTo>
                    <a:pt x="8695" y="13091"/>
                  </a:lnTo>
                  <a:lnTo>
                    <a:pt x="8597" y="13140"/>
                  </a:lnTo>
                  <a:lnTo>
                    <a:pt x="8329" y="13140"/>
                  </a:lnTo>
                  <a:lnTo>
                    <a:pt x="8231" y="13091"/>
                  </a:lnTo>
                  <a:lnTo>
                    <a:pt x="8109" y="13042"/>
                  </a:lnTo>
                  <a:lnTo>
                    <a:pt x="8011" y="12969"/>
                  </a:lnTo>
                  <a:lnTo>
                    <a:pt x="7938" y="12871"/>
                  </a:lnTo>
                  <a:lnTo>
                    <a:pt x="7889" y="12749"/>
                  </a:lnTo>
                  <a:lnTo>
                    <a:pt x="7864" y="12652"/>
                  </a:lnTo>
                  <a:lnTo>
                    <a:pt x="7840" y="12529"/>
                  </a:lnTo>
                  <a:lnTo>
                    <a:pt x="7864" y="12383"/>
                  </a:lnTo>
                  <a:lnTo>
                    <a:pt x="7889" y="12285"/>
                  </a:lnTo>
                  <a:lnTo>
                    <a:pt x="7938" y="12163"/>
                  </a:lnTo>
                  <a:lnTo>
                    <a:pt x="8011" y="12065"/>
                  </a:lnTo>
                  <a:lnTo>
                    <a:pt x="8109" y="11992"/>
                  </a:lnTo>
                  <a:lnTo>
                    <a:pt x="8231" y="11943"/>
                  </a:lnTo>
                  <a:lnTo>
                    <a:pt x="8329" y="11919"/>
                  </a:lnTo>
                  <a:lnTo>
                    <a:pt x="8475" y="11894"/>
                  </a:lnTo>
                  <a:close/>
                  <a:moveTo>
                    <a:pt x="6741" y="13360"/>
                  </a:moveTo>
                  <a:lnTo>
                    <a:pt x="6814" y="13384"/>
                  </a:lnTo>
                  <a:lnTo>
                    <a:pt x="6912" y="13433"/>
                  </a:lnTo>
                  <a:lnTo>
                    <a:pt x="6985" y="13482"/>
                  </a:lnTo>
                  <a:lnTo>
                    <a:pt x="7034" y="13555"/>
                  </a:lnTo>
                  <a:lnTo>
                    <a:pt x="7083" y="13653"/>
                  </a:lnTo>
                  <a:lnTo>
                    <a:pt x="7107" y="13726"/>
                  </a:lnTo>
                  <a:lnTo>
                    <a:pt x="7107" y="13824"/>
                  </a:lnTo>
                  <a:lnTo>
                    <a:pt x="7107" y="13922"/>
                  </a:lnTo>
                  <a:lnTo>
                    <a:pt x="7083" y="14019"/>
                  </a:lnTo>
                  <a:lnTo>
                    <a:pt x="7034" y="14117"/>
                  </a:lnTo>
                  <a:lnTo>
                    <a:pt x="6985" y="14166"/>
                  </a:lnTo>
                  <a:lnTo>
                    <a:pt x="6912" y="14239"/>
                  </a:lnTo>
                  <a:lnTo>
                    <a:pt x="6814" y="14288"/>
                  </a:lnTo>
                  <a:lnTo>
                    <a:pt x="6741" y="14312"/>
                  </a:lnTo>
                  <a:lnTo>
                    <a:pt x="6546" y="14312"/>
                  </a:lnTo>
                  <a:lnTo>
                    <a:pt x="6448" y="14288"/>
                  </a:lnTo>
                  <a:lnTo>
                    <a:pt x="6375" y="14239"/>
                  </a:lnTo>
                  <a:lnTo>
                    <a:pt x="6301" y="14166"/>
                  </a:lnTo>
                  <a:lnTo>
                    <a:pt x="6228" y="14117"/>
                  </a:lnTo>
                  <a:lnTo>
                    <a:pt x="6179" y="14019"/>
                  </a:lnTo>
                  <a:lnTo>
                    <a:pt x="6155" y="13922"/>
                  </a:lnTo>
                  <a:lnTo>
                    <a:pt x="6155" y="13824"/>
                  </a:lnTo>
                  <a:lnTo>
                    <a:pt x="6155" y="13726"/>
                  </a:lnTo>
                  <a:lnTo>
                    <a:pt x="6179" y="13653"/>
                  </a:lnTo>
                  <a:lnTo>
                    <a:pt x="6228" y="13555"/>
                  </a:lnTo>
                  <a:lnTo>
                    <a:pt x="6301" y="13482"/>
                  </a:lnTo>
                  <a:lnTo>
                    <a:pt x="6375" y="13433"/>
                  </a:lnTo>
                  <a:lnTo>
                    <a:pt x="6448" y="13384"/>
                  </a:lnTo>
                  <a:lnTo>
                    <a:pt x="6546" y="13360"/>
                  </a:lnTo>
                  <a:close/>
                  <a:moveTo>
                    <a:pt x="4860" y="0"/>
                  </a:moveTo>
                  <a:lnTo>
                    <a:pt x="4714" y="25"/>
                  </a:lnTo>
                  <a:lnTo>
                    <a:pt x="4592" y="49"/>
                  </a:lnTo>
                  <a:lnTo>
                    <a:pt x="4445" y="98"/>
                  </a:lnTo>
                  <a:lnTo>
                    <a:pt x="4323" y="171"/>
                  </a:lnTo>
                  <a:lnTo>
                    <a:pt x="4225" y="245"/>
                  </a:lnTo>
                  <a:lnTo>
                    <a:pt x="4128" y="367"/>
                  </a:lnTo>
                  <a:lnTo>
                    <a:pt x="4030" y="464"/>
                  </a:lnTo>
                  <a:lnTo>
                    <a:pt x="3981" y="611"/>
                  </a:lnTo>
                  <a:lnTo>
                    <a:pt x="3932" y="733"/>
                  </a:lnTo>
                  <a:lnTo>
                    <a:pt x="3908" y="880"/>
                  </a:lnTo>
                  <a:lnTo>
                    <a:pt x="3908" y="1026"/>
                  </a:lnTo>
                  <a:lnTo>
                    <a:pt x="3908" y="1173"/>
                  </a:lnTo>
                  <a:lnTo>
                    <a:pt x="3957" y="1295"/>
                  </a:lnTo>
                  <a:lnTo>
                    <a:pt x="4006" y="1441"/>
                  </a:lnTo>
                  <a:lnTo>
                    <a:pt x="4079" y="1563"/>
                  </a:lnTo>
                  <a:lnTo>
                    <a:pt x="4177" y="1661"/>
                  </a:lnTo>
                  <a:lnTo>
                    <a:pt x="4860" y="2345"/>
                  </a:lnTo>
                  <a:lnTo>
                    <a:pt x="4860" y="6497"/>
                  </a:lnTo>
                  <a:lnTo>
                    <a:pt x="196" y="13067"/>
                  </a:lnTo>
                  <a:lnTo>
                    <a:pt x="122" y="13189"/>
                  </a:lnTo>
                  <a:lnTo>
                    <a:pt x="49" y="13311"/>
                  </a:lnTo>
                  <a:lnTo>
                    <a:pt x="25" y="13433"/>
                  </a:lnTo>
                  <a:lnTo>
                    <a:pt x="0" y="13555"/>
                  </a:lnTo>
                  <a:lnTo>
                    <a:pt x="0" y="13677"/>
                  </a:lnTo>
                  <a:lnTo>
                    <a:pt x="25" y="13824"/>
                  </a:lnTo>
                  <a:lnTo>
                    <a:pt x="49" y="13946"/>
                  </a:lnTo>
                  <a:lnTo>
                    <a:pt x="98" y="14068"/>
                  </a:lnTo>
                  <a:lnTo>
                    <a:pt x="586" y="15045"/>
                  </a:lnTo>
                  <a:lnTo>
                    <a:pt x="660" y="15167"/>
                  </a:lnTo>
                  <a:lnTo>
                    <a:pt x="757" y="15265"/>
                  </a:lnTo>
                  <a:lnTo>
                    <a:pt x="831" y="15362"/>
                  </a:lnTo>
                  <a:lnTo>
                    <a:pt x="953" y="15436"/>
                  </a:lnTo>
                  <a:lnTo>
                    <a:pt x="1075" y="15485"/>
                  </a:lnTo>
                  <a:lnTo>
                    <a:pt x="1197" y="15533"/>
                  </a:lnTo>
                  <a:lnTo>
                    <a:pt x="1319" y="15582"/>
                  </a:lnTo>
                  <a:lnTo>
                    <a:pt x="13189" y="15582"/>
                  </a:lnTo>
                  <a:lnTo>
                    <a:pt x="13311" y="15533"/>
                  </a:lnTo>
                  <a:lnTo>
                    <a:pt x="13433" y="15485"/>
                  </a:lnTo>
                  <a:lnTo>
                    <a:pt x="13555" y="15436"/>
                  </a:lnTo>
                  <a:lnTo>
                    <a:pt x="13677" y="15362"/>
                  </a:lnTo>
                  <a:lnTo>
                    <a:pt x="13750" y="15265"/>
                  </a:lnTo>
                  <a:lnTo>
                    <a:pt x="13848" y="15167"/>
                  </a:lnTo>
                  <a:lnTo>
                    <a:pt x="13921" y="15045"/>
                  </a:lnTo>
                  <a:lnTo>
                    <a:pt x="14410" y="14068"/>
                  </a:lnTo>
                  <a:lnTo>
                    <a:pt x="14459" y="13946"/>
                  </a:lnTo>
                  <a:lnTo>
                    <a:pt x="14483" y="13824"/>
                  </a:lnTo>
                  <a:lnTo>
                    <a:pt x="14508" y="13677"/>
                  </a:lnTo>
                  <a:lnTo>
                    <a:pt x="14508" y="13555"/>
                  </a:lnTo>
                  <a:lnTo>
                    <a:pt x="14483" y="13433"/>
                  </a:lnTo>
                  <a:lnTo>
                    <a:pt x="14459" y="13311"/>
                  </a:lnTo>
                  <a:lnTo>
                    <a:pt x="14385" y="13189"/>
                  </a:lnTo>
                  <a:lnTo>
                    <a:pt x="14312" y="13067"/>
                  </a:lnTo>
                  <a:lnTo>
                    <a:pt x="9647" y="6497"/>
                  </a:lnTo>
                  <a:lnTo>
                    <a:pt x="9647" y="2345"/>
                  </a:lnTo>
                  <a:lnTo>
                    <a:pt x="10331" y="1661"/>
                  </a:lnTo>
                  <a:lnTo>
                    <a:pt x="10429" y="1563"/>
                  </a:lnTo>
                  <a:lnTo>
                    <a:pt x="10502" y="1441"/>
                  </a:lnTo>
                  <a:lnTo>
                    <a:pt x="10551" y="1295"/>
                  </a:lnTo>
                  <a:lnTo>
                    <a:pt x="10600" y="1173"/>
                  </a:lnTo>
                  <a:lnTo>
                    <a:pt x="10600" y="1026"/>
                  </a:lnTo>
                  <a:lnTo>
                    <a:pt x="10600" y="880"/>
                  </a:lnTo>
                  <a:lnTo>
                    <a:pt x="10575" y="733"/>
                  </a:lnTo>
                  <a:lnTo>
                    <a:pt x="10527" y="611"/>
                  </a:lnTo>
                  <a:lnTo>
                    <a:pt x="10478" y="464"/>
                  </a:lnTo>
                  <a:lnTo>
                    <a:pt x="10380" y="367"/>
                  </a:lnTo>
                  <a:lnTo>
                    <a:pt x="10282" y="245"/>
                  </a:lnTo>
                  <a:lnTo>
                    <a:pt x="10185" y="171"/>
                  </a:lnTo>
                  <a:lnTo>
                    <a:pt x="10063" y="98"/>
                  </a:lnTo>
                  <a:lnTo>
                    <a:pt x="9916" y="49"/>
                  </a:lnTo>
                  <a:lnTo>
                    <a:pt x="9794" y="25"/>
                  </a:lnTo>
                  <a:lnTo>
                    <a:pt x="9647"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517" name="Google Shape;517;p35"/>
            <p:cNvSpPr/>
            <p:nvPr/>
          </p:nvSpPr>
          <p:spPr>
            <a:xfrm>
              <a:off x="794950" y="2500900"/>
              <a:ext cx="24450" cy="23850"/>
            </a:xfrm>
            <a:custGeom>
              <a:avLst/>
              <a:gdLst/>
              <a:ahLst/>
              <a:cxnLst/>
              <a:rect l="l" t="t" r="r" b="b"/>
              <a:pathLst>
                <a:path w="978" h="954" extrusionOk="0">
                  <a:moveTo>
                    <a:pt x="391" y="1"/>
                  </a:moveTo>
                  <a:lnTo>
                    <a:pt x="294" y="25"/>
                  </a:lnTo>
                  <a:lnTo>
                    <a:pt x="220" y="74"/>
                  </a:lnTo>
                  <a:lnTo>
                    <a:pt x="147" y="123"/>
                  </a:lnTo>
                  <a:lnTo>
                    <a:pt x="98" y="196"/>
                  </a:lnTo>
                  <a:lnTo>
                    <a:pt x="49" y="294"/>
                  </a:lnTo>
                  <a:lnTo>
                    <a:pt x="25" y="367"/>
                  </a:lnTo>
                  <a:lnTo>
                    <a:pt x="1" y="465"/>
                  </a:lnTo>
                  <a:lnTo>
                    <a:pt x="25" y="563"/>
                  </a:lnTo>
                  <a:lnTo>
                    <a:pt x="49" y="660"/>
                  </a:lnTo>
                  <a:lnTo>
                    <a:pt x="98" y="734"/>
                  </a:lnTo>
                  <a:lnTo>
                    <a:pt x="147" y="807"/>
                  </a:lnTo>
                  <a:lnTo>
                    <a:pt x="220" y="880"/>
                  </a:lnTo>
                  <a:lnTo>
                    <a:pt x="294" y="905"/>
                  </a:lnTo>
                  <a:lnTo>
                    <a:pt x="391" y="953"/>
                  </a:lnTo>
                  <a:lnTo>
                    <a:pt x="587" y="953"/>
                  </a:lnTo>
                  <a:lnTo>
                    <a:pt x="684" y="905"/>
                  </a:lnTo>
                  <a:lnTo>
                    <a:pt x="758" y="880"/>
                  </a:lnTo>
                  <a:lnTo>
                    <a:pt x="831" y="807"/>
                  </a:lnTo>
                  <a:lnTo>
                    <a:pt x="880" y="734"/>
                  </a:lnTo>
                  <a:lnTo>
                    <a:pt x="929" y="660"/>
                  </a:lnTo>
                  <a:lnTo>
                    <a:pt x="953" y="563"/>
                  </a:lnTo>
                  <a:lnTo>
                    <a:pt x="978" y="465"/>
                  </a:lnTo>
                  <a:lnTo>
                    <a:pt x="953" y="367"/>
                  </a:lnTo>
                  <a:lnTo>
                    <a:pt x="929" y="294"/>
                  </a:lnTo>
                  <a:lnTo>
                    <a:pt x="880" y="196"/>
                  </a:lnTo>
                  <a:lnTo>
                    <a:pt x="831" y="123"/>
                  </a:lnTo>
                  <a:lnTo>
                    <a:pt x="758" y="74"/>
                  </a:lnTo>
                  <a:lnTo>
                    <a:pt x="684" y="25"/>
                  </a:lnTo>
                  <a:lnTo>
                    <a:pt x="587" y="1"/>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518" name="Google Shape;518;p35"/>
            <p:cNvSpPr/>
            <p:nvPr/>
          </p:nvSpPr>
          <p:spPr>
            <a:xfrm>
              <a:off x="754650" y="2381250"/>
              <a:ext cx="75750" cy="14050"/>
            </a:xfrm>
            <a:custGeom>
              <a:avLst/>
              <a:gdLst/>
              <a:ahLst/>
              <a:cxnLst/>
              <a:rect l="l" t="t" r="r" b="b"/>
              <a:pathLst>
                <a:path w="3030" h="562" extrusionOk="0">
                  <a:moveTo>
                    <a:pt x="294" y="0"/>
                  </a:moveTo>
                  <a:lnTo>
                    <a:pt x="172" y="24"/>
                  </a:lnTo>
                  <a:lnTo>
                    <a:pt x="74" y="73"/>
                  </a:lnTo>
                  <a:lnTo>
                    <a:pt x="25" y="171"/>
                  </a:lnTo>
                  <a:lnTo>
                    <a:pt x="1" y="269"/>
                  </a:lnTo>
                  <a:lnTo>
                    <a:pt x="25" y="391"/>
                  </a:lnTo>
                  <a:lnTo>
                    <a:pt x="74" y="488"/>
                  </a:lnTo>
                  <a:lnTo>
                    <a:pt x="172" y="537"/>
                  </a:lnTo>
                  <a:lnTo>
                    <a:pt x="294" y="562"/>
                  </a:lnTo>
                  <a:lnTo>
                    <a:pt x="2736" y="562"/>
                  </a:lnTo>
                  <a:lnTo>
                    <a:pt x="2858" y="537"/>
                  </a:lnTo>
                  <a:lnTo>
                    <a:pt x="2956" y="488"/>
                  </a:lnTo>
                  <a:lnTo>
                    <a:pt x="3005" y="391"/>
                  </a:lnTo>
                  <a:lnTo>
                    <a:pt x="3029" y="269"/>
                  </a:lnTo>
                  <a:lnTo>
                    <a:pt x="3005" y="171"/>
                  </a:lnTo>
                  <a:lnTo>
                    <a:pt x="2956" y="73"/>
                  </a:lnTo>
                  <a:lnTo>
                    <a:pt x="2858" y="24"/>
                  </a:lnTo>
                  <a:lnTo>
                    <a:pt x="2736"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519" name="Google Shape;519;p35"/>
            <p:cNvSpPr/>
            <p:nvPr/>
          </p:nvSpPr>
          <p:spPr>
            <a:xfrm>
              <a:off x="765025" y="2453900"/>
              <a:ext cx="31175" cy="31150"/>
            </a:xfrm>
            <a:custGeom>
              <a:avLst/>
              <a:gdLst/>
              <a:ahLst/>
              <a:cxnLst/>
              <a:rect l="l" t="t" r="r" b="b"/>
              <a:pathLst>
                <a:path w="1247" h="1246" extrusionOk="0">
                  <a:moveTo>
                    <a:pt x="611" y="0"/>
                  </a:moveTo>
                  <a:lnTo>
                    <a:pt x="489" y="25"/>
                  </a:lnTo>
                  <a:lnTo>
                    <a:pt x="367" y="49"/>
                  </a:lnTo>
                  <a:lnTo>
                    <a:pt x="270" y="122"/>
                  </a:lnTo>
                  <a:lnTo>
                    <a:pt x="172" y="196"/>
                  </a:lnTo>
                  <a:lnTo>
                    <a:pt x="99" y="269"/>
                  </a:lnTo>
                  <a:lnTo>
                    <a:pt x="50" y="391"/>
                  </a:lnTo>
                  <a:lnTo>
                    <a:pt x="1" y="513"/>
                  </a:lnTo>
                  <a:lnTo>
                    <a:pt x="1" y="635"/>
                  </a:lnTo>
                  <a:lnTo>
                    <a:pt x="1" y="757"/>
                  </a:lnTo>
                  <a:lnTo>
                    <a:pt x="50" y="880"/>
                  </a:lnTo>
                  <a:lnTo>
                    <a:pt x="99" y="977"/>
                  </a:lnTo>
                  <a:lnTo>
                    <a:pt x="172" y="1075"/>
                  </a:lnTo>
                  <a:lnTo>
                    <a:pt x="270" y="1148"/>
                  </a:lnTo>
                  <a:lnTo>
                    <a:pt x="367" y="1197"/>
                  </a:lnTo>
                  <a:lnTo>
                    <a:pt x="489" y="1246"/>
                  </a:lnTo>
                  <a:lnTo>
                    <a:pt x="734" y="1246"/>
                  </a:lnTo>
                  <a:lnTo>
                    <a:pt x="856" y="1197"/>
                  </a:lnTo>
                  <a:lnTo>
                    <a:pt x="978" y="1148"/>
                  </a:lnTo>
                  <a:lnTo>
                    <a:pt x="1051" y="1075"/>
                  </a:lnTo>
                  <a:lnTo>
                    <a:pt x="1149" y="977"/>
                  </a:lnTo>
                  <a:lnTo>
                    <a:pt x="1198" y="880"/>
                  </a:lnTo>
                  <a:lnTo>
                    <a:pt x="1222" y="757"/>
                  </a:lnTo>
                  <a:lnTo>
                    <a:pt x="1246" y="635"/>
                  </a:lnTo>
                  <a:lnTo>
                    <a:pt x="1222" y="513"/>
                  </a:lnTo>
                  <a:lnTo>
                    <a:pt x="1198" y="391"/>
                  </a:lnTo>
                  <a:lnTo>
                    <a:pt x="1149" y="269"/>
                  </a:lnTo>
                  <a:lnTo>
                    <a:pt x="1051" y="196"/>
                  </a:lnTo>
                  <a:lnTo>
                    <a:pt x="978" y="122"/>
                  </a:lnTo>
                  <a:lnTo>
                    <a:pt x="856" y="49"/>
                  </a:lnTo>
                  <a:lnTo>
                    <a:pt x="734" y="25"/>
                  </a:lnTo>
                  <a:lnTo>
                    <a:pt x="611" y="0"/>
                  </a:lnTo>
                  <a:close/>
                </a:path>
              </a:pathLst>
            </a:cu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gr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503"/>
        <p:cNvGrpSpPr/>
        <p:nvPr/>
      </p:nvGrpSpPr>
      <p:grpSpPr>
        <a:xfrm>
          <a:off x="0" y="0"/>
          <a:ext cx="0" cy="0"/>
          <a:chOff x="0" y="0"/>
          <a:chExt cx="0" cy="0"/>
        </a:xfrm>
      </p:grpSpPr>
      <p:sp>
        <p:nvSpPr>
          <p:cNvPr id="504" name="Google Shape;504;p34"/>
          <p:cNvSpPr txBox="1">
            <a:spLocks noGrp="1"/>
          </p:cNvSpPr>
          <p:nvPr>
            <p:ph type="ctrTitle" idx="4294967295"/>
          </p:nvPr>
        </p:nvSpPr>
        <p:spPr>
          <a:xfrm>
            <a:off x="3381175" y="1054175"/>
            <a:ext cx="4422300" cy="11598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 sz="7200">
                <a:solidFill>
                  <a:schemeClr val="lt1"/>
                </a:solidFill>
              </a:rPr>
              <a:t>THANKS!</a:t>
            </a:r>
            <a:endParaRPr sz="7200">
              <a:solidFill>
                <a:schemeClr val="lt1"/>
              </a:solidFill>
            </a:endParaRPr>
          </a:p>
        </p:txBody>
      </p:sp>
      <p:sp>
        <p:nvSpPr>
          <p:cNvPr id="505" name="Google Shape;505;p34"/>
          <p:cNvSpPr txBox="1">
            <a:spLocks noGrp="1"/>
          </p:cNvSpPr>
          <p:nvPr>
            <p:ph type="subTitle" idx="4294967295"/>
          </p:nvPr>
        </p:nvSpPr>
        <p:spPr>
          <a:xfrm>
            <a:off x="3381175" y="2253798"/>
            <a:ext cx="4422300" cy="16623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b="1" dirty="0">
                <a:solidFill>
                  <a:schemeClr val="lt1"/>
                </a:solidFill>
              </a:rPr>
              <a:t>Any questions?</a:t>
            </a:r>
            <a:endParaRPr b="1" dirty="0">
              <a:solidFill>
                <a:schemeClr val="lt1"/>
              </a:solidFill>
            </a:endParaRPr>
          </a:p>
          <a:p>
            <a:pPr marL="0" lvl="0" indent="0" algn="l" rtl="0">
              <a:spcBef>
                <a:spcPts val="800"/>
              </a:spcBef>
              <a:spcAft>
                <a:spcPts val="0"/>
              </a:spcAft>
              <a:buNone/>
            </a:pPr>
            <a:r>
              <a:rPr lang="en" b="1" dirty="0">
                <a:solidFill>
                  <a:schemeClr val="lt1"/>
                </a:solidFill>
              </a:rPr>
              <a:t>You can find me at: odobson@uoguelph.ca</a:t>
            </a:r>
            <a:endParaRPr b="1" dirty="0">
              <a:solidFill>
                <a:schemeClr val="lt1"/>
              </a:solidFill>
            </a:endParaRPr>
          </a:p>
        </p:txBody>
      </p:sp>
      <p:sp>
        <p:nvSpPr>
          <p:cNvPr id="506" name="Google Shape;506;p34"/>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solidFill>
                  <a:schemeClr val="lt1"/>
                </a:solidFill>
              </a:rPr>
              <a:t>53</a:t>
            </a:fld>
            <a:endParaRPr>
              <a:solidFill>
                <a:schemeClr val="lt1"/>
              </a:solidFill>
            </a:endParaRPr>
          </a:p>
        </p:txBody>
      </p:sp>
      <p:pic>
        <p:nvPicPr>
          <p:cNvPr id="6" name="Picture 5" descr="This is a picture of the presenter Olivia Dobson. She has blonde hair, white skin and is wearing a pink dress shirt. Olivia is smiling for a headshot with a grey background. ">
            <a:extLst>
              <a:ext uri="{FF2B5EF4-FFF2-40B4-BE49-F238E27FC236}">
                <a16:creationId xmlns:a16="http://schemas.microsoft.com/office/drawing/2014/main" id="{06D76B73-BDB6-BF46-96FE-01E31742B05C}"/>
              </a:ext>
            </a:extLst>
          </p:cNvPr>
          <p:cNvPicPr>
            <a:picLocks noChangeAspect="1"/>
          </p:cNvPicPr>
          <p:nvPr/>
        </p:nvPicPr>
        <p:blipFill>
          <a:blip r:embed="rId3">
            <a:extLst>
              <a:ext uri="{BEBA8EAE-BF5A-486C-A8C5-ECC9F3942E4B}">
                <a14:imgProps xmlns:a14="http://schemas.microsoft.com/office/drawing/2010/main">
                  <a14:imgLayer r:embed="rId4">
                    <a14:imgEffect>
                      <a14:saturation sat="149000"/>
                    </a14:imgEffect>
                  </a14:imgLayer>
                </a14:imgProps>
              </a:ext>
            </a:extLst>
          </a:blip>
          <a:stretch>
            <a:fillRect/>
          </a:stretch>
        </p:blipFill>
        <p:spPr>
          <a:xfrm>
            <a:off x="1083709" y="663312"/>
            <a:ext cx="1891311" cy="1908438"/>
          </a:xfrm>
          <a:prstGeom prst="rect">
            <a:avLst/>
          </a:prstGeom>
          <a:ln>
            <a:solidFill>
              <a:schemeClr val="accent1"/>
            </a:solidFill>
          </a:ln>
          <a:effectLst>
            <a:outerShdw blurRad="50800" dist="50800" dir="5400000" algn="ctr" rotWithShape="0">
              <a:srgbClr val="000000">
                <a:alpha val="50870"/>
              </a:srgbClr>
            </a:outerShdw>
            <a:softEdge rad="0"/>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38"/>
        <p:cNvGrpSpPr/>
        <p:nvPr/>
      </p:nvGrpSpPr>
      <p:grpSpPr>
        <a:xfrm>
          <a:off x="0" y="0"/>
          <a:ext cx="0" cy="0"/>
          <a:chOff x="0" y="0"/>
          <a:chExt cx="0" cy="0"/>
        </a:xfrm>
      </p:grpSpPr>
      <p:sp>
        <p:nvSpPr>
          <p:cNvPr id="239" name="Google Shape;239;p17"/>
          <p:cNvSpPr txBox="1">
            <a:spLocks noGrp="1"/>
          </p:cNvSpPr>
          <p:nvPr>
            <p:ph type="title"/>
          </p:nvPr>
        </p:nvSpPr>
        <p:spPr>
          <a:xfrm>
            <a:off x="779100" y="836000"/>
            <a:ext cx="6010500" cy="3963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 dirty="0"/>
              <a:t>Why are Needles Difficult?</a:t>
            </a:r>
            <a:endParaRPr dirty="0"/>
          </a:p>
        </p:txBody>
      </p:sp>
      <p:sp>
        <p:nvSpPr>
          <p:cNvPr id="240" name="Google Shape;240;p17"/>
          <p:cNvSpPr txBox="1">
            <a:spLocks noGrp="1"/>
          </p:cNvSpPr>
          <p:nvPr>
            <p:ph type="body" idx="1"/>
          </p:nvPr>
        </p:nvSpPr>
        <p:spPr>
          <a:xfrm>
            <a:off x="348750" y="1398486"/>
            <a:ext cx="6440850" cy="3491600"/>
          </a:xfrm>
          <a:prstGeom prst="rect">
            <a:avLst/>
          </a:prstGeom>
        </p:spPr>
        <p:txBody>
          <a:bodyPr spcFirstLastPara="1" wrap="square" lIns="0" tIns="0" rIns="0" bIns="0" anchor="t" anchorCtr="0">
            <a:noAutofit/>
          </a:bodyPr>
          <a:lstStyle/>
          <a:p>
            <a:pPr marL="127000" lvl="0" indent="0">
              <a:buNone/>
            </a:pPr>
            <a:r>
              <a:rPr lang="en-CA" dirty="0">
                <a:solidFill>
                  <a:schemeClr val="tx1"/>
                </a:solidFill>
                <a:latin typeface="Arial" panose="020B0604020202020204" pitchFamily="34" charset="0"/>
                <a:cs typeface="Arial" panose="020B0604020202020204" pitchFamily="34" charset="0"/>
              </a:rPr>
              <a:t>5. Misconceptions. </a:t>
            </a:r>
            <a:r>
              <a:rPr lang="en-CA" sz="1200" dirty="0">
                <a:solidFill>
                  <a:schemeClr val="accent1"/>
                </a:solidFill>
                <a:latin typeface="Arial"/>
                <a:ea typeface="Arial"/>
                <a:cs typeface="Arial"/>
                <a:sym typeface="Arial"/>
              </a:rPr>
              <a:t>(Liu, 2020; Moore, 2015)</a:t>
            </a:r>
            <a:endParaRPr lang="en-CA" sz="1200" dirty="0">
              <a:solidFill>
                <a:schemeClr val="accent1"/>
              </a:solidFill>
              <a:latin typeface="Arial" panose="020B0604020202020204" pitchFamily="34" charset="0"/>
              <a:cs typeface="Arial" panose="020B0604020202020204" pitchFamily="34" charset="0"/>
            </a:endParaRPr>
          </a:p>
          <a:p>
            <a:pPr marL="127000" lvl="0" indent="0" algn="l" rtl="0">
              <a:spcBef>
                <a:spcPts val="0"/>
              </a:spcBef>
              <a:spcAft>
                <a:spcPts val="0"/>
              </a:spcAft>
              <a:buSzPts val="1600"/>
              <a:buNone/>
            </a:pPr>
            <a:endParaRPr lang="en-CA" sz="2500" dirty="0">
              <a:solidFill>
                <a:schemeClr val="tx1"/>
              </a:solidFill>
              <a:latin typeface="Arial" panose="020B0604020202020204" pitchFamily="34" charset="0"/>
              <a:cs typeface="Arial" panose="020B0604020202020204" pitchFamily="34" charset="0"/>
            </a:endParaRPr>
          </a:p>
          <a:p>
            <a:pPr marL="127000" lvl="0" indent="0" algn="l" rtl="0">
              <a:spcBef>
                <a:spcPts val="0"/>
              </a:spcBef>
              <a:spcAft>
                <a:spcPts val="0"/>
              </a:spcAft>
              <a:buSzPts val="1600"/>
              <a:buNone/>
            </a:pPr>
            <a:endParaRPr lang="en-CA" sz="900" dirty="0">
              <a:solidFill>
                <a:schemeClr val="tx1"/>
              </a:solidFill>
              <a:latin typeface="Arial" panose="020B0604020202020204" pitchFamily="34" charset="0"/>
              <a:cs typeface="Arial" panose="020B0604020202020204" pitchFamily="34" charset="0"/>
            </a:endParaRPr>
          </a:p>
          <a:p>
            <a:pPr marL="127000" indent="0">
              <a:buNone/>
            </a:pPr>
            <a:r>
              <a:rPr lang="en-CA" dirty="0">
                <a:solidFill>
                  <a:schemeClr val="tx1"/>
                </a:solidFill>
                <a:latin typeface="Arial" panose="020B0604020202020204" pitchFamily="34" charset="0"/>
                <a:cs typeface="Arial" panose="020B0604020202020204" pitchFamily="34" charset="0"/>
              </a:rPr>
              <a:t>6. Pain expression. </a:t>
            </a:r>
            <a:r>
              <a:rPr lang="en-CA" sz="1200" dirty="0">
                <a:solidFill>
                  <a:schemeClr val="accent1"/>
                </a:solidFill>
                <a:latin typeface="Arial"/>
                <a:ea typeface="Arial"/>
                <a:cs typeface="Arial"/>
                <a:sym typeface="Arial"/>
              </a:rPr>
              <a:t>(Messmer et al., 2008) </a:t>
            </a:r>
            <a:endParaRPr lang="en-CA" sz="1200" dirty="0">
              <a:solidFill>
                <a:schemeClr val="accent1"/>
              </a:solidFill>
              <a:latin typeface="Arial" panose="020B0604020202020204" pitchFamily="34" charset="0"/>
              <a:cs typeface="Arial" panose="020B0604020202020204" pitchFamily="34" charset="0"/>
            </a:endParaRPr>
          </a:p>
          <a:p>
            <a:pPr marL="127000" lvl="0" indent="0" algn="l" rtl="0">
              <a:spcBef>
                <a:spcPts val="0"/>
              </a:spcBef>
              <a:spcAft>
                <a:spcPts val="0"/>
              </a:spcAft>
              <a:buSzPts val="1600"/>
              <a:buNone/>
            </a:pPr>
            <a:endParaRPr lang="en-CA" dirty="0">
              <a:solidFill>
                <a:schemeClr val="tx1"/>
              </a:solidFill>
              <a:latin typeface="Arial" panose="020B0604020202020204" pitchFamily="34" charset="0"/>
              <a:cs typeface="Arial" panose="020B0604020202020204" pitchFamily="34" charset="0"/>
            </a:endParaRPr>
          </a:p>
          <a:p>
            <a:pPr lvl="1">
              <a:spcBef>
                <a:spcPts val="0"/>
              </a:spcBef>
              <a:buFont typeface="Wingdings" pitchFamily="2" charset="2"/>
              <a:buChar char="v"/>
            </a:pPr>
            <a:r>
              <a:rPr lang="en-CA" dirty="0">
                <a:solidFill>
                  <a:schemeClr val="tx1"/>
                </a:solidFill>
                <a:latin typeface="Arial" panose="020B0604020202020204" pitchFamily="34" charset="0"/>
                <a:cs typeface="Arial" panose="020B0604020202020204" pitchFamily="34" charset="0"/>
              </a:rPr>
              <a:t>Poor management of pain and fear.</a:t>
            </a:r>
          </a:p>
          <a:p>
            <a:pPr lvl="1">
              <a:spcBef>
                <a:spcPts val="0"/>
              </a:spcBef>
              <a:buFont typeface="Wingdings" pitchFamily="2" charset="2"/>
              <a:buChar char="v"/>
            </a:pPr>
            <a:r>
              <a:rPr lang="en-CA" dirty="0">
                <a:solidFill>
                  <a:schemeClr val="tx1"/>
                </a:solidFill>
                <a:latin typeface="Arial" panose="020B0604020202020204" pitchFamily="34" charset="0"/>
                <a:cs typeface="Arial" panose="020B0604020202020204" pitchFamily="34" charset="0"/>
              </a:rPr>
              <a:t>Externalizing behaviors.  </a:t>
            </a:r>
          </a:p>
          <a:p>
            <a:pPr marL="584200" lvl="1" indent="0">
              <a:spcBef>
                <a:spcPts val="0"/>
              </a:spcBef>
              <a:buNone/>
            </a:pPr>
            <a:r>
              <a:rPr lang="en-CA" sz="1200" dirty="0">
                <a:solidFill>
                  <a:schemeClr val="accent1"/>
                </a:solidFill>
                <a:latin typeface="Arial"/>
                <a:ea typeface="Arial"/>
                <a:cs typeface="Arial"/>
                <a:sym typeface="Arial"/>
              </a:rPr>
              <a:t>	(Braff &amp; Nealon, 1979; Evans et al., 2005; Shabani &amp; Fisher, 2006; Slifer et al., 	2011; Wolff &amp; Symons, 2013)</a:t>
            </a:r>
            <a:endParaRPr lang="en-CA" sz="1200" dirty="0">
              <a:solidFill>
                <a:schemeClr val="accent1"/>
              </a:solidFill>
              <a:latin typeface="Arial" panose="020B0604020202020204" pitchFamily="34" charset="0"/>
              <a:cs typeface="Arial" panose="020B0604020202020204" pitchFamily="34" charset="0"/>
            </a:endParaRPr>
          </a:p>
          <a:p>
            <a:pPr marL="584200" lvl="0" indent="-457200" algn="l" rtl="0">
              <a:spcBef>
                <a:spcPts val="0"/>
              </a:spcBef>
              <a:spcAft>
                <a:spcPts val="0"/>
              </a:spcAft>
              <a:buSzPts val="1600"/>
              <a:buFont typeface="+mj-lt"/>
              <a:buAutoNum type="arabicPeriod"/>
            </a:pPr>
            <a:endParaRPr lang="en-CA" dirty="0"/>
          </a:p>
          <a:p>
            <a:pPr marL="584200" lvl="0" indent="-457200" algn="l" rtl="0">
              <a:spcBef>
                <a:spcPts val="0"/>
              </a:spcBef>
              <a:spcAft>
                <a:spcPts val="0"/>
              </a:spcAft>
              <a:buSzPts val="1600"/>
              <a:buFont typeface="+mj-lt"/>
              <a:buAutoNum type="arabicPeriod"/>
            </a:pPr>
            <a:endParaRPr lang="en-CA" dirty="0"/>
          </a:p>
          <a:p>
            <a:pPr marL="584200" lvl="0" indent="-457200" algn="l" rtl="0">
              <a:spcBef>
                <a:spcPts val="0"/>
              </a:spcBef>
              <a:spcAft>
                <a:spcPts val="0"/>
              </a:spcAft>
              <a:buSzPts val="1600"/>
              <a:buFont typeface="+mj-lt"/>
              <a:buAutoNum type="arabicPeriod"/>
            </a:pPr>
            <a:endParaRPr lang="en-CA" dirty="0"/>
          </a:p>
          <a:p>
            <a:pPr marL="584200" lvl="0" indent="-457200" algn="l" rtl="0">
              <a:spcBef>
                <a:spcPts val="0"/>
              </a:spcBef>
              <a:spcAft>
                <a:spcPts val="0"/>
              </a:spcAft>
              <a:buSzPts val="1600"/>
              <a:buFont typeface="+mj-lt"/>
              <a:buAutoNum type="arabicPeriod"/>
            </a:pPr>
            <a:endParaRPr dirty="0"/>
          </a:p>
        </p:txBody>
      </p:sp>
      <p:sp>
        <p:nvSpPr>
          <p:cNvPr id="241" name="Google Shape;241;p17"/>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6</a:t>
            </a:fld>
            <a:endParaRPr/>
          </a:p>
        </p:txBody>
      </p:sp>
      <p:grpSp>
        <p:nvGrpSpPr>
          <p:cNvPr id="5" name="Google Shape;965;p47">
            <a:extLst>
              <a:ext uri="{FF2B5EF4-FFF2-40B4-BE49-F238E27FC236}">
                <a16:creationId xmlns:a16="http://schemas.microsoft.com/office/drawing/2014/main" id="{327B8D3D-19F9-2444-A651-B81AFC2D4A35}"/>
              </a:ext>
            </a:extLst>
          </p:cNvPr>
          <p:cNvGrpSpPr/>
          <p:nvPr/>
        </p:nvGrpSpPr>
        <p:grpSpPr>
          <a:xfrm>
            <a:off x="1791768" y="2868871"/>
            <a:ext cx="429706" cy="441429"/>
            <a:chOff x="6625350" y="1613750"/>
            <a:chExt cx="480525" cy="438400"/>
          </a:xfrm>
        </p:grpSpPr>
        <p:sp>
          <p:nvSpPr>
            <p:cNvPr id="6" name="Google Shape;966;p47">
              <a:extLst>
                <a:ext uri="{FF2B5EF4-FFF2-40B4-BE49-F238E27FC236}">
                  <a16:creationId xmlns:a16="http://schemas.microsoft.com/office/drawing/2014/main" id="{32713504-AA6B-BE4A-A4BC-2FC1815358C5}"/>
                </a:ext>
              </a:extLst>
            </p:cNvPr>
            <p:cNvSpPr/>
            <p:nvPr/>
          </p:nvSpPr>
          <p:spPr>
            <a:xfrm>
              <a:off x="6670525" y="1887275"/>
              <a:ext cx="117875" cy="164875"/>
            </a:xfrm>
            <a:custGeom>
              <a:avLst/>
              <a:gdLst/>
              <a:ahLst/>
              <a:cxnLst/>
              <a:rect l="l" t="t" r="r" b="b"/>
              <a:pathLst>
                <a:path w="4715" h="6595" extrusionOk="0">
                  <a:moveTo>
                    <a:pt x="0" y="1"/>
                  </a:moveTo>
                  <a:lnTo>
                    <a:pt x="538" y="6058"/>
                  </a:lnTo>
                  <a:lnTo>
                    <a:pt x="562" y="6180"/>
                  </a:lnTo>
                  <a:lnTo>
                    <a:pt x="587" y="6277"/>
                  </a:lnTo>
                  <a:lnTo>
                    <a:pt x="660" y="6351"/>
                  </a:lnTo>
                  <a:lnTo>
                    <a:pt x="733" y="6448"/>
                  </a:lnTo>
                  <a:lnTo>
                    <a:pt x="806" y="6497"/>
                  </a:lnTo>
                  <a:lnTo>
                    <a:pt x="904" y="6546"/>
                  </a:lnTo>
                  <a:lnTo>
                    <a:pt x="1002" y="6571"/>
                  </a:lnTo>
                  <a:lnTo>
                    <a:pt x="1124" y="6595"/>
                  </a:lnTo>
                  <a:lnTo>
                    <a:pt x="4128" y="6595"/>
                  </a:lnTo>
                  <a:lnTo>
                    <a:pt x="4274" y="6571"/>
                  </a:lnTo>
                  <a:lnTo>
                    <a:pt x="4397" y="6522"/>
                  </a:lnTo>
                  <a:lnTo>
                    <a:pt x="4494" y="6473"/>
                  </a:lnTo>
                  <a:lnTo>
                    <a:pt x="4592" y="6375"/>
                  </a:lnTo>
                  <a:lnTo>
                    <a:pt x="4665" y="6253"/>
                  </a:lnTo>
                  <a:lnTo>
                    <a:pt x="4714" y="6155"/>
                  </a:lnTo>
                  <a:lnTo>
                    <a:pt x="4714" y="6009"/>
                  </a:lnTo>
                  <a:lnTo>
                    <a:pt x="4714" y="5887"/>
                  </a:lnTo>
                  <a:lnTo>
                    <a:pt x="3713" y="123"/>
                  </a:lnTo>
                  <a:lnTo>
                    <a:pt x="2589" y="50"/>
                  </a:lnTo>
                  <a:lnTo>
                    <a:pt x="1637" y="25"/>
                  </a:lnTo>
                  <a:lnTo>
                    <a:pt x="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7" name="Google Shape;967;p47">
              <a:extLst>
                <a:ext uri="{FF2B5EF4-FFF2-40B4-BE49-F238E27FC236}">
                  <a16:creationId xmlns:a16="http://schemas.microsoft.com/office/drawing/2014/main" id="{30A35DD4-2150-8D47-91A9-5E6771C554A8}"/>
                </a:ext>
              </a:extLst>
            </p:cNvPr>
            <p:cNvSpPr/>
            <p:nvPr/>
          </p:nvSpPr>
          <p:spPr>
            <a:xfrm>
              <a:off x="7075950" y="1754175"/>
              <a:ext cx="29925" cy="99550"/>
            </a:xfrm>
            <a:custGeom>
              <a:avLst/>
              <a:gdLst/>
              <a:ahLst/>
              <a:cxnLst/>
              <a:rect l="l" t="t" r="r" b="b"/>
              <a:pathLst>
                <a:path w="1197" h="3982" extrusionOk="0">
                  <a:moveTo>
                    <a:pt x="0" y="1"/>
                  </a:moveTo>
                  <a:lnTo>
                    <a:pt x="0" y="3981"/>
                  </a:lnTo>
                  <a:lnTo>
                    <a:pt x="269" y="3811"/>
                  </a:lnTo>
                  <a:lnTo>
                    <a:pt x="489" y="3615"/>
                  </a:lnTo>
                  <a:lnTo>
                    <a:pt x="684" y="3420"/>
                  </a:lnTo>
                  <a:lnTo>
                    <a:pt x="855" y="3176"/>
                  </a:lnTo>
                  <a:lnTo>
                    <a:pt x="1002" y="2907"/>
                  </a:lnTo>
                  <a:lnTo>
                    <a:pt x="1099" y="2614"/>
                  </a:lnTo>
                  <a:lnTo>
                    <a:pt x="1173" y="2296"/>
                  </a:lnTo>
                  <a:lnTo>
                    <a:pt x="1197" y="1979"/>
                  </a:lnTo>
                  <a:lnTo>
                    <a:pt x="1173" y="1661"/>
                  </a:lnTo>
                  <a:lnTo>
                    <a:pt x="1099" y="1368"/>
                  </a:lnTo>
                  <a:lnTo>
                    <a:pt x="1002" y="1075"/>
                  </a:lnTo>
                  <a:lnTo>
                    <a:pt x="855" y="806"/>
                  </a:lnTo>
                  <a:lnTo>
                    <a:pt x="684" y="562"/>
                  </a:lnTo>
                  <a:lnTo>
                    <a:pt x="489" y="342"/>
                  </a:lnTo>
                  <a:lnTo>
                    <a:pt x="269" y="171"/>
                  </a:lnTo>
                  <a:lnTo>
                    <a:pt x="0"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8" name="Google Shape;968;p47">
              <a:extLst>
                <a:ext uri="{FF2B5EF4-FFF2-40B4-BE49-F238E27FC236}">
                  <a16:creationId xmlns:a16="http://schemas.microsoft.com/office/drawing/2014/main" id="{5B44E1BB-D295-7744-9180-FB9374AC06D0}"/>
                </a:ext>
              </a:extLst>
            </p:cNvPr>
            <p:cNvSpPr/>
            <p:nvPr/>
          </p:nvSpPr>
          <p:spPr>
            <a:xfrm>
              <a:off x="6625350" y="1729750"/>
              <a:ext cx="97700" cy="147175"/>
            </a:xfrm>
            <a:custGeom>
              <a:avLst/>
              <a:gdLst/>
              <a:ahLst/>
              <a:cxnLst/>
              <a:rect l="l" t="t" r="r" b="b"/>
              <a:pathLst>
                <a:path w="3908" h="5887" extrusionOk="0">
                  <a:moveTo>
                    <a:pt x="3908" y="1"/>
                  </a:moveTo>
                  <a:lnTo>
                    <a:pt x="2711" y="25"/>
                  </a:lnTo>
                  <a:lnTo>
                    <a:pt x="1759" y="25"/>
                  </a:lnTo>
                  <a:lnTo>
                    <a:pt x="1588" y="49"/>
                  </a:lnTo>
                  <a:lnTo>
                    <a:pt x="1417" y="74"/>
                  </a:lnTo>
                  <a:lnTo>
                    <a:pt x="1246" y="123"/>
                  </a:lnTo>
                  <a:lnTo>
                    <a:pt x="1099" y="172"/>
                  </a:lnTo>
                  <a:lnTo>
                    <a:pt x="953" y="245"/>
                  </a:lnTo>
                  <a:lnTo>
                    <a:pt x="806" y="343"/>
                  </a:lnTo>
                  <a:lnTo>
                    <a:pt x="660" y="440"/>
                  </a:lnTo>
                  <a:lnTo>
                    <a:pt x="537" y="562"/>
                  </a:lnTo>
                  <a:lnTo>
                    <a:pt x="415" y="684"/>
                  </a:lnTo>
                  <a:lnTo>
                    <a:pt x="318" y="831"/>
                  </a:lnTo>
                  <a:lnTo>
                    <a:pt x="220" y="978"/>
                  </a:lnTo>
                  <a:lnTo>
                    <a:pt x="147" y="1124"/>
                  </a:lnTo>
                  <a:lnTo>
                    <a:pt x="73" y="1295"/>
                  </a:lnTo>
                  <a:lnTo>
                    <a:pt x="49" y="1442"/>
                  </a:lnTo>
                  <a:lnTo>
                    <a:pt x="0" y="1613"/>
                  </a:lnTo>
                  <a:lnTo>
                    <a:pt x="0" y="1783"/>
                  </a:lnTo>
                  <a:lnTo>
                    <a:pt x="0" y="4128"/>
                  </a:lnTo>
                  <a:lnTo>
                    <a:pt x="0" y="4299"/>
                  </a:lnTo>
                  <a:lnTo>
                    <a:pt x="49" y="4446"/>
                  </a:lnTo>
                  <a:lnTo>
                    <a:pt x="73" y="4617"/>
                  </a:lnTo>
                  <a:lnTo>
                    <a:pt x="147" y="4763"/>
                  </a:lnTo>
                  <a:lnTo>
                    <a:pt x="220" y="4934"/>
                  </a:lnTo>
                  <a:lnTo>
                    <a:pt x="318" y="5081"/>
                  </a:lnTo>
                  <a:lnTo>
                    <a:pt x="415" y="5203"/>
                  </a:lnTo>
                  <a:lnTo>
                    <a:pt x="537" y="5325"/>
                  </a:lnTo>
                  <a:lnTo>
                    <a:pt x="660" y="5447"/>
                  </a:lnTo>
                  <a:lnTo>
                    <a:pt x="806" y="5545"/>
                  </a:lnTo>
                  <a:lnTo>
                    <a:pt x="953" y="5642"/>
                  </a:lnTo>
                  <a:lnTo>
                    <a:pt x="1099" y="5716"/>
                  </a:lnTo>
                  <a:lnTo>
                    <a:pt x="1246" y="5789"/>
                  </a:lnTo>
                  <a:lnTo>
                    <a:pt x="1417" y="5838"/>
                  </a:lnTo>
                  <a:lnTo>
                    <a:pt x="1588" y="5862"/>
                  </a:lnTo>
                  <a:lnTo>
                    <a:pt x="1759" y="5862"/>
                  </a:lnTo>
                  <a:lnTo>
                    <a:pt x="2711" y="5887"/>
                  </a:lnTo>
                  <a:lnTo>
                    <a:pt x="3908" y="5887"/>
                  </a:lnTo>
                  <a:lnTo>
                    <a:pt x="3908"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9" name="Google Shape;969;p47">
              <a:extLst>
                <a:ext uri="{FF2B5EF4-FFF2-40B4-BE49-F238E27FC236}">
                  <a16:creationId xmlns:a16="http://schemas.microsoft.com/office/drawing/2014/main" id="{9EA366BD-E13D-AA46-AA7E-544938E14FE4}"/>
                </a:ext>
              </a:extLst>
            </p:cNvPr>
            <p:cNvSpPr/>
            <p:nvPr/>
          </p:nvSpPr>
          <p:spPr>
            <a:xfrm>
              <a:off x="6736475" y="1638175"/>
              <a:ext cx="279650" cy="330325"/>
            </a:xfrm>
            <a:custGeom>
              <a:avLst/>
              <a:gdLst/>
              <a:ahLst/>
              <a:cxnLst/>
              <a:rect l="l" t="t" r="r" b="b"/>
              <a:pathLst>
                <a:path w="11186" h="13213" extrusionOk="0">
                  <a:moveTo>
                    <a:pt x="11186" y="0"/>
                  </a:moveTo>
                  <a:lnTo>
                    <a:pt x="10771" y="342"/>
                  </a:lnTo>
                  <a:lnTo>
                    <a:pt x="10380" y="635"/>
                  </a:lnTo>
                  <a:lnTo>
                    <a:pt x="9940" y="904"/>
                  </a:lnTo>
                  <a:lnTo>
                    <a:pt x="9525" y="1172"/>
                  </a:lnTo>
                  <a:lnTo>
                    <a:pt x="9110" y="1417"/>
                  </a:lnTo>
                  <a:lnTo>
                    <a:pt x="8695" y="1661"/>
                  </a:lnTo>
                  <a:lnTo>
                    <a:pt x="7840" y="2052"/>
                  </a:lnTo>
                  <a:lnTo>
                    <a:pt x="7034" y="2418"/>
                  </a:lnTo>
                  <a:lnTo>
                    <a:pt x="6228" y="2687"/>
                  </a:lnTo>
                  <a:lnTo>
                    <a:pt x="5471" y="2931"/>
                  </a:lnTo>
                  <a:lnTo>
                    <a:pt x="4763" y="3126"/>
                  </a:lnTo>
                  <a:lnTo>
                    <a:pt x="4225" y="3248"/>
                  </a:lnTo>
                  <a:lnTo>
                    <a:pt x="3664" y="3346"/>
                  </a:lnTo>
                  <a:lnTo>
                    <a:pt x="3077" y="3419"/>
                  </a:lnTo>
                  <a:lnTo>
                    <a:pt x="2467" y="3493"/>
                  </a:lnTo>
                  <a:lnTo>
                    <a:pt x="1221" y="3590"/>
                  </a:lnTo>
                  <a:lnTo>
                    <a:pt x="0" y="3664"/>
                  </a:lnTo>
                  <a:lnTo>
                    <a:pt x="0" y="9574"/>
                  </a:lnTo>
                  <a:lnTo>
                    <a:pt x="1221" y="9623"/>
                  </a:lnTo>
                  <a:lnTo>
                    <a:pt x="2467" y="9721"/>
                  </a:lnTo>
                  <a:lnTo>
                    <a:pt x="3077" y="9794"/>
                  </a:lnTo>
                  <a:lnTo>
                    <a:pt x="3664" y="9891"/>
                  </a:lnTo>
                  <a:lnTo>
                    <a:pt x="4225" y="9989"/>
                  </a:lnTo>
                  <a:lnTo>
                    <a:pt x="4763" y="10111"/>
                  </a:lnTo>
                  <a:lnTo>
                    <a:pt x="5471" y="10307"/>
                  </a:lnTo>
                  <a:lnTo>
                    <a:pt x="6228" y="10526"/>
                  </a:lnTo>
                  <a:lnTo>
                    <a:pt x="7034" y="10820"/>
                  </a:lnTo>
                  <a:lnTo>
                    <a:pt x="7840" y="11161"/>
                  </a:lnTo>
                  <a:lnTo>
                    <a:pt x="8695" y="11577"/>
                  </a:lnTo>
                  <a:lnTo>
                    <a:pt x="9110" y="11796"/>
                  </a:lnTo>
                  <a:lnTo>
                    <a:pt x="9525" y="12041"/>
                  </a:lnTo>
                  <a:lnTo>
                    <a:pt x="9940" y="12309"/>
                  </a:lnTo>
                  <a:lnTo>
                    <a:pt x="10380" y="12602"/>
                  </a:lnTo>
                  <a:lnTo>
                    <a:pt x="10771" y="12896"/>
                  </a:lnTo>
                  <a:lnTo>
                    <a:pt x="11186" y="13213"/>
                  </a:lnTo>
                  <a:lnTo>
                    <a:pt x="11186"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10" name="Google Shape;970;p47">
              <a:extLst>
                <a:ext uri="{FF2B5EF4-FFF2-40B4-BE49-F238E27FC236}">
                  <a16:creationId xmlns:a16="http://schemas.microsoft.com/office/drawing/2014/main" id="{DBEEED15-1804-D14F-983B-0A2874355E78}"/>
                </a:ext>
              </a:extLst>
            </p:cNvPr>
            <p:cNvSpPr/>
            <p:nvPr/>
          </p:nvSpPr>
          <p:spPr>
            <a:xfrm>
              <a:off x="7029550" y="1613750"/>
              <a:ext cx="34200" cy="379800"/>
            </a:xfrm>
            <a:custGeom>
              <a:avLst/>
              <a:gdLst/>
              <a:ahLst/>
              <a:cxnLst/>
              <a:rect l="l" t="t" r="r" b="b"/>
              <a:pathLst>
                <a:path w="1368" h="15192" extrusionOk="0">
                  <a:moveTo>
                    <a:pt x="684" y="0"/>
                  </a:moveTo>
                  <a:lnTo>
                    <a:pt x="562" y="25"/>
                  </a:lnTo>
                  <a:lnTo>
                    <a:pt x="464" y="98"/>
                  </a:lnTo>
                  <a:lnTo>
                    <a:pt x="366" y="171"/>
                  </a:lnTo>
                  <a:lnTo>
                    <a:pt x="0" y="513"/>
                  </a:lnTo>
                  <a:lnTo>
                    <a:pt x="0" y="14654"/>
                  </a:lnTo>
                  <a:lnTo>
                    <a:pt x="366" y="15020"/>
                  </a:lnTo>
                  <a:lnTo>
                    <a:pt x="464" y="15094"/>
                  </a:lnTo>
                  <a:lnTo>
                    <a:pt x="562" y="15143"/>
                  </a:lnTo>
                  <a:lnTo>
                    <a:pt x="684" y="15191"/>
                  </a:lnTo>
                  <a:lnTo>
                    <a:pt x="904" y="15191"/>
                  </a:lnTo>
                  <a:lnTo>
                    <a:pt x="1001" y="15143"/>
                  </a:lnTo>
                  <a:lnTo>
                    <a:pt x="1148" y="15045"/>
                  </a:lnTo>
                  <a:lnTo>
                    <a:pt x="1270" y="14923"/>
                  </a:lnTo>
                  <a:lnTo>
                    <a:pt x="1343" y="14776"/>
                  </a:lnTo>
                  <a:lnTo>
                    <a:pt x="1368" y="14605"/>
                  </a:lnTo>
                  <a:lnTo>
                    <a:pt x="1368" y="586"/>
                  </a:lnTo>
                  <a:lnTo>
                    <a:pt x="1343" y="415"/>
                  </a:lnTo>
                  <a:lnTo>
                    <a:pt x="1270" y="244"/>
                  </a:lnTo>
                  <a:lnTo>
                    <a:pt x="1148" y="122"/>
                  </a:lnTo>
                  <a:lnTo>
                    <a:pt x="1001" y="25"/>
                  </a:lnTo>
                  <a:lnTo>
                    <a:pt x="90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grpSp>
      <p:sp>
        <p:nvSpPr>
          <p:cNvPr id="11" name="Google Shape;1011;p47">
            <a:extLst>
              <a:ext uri="{FF2B5EF4-FFF2-40B4-BE49-F238E27FC236}">
                <a16:creationId xmlns:a16="http://schemas.microsoft.com/office/drawing/2014/main" id="{BC8B34C9-89EC-F343-8352-F00757868AA8}"/>
              </a:ext>
            </a:extLst>
          </p:cNvPr>
          <p:cNvSpPr/>
          <p:nvPr/>
        </p:nvSpPr>
        <p:spPr>
          <a:xfrm>
            <a:off x="1765978" y="1913172"/>
            <a:ext cx="429706" cy="441429"/>
          </a:xfrm>
          <a:custGeom>
            <a:avLst/>
            <a:gdLst/>
            <a:ahLst/>
            <a:cxnLst/>
            <a:rect l="l" t="t" r="r" b="b"/>
            <a:pathLst>
              <a:path w="13996" h="13995" extrusionOk="0">
                <a:moveTo>
                  <a:pt x="6986" y="4714"/>
                </a:moveTo>
                <a:lnTo>
                  <a:pt x="7206" y="4738"/>
                </a:lnTo>
                <a:lnTo>
                  <a:pt x="7425" y="4763"/>
                </a:lnTo>
                <a:lnTo>
                  <a:pt x="7645" y="4812"/>
                </a:lnTo>
                <a:lnTo>
                  <a:pt x="7841" y="4885"/>
                </a:lnTo>
                <a:lnTo>
                  <a:pt x="8060" y="4983"/>
                </a:lnTo>
                <a:lnTo>
                  <a:pt x="8256" y="5105"/>
                </a:lnTo>
                <a:lnTo>
                  <a:pt x="8427" y="5227"/>
                </a:lnTo>
                <a:lnTo>
                  <a:pt x="8598" y="5398"/>
                </a:lnTo>
                <a:lnTo>
                  <a:pt x="8769" y="5569"/>
                </a:lnTo>
                <a:lnTo>
                  <a:pt x="8891" y="5740"/>
                </a:lnTo>
                <a:lnTo>
                  <a:pt x="9013" y="5935"/>
                </a:lnTo>
                <a:lnTo>
                  <a:pt x="9111" y="6155"/>
                </a:lnTo>
                <a:lnTo>
                  <a:pt x="9184" y="6350"/>
                </a:lnTo>
                <a:lnTo>
                  <a:pt x="9233" y="6570"/>
                </a:lnTo>
                <a:lnTo>
                  <a:pt x="9257" y="6790"/>
                </a:lnTo>
                <a:lnTo>
                  <a:pt x="9257" y="7010"/>
                </a:lnTo>
                <a:lnTo>
                  <a:pt x="9257" y="7229"/>
                </a:lnTo>
                <a:lnTo>
                  <a:pt x="9233" y="7425"/>
                </a:lnTo>
                <a:lnTo>
                  <a:pt x="9184" y="7645"/>
                </a:lnTo>
                <a:lnTo>
                  <a:pt x="9111" y="7864"/>
                </a:lnTo>
                <a:lnTo>
                  <a:pt x="9013" y="8060"/>
                </a:lnTo>
                <a:lnTo>
                  <a:pt x="8891" y="8255"/>
                </a:lnTo>
                <a:lnTo>
                  <a:pt x="8769" y="8451"/>
                </a:lnTo>
                <a:lnTo>
                  <a:pt x="8598" y="8622"/>
                </a:lnTo>
                <a:lnTo>
                  <a:pt x="8427" y="8768"/>
                </a:lnTo>
                <a:lnTo>
                  <a:pt x="8256" y="8915"/>
                </a:lnTo>
                <a:lnTo>
                  <a:pt x="8060" y="9012"/>
                </a:lnTo>
                <a:lnTo>
                  <a:pt x="7841" y="9110"/>
                </a:lnTo>
                <a:lnTo>
                  <a:pt x="7645" y="9183"/>
                </a:lnTo>
                <a:lnTo>
                  <a:pt x="7425" y="9232"/>
                </a:lnTo>
                <a:lnTo>
                  <a:pt x="7206" y="9257"/>
                </a:lnTo>
                <a:lnTo>
                  <a:pt x="6986" y="9281"/>
                </a:lnTo>
                <a:lnTo>
                  <a:pt x="6766" y="9257"/>
                </a:lnTo>
                <a:lnTo>
                  <a:pt x="6546" y="9232"/>
                </a:lnTo>
                <a:lnTo>
                  <a:pt x="6351" y="9183"/>
                </a:lnTo>
                <a:lnTo>
                  <a:pt x="6131" y="9110"/>
                </a:lnTo>
                <a:lnTo>
                  <a:pt x="5936" y="9012"/>
                </a:lnTo>
                <a:lnTo>
                  <a:pt x="5740" y="8915"/>
                </a:lnTo>
                <a:lnTo>
                  <a:pt x="5545" y="8768"/>
                </a:lnTo>
                <a:lnTo>
                  <a:pt x="5374" y="8622"/>
                </a:lnTo>
                <a:lnTo>
                  <a:pt x="5227" y="8451"/>
                </a:lnTo>
                <a:lnTo>
                  <a:pt x="5081" y="8255"/>
                </a:lnTo>
                <a:lnTo>
                  <a:pt x="4983" y="8060"/>
                </a:lnTo>
                <a:lnTo>
                  <a:pt x="4885" y="7864"/>
                </a:lnTo>
                <a:lnTo>
                  <a:pt x="4812" y="7645"/>
                </a:lnTo>
                <a:lnTo>
                  <a:pt x="4763" y="7425"/>
                </a:lnTo>
                <a:lnTo>
                  <a:pt x="4714" y="7229"/>
                </a:lnTo>
                <a:lnTo>
                  <a:pt x="4714" y="7010"/>
                </a:lnTo>
                <a:lnTo>
                  <a:pt x="4714" y="6790"/>
                </a:lnTo>
                <a:lnTo>
                  <a:pt x="4763" y="6570"/>
                </a:lnTo>
                <a:lnTo>
                  <a:pt x="4812" y="6350"/>
                </a:lnTo>
                <a:lnTo>
                  <a:pt x="4885" y="6155"/>
                </a:lnTo>
                <a:lnTo>
                  <a:pt x="4983" y="5935"/>
                </a:lnTo>
                <a:lnTo>
                  <a:pt x="5081" y="5740"/>
                </a:lnTo>
                <a:lnTo>
                  <a:pt x="5227" y="5569"/>
                </a:lnTo>
                <a:lnTo>
                  <a:pt x="5374" y="5398"/>
                </a:lnTo>
                <a:lnTo>
                  <a:pt x="5545" y="5227"/>
                </a:lnTo>
                <a:lnTo>
                  <a:pt x="5740" y="5105"/>
                </a:lnTo>
                <a:lnTo>
                  <a:pt x="5936" y="4983"/>
                </a:lnTo>
                <a:lnTo>
                  <a:pt x="6131" y="4885"/>
                </a:lnTo>
                <a:lnTo>
                  <a:pt x="6351" y="4812"/>
                </a:lnTo>
                <a:lnTo>
                  <a:pt x="6546" y="4763"/>
                </a:lnTo>
                <a:lnTo>
                  <a:pt x="6766" y="4738"/>
                </a:lnTo>
                <a:lnTo>
                  <a:pt x="6986" y="4714"/>
                </a:lnTo>
                <a:close/>
                <a:moveTo>
                  <a:pt x="6497" y="0"/>
                </a:moveTo>
                <a:lnTo>
                  <a:pt x="6375" y="25"/>
                </a:lnTo>
                <a:lnTo>
                  <a:pt x="6253" y="49"/>
                </a:lnTo>
                <a:lnTo>
                  <a:pt x="6131" y="122"/>
                </a:lnTo>
                <a:lnTo>
                  <a:pt x="6033" y="196"/>
                </a:lnTo>
                <a:lnTo>
                  <a:pt x="5936" y="293"/>
                </a:lnTo>
                <a:lnTo>
                  <a:pt x="5862" y="391"/>
                </a:lnTo>
                <a:lnTo>
                  <a:pt x="5813" y="513"/>
                </a:lnTo>
                <a:lnTo>
                  <a:pt x="5789" y="635"/>
                </a:lnTo>
                <a:lnTo>
                  <a:pt x="5618" y="2076"/>
                </a:lnTo>
                <a:lnTo>
                  <a:pt x="5325" y="2174"/>
                </a:lnTo>
                <a:lnTo>
                  <a:pt x="5032" y="2296"/>
                </a:lnTo>
                <a:lnTo>
                  <a:pt x="4763" y="2418"/>
                </a:lnTo>
                <a:lnTo>
                  <a:pt x="4495" y="2565"/>
                </a:lnTo>
                <a:lnTo>
                  <a:pt x="3347" y="1661"/>
                </a:lnTo>
                <a:lnTo>
                  <a:pt x="3225" y="1588"/>
                </a:lnTo>
                <a:lnTo>
                  <a:pt x="3103" y="1539"/>
                </a:lnTo>
                <a:lnTo>
                  <a:pt x="2980" y="1514"/>
                </a:lnTo>
                <a:lnTo>
                  <a:pt x="2736" y="1514"/>
                </a:lnTo>
                <a:lnTo>
                  <a:pt x="2590" y="1563"/>
                </a:lnTo>
                <a:lnTo>
                  <a:pt x="2492" y="1637"/>
                </a:lnTo>
                <a:lnTo>
                  <a:pt x="2394" y="1710"/>
                </a:lnTo>
                <a:lnTo>
                  <a:pt x="1710" y="2394"/>
                </a:lnTo>
                <a:lnTo>
                  <a:pt x="1613" y="2491"/>
                </a:lnTo>
                <a:lnTo>
                  <a:pt x="1564" y="2614"/>
                </a:lnTo>
                <a:lnTo>
                  <a:pt x="1515" y="2736"/>
                </a:lnTo>
                <a:lnTo>
                  <a:pt x="1491" y="2858"/>
                </a:lnTo>
                <a:lnTo>
                  <a:pt x="1491" y="3004"/>
                </a:lnTo>
                <a:lnTo>
                  <a:pt x="1515" y="3126"/>
                </a:lnTo>
                <a:lnTo>
                  <a:pt x="1564" y="3249"/>
                </a:lnTo>
                <a:lnTo>
                  <a:pt x="1637" y="3346"/>
                </a:lnTo>
                <a:lnTo>
                  <a:pt x="2541" y="4494"/>
                </a:lnTo>
                <a:lnTo>
                  <a:pt x="2394" y="4763"/>
                </a:lnTo>
                <a:lnTo>
                  <a:pt x="2272" y="5056"/>
                </a:lnTo>
                <a:lnTo>
                  <a:pt x="2174" y="5349"/>
                </a:lnTo>
                <a:lnTo>
                  <a:pt x="2077" y="5642"/>
                </a:lnTo>
                <a:lnTo>
                  <a:pt x="636" y="5789"/>
                </a:lnTo>
                <a:lnTo>
                  <a:pt x="514" y="5837"/>
                </a:lnTo>
                <a:lnTo>
                  <a:pt x="392" y="5886"/>
                </a:lnTo>
                <a:lnTo>
                  <a:pt x="269" y="5959"/>
                </a:lnTo>
                <a:lnTo>
                  <a:pt x="172" y="6033"/>
                </a:lnTo>
                <a:lnTo>
                  <a:pt x="99" y="6155"/>
                </a:lnTo>
                <a:lnTo>
                  <a:pt x="50" y="6253"/>
                </a:lnTo>
                <a:lnTo>
                  <a:pt x="1" y="6399"/>
                </a:lnTo>
                <a:lnTo>
                  <a:pt x="1" y="6521"/>
                </a:lnTo>
                <a:lnTo>
                  <a:pt x="1" y="7474"/>
                </a:lnTo>
                <a:lnTo>
                  <a:pt x="1" y="7620"/>
                </a:lnTo>
                <a:lnTo>
                  <a:pt x="50" y="7742"/>
                </a:lnTo>
                <a:lnTo>
                  <a:pt x="99" y="7864"/>
                </a:lnTo>
                <a:lnTo>
                  <a:pt x="172" y="7962"/>
                </a:lnTo>
                <a:lnTo>
                  <a:pt x="269" y="8060"/>
                </a:lnTo>
                <a:lnTo>
                  <a:pt x="392" y="8133"/>
                </a:lnTo>
                <a:lnTo>
                  <a:pt x="514" y="8182"/>
                </a:lnTo>
                <a:lnTo>
                  <a:pt x="636" y="8206"/>
                </a:lnTo>
                <a:lnTo>
                  <a:pt x="2077" y="8377"/>
                </a:lnTo>
                <a:lnTo>
                  <a:pt x="2174" y="8670"/>
                </a:lnTo>
                <a:lnTo>
                  <a:pt x="2272" y="8939"/>
                </a:lnTo>
                <a:lnTo>
                  <a:pt x="2394" y="9232"/>
                </a:lnTo>
                <a:lnTo>
                  <a:pt x="2541" y="9501"/>
                </a:lnTo>
                <a:lnTo>
                  <a:pt x="1637" y="10649"/>
                </a:lnTo>
                <a:lnTo>
                  <a:pt x="1564" y="10771"/>
                </a:lnTo>
                <a:lnTo>
                  <a:pt x="1515" y="10893"/>
                </a:lnTo>
                <a:lnTo>
                  <a:pt x="1491" y="11015"/>
                </a:lnTo>
                <a:lnTo>
                  <a:pt x="1491" y="11137"/>
                </a:lnTo>
                <a:lnTo>
                  <a:pt x="1515" y="11259"/>
                </a:lnTo>
                <a:lnTo>
                  <a:pt x="1564" y="11381"/>
                </a:lnTo>
                <a:lnTo>
                  <a:pt x="1613" y="11504"/>
                </a:lnTo>
                <a:lnTo>
                  <a:pt x="1710" y="11601"/>
                </a:lnTo>
                <a:lnTo>
                  <a:pt x="2394" y="12285"/>
                </a:lnTo>
                <a:lnTo>
                  <a:pt x="2492" y="12383"/>
                </a:lnTo>
                <a:lnTo>
                  <a:pt x="2590" y="12432"/>
                </a:lnTo>
                <a:lnTo>
                  <a:pt x="2736" y="12480"/>
                </a:lnTo>
                <a:lnTo>
                  <a:pt x="2858" y="12505"/>
                </a:lnTo>
                <a:lnTo>
                  <a:pt x="2980" y="12505"/>
                </a:lnTo>
                <a:lnTo>
                  <a:pt x="3103" y="12456"/>
                </a:lnTo>
                <a:lnTo>
                  <a:pt x="3225" y="12407"/>
                </a:lnTo>
                <a:lnTo>
                  <a:pt x="3347" y="12358"/>
                </a:lnTo>
                <a:lnTo>
                  <a:pt x="4495" y="11455"/>
                </a:lnTo>
                <a:lnTo>
                  <a:pt x="4763" y="11577"/>
                </a:lnTo>
                <a:lnTo>
                  <a:pt x="5032" y="11723"/>
                </a:lnTo>
                <a:lnTo>
                  <a:pt x="5325" y="11821"/>
                </a:lnTo>
                <a:lnTo>
                  <a:pt x="5618" y="11919"/>
                </a:lnTo>
                <a:lnTo>
                  <a:pt x="5789" y="13360"/>
                </a:lnTo>
                <a:lnTo>
                  <a:pt x="5813" y="13482"/>
                </a:lnTo>
                <a:lnTo>
                  <a:pt x="5862" y="13604"/>
                </a:lnTo>
                <a:lnTo>
                  <a:pt x="5936" y="13726"/>
                </a:lnTo>
                <a:lnTo>
                  <a:pt x="6033" y="13824"/>
                </a:lnTo>
                <a:lnTo>
                  <a:pt x="6131" y="13897"/>
                </a:lnTo>
                <a:lnTo>
                  <a:pt x="6253" y="13946"/>
                </a:lnTo>
                <a:lnTo>
                  <a:pt x="6375" y="13995"/>
                </a:lnTo>
                <a:lnTo>
                  <a:pt x="7596" y="13995"/>
                </a:lnTo>
                <a:lnTo>
                  <a:pt x="7743" y="13946"/>
                </a:lnTo>
                <a:lnTo>
                  <a:pt x="7841" y="13897"/>
                </a:lnTo>
                <a:lnTo>
                  <a:pt x="7963" y="13824"/>
                </a:lnTo>
                <a:lnTo>
                  <a:pt x="8036" y="13726"/>
                </a:lnTo>
                <a:lnTo>
                  <a:pt x="8109" y="13604"/>
                </a:lnTo>
                <a:lnTo>
                  <a:pt x="8158" y="13482"/>
                </a:lnTo>
                <a:lnTo>
                  <a:pt x="8183" y="13360"/>
                </a:lnTo>
                <a:lnTo>
                  <a:pt x="8353" y="11919"/>
                </a:lnTo>
                <a:lnTo>
                  <a:pt x="8647" y="11821"/>
                </a:lnTo>
                <a:lnTo>
                  <a:pt x="8940" y="11723"/>
                </a:lnTo>
                <a:lnTo>
                  <a:pt x="9233" y="11577"/>
                </a:lnTo>
                <a:lnTo>
                  <a:pt x="9501" y="11455"/>
                </a:lnTo>
                <a:lnTo>
                  <a:pt x="10649" y="12358"/>
                </a:lnTo>
                <a:lnTo>
                  <a:pt x="10747" y="12407"/>
                </a:lnTo>
                <a:lnTo>
                  <a:pt x="10869" y="12456"/>
                </a:lnTo>
                <a:lnTo>
                  <a:pt x="10991" y="12505"/>
                </a:lnTo>
                <a:lnTo>
                  <a:pt x="11138" y="12505"/>
                </a:lnTo>
                <a:lnTo>
                  <a:pt x="11260" y="12480"/>
                </a:lnTo>
                <a:lnTo>
                  <a:pt x="11382" y="12432"/>
                </a:lnTo>
                <a:lnTo>
                  <a:pt x="11504" y="12383"/>
                </a:lnTo>
                <a:lnTo>
                  <a:pt x="11602" y="12285"/>
                </a:lnTo>
                <a:lnTo>
                  <a:pt x="12286" y="11601"/>
                </a:lnTo>
                <a:lnTo>
                  <a:pt x="12359" y="11504"/>
                </a:lnTo>
                <a:lnTo>
                  <a:pt x="12432" y="11381"/>
                </a:lnTo>
                <a:lnTo>
                  <a:pt x="12457" y="11259"/>
                </a:lnTo>
                <a:lnTo>
                  <a:pt x="12481" y="11137"/>
                </a:lnTo>
                <a:lnTo>
                  <a:pt x="12481" y="11015"/>
                </a:lnTo>
                <a:lnTo>
                  <a:pt x="12457" y="10893"/>
                </a:lnTo>
                <a:lnTo>
                  <a:pt x="12408" y="10771"/>
                </a:lnTo>
                <a:lnTo>
                  <a:pt x="12334" y="10649"/>
                </a:lnTo>
                <a:lnTo>
                  <a:pt x="11431" y="9501"/>
                </a:lnTo>
                <a:lnTo>
                  <a:pt x="11577" y="9232"/>
                </a:lnTo>
                <a:lnTo>
                  <a:pt x="11699" y="8939"/>
                </a:lnTo>
                <a:lnTo>
                  <a:pt x="11822" y="8670"/>
                </a:lnTo>
                <a:lnTo>
                  <a:pt x="11895" y="8377"/>
                </a:lnTo>
                <a:lnTo>
                  <a:pt x="13360" y="8206"/>
                </a:lnTo>
                <a:lnTo>
                  <a:pt x="13482" y="8182"/>
                </a:lnTo>
                <a:lnTo>
                  <a:pt x="13604" y="8133"/>
                </a:lnTo>
                <a:lnTo>
                  <a:pt x="13702" y="8060"/>
                </a:lnTo>
                <a:lnTo>
                  <a:pt x="13800" y="7962"/>
                </a:lnTo>
                <a:lnTo>
                  <a:pt x="13873" y="7864"/>
                </a:lnTo>
                <a:lnTo>
                  <a:pt x="13946" y="7742"/>
                </a:lnTo>
                <a:lnTo>
                  <a:pt x="13971" y="7620"/>
                </a:lnTo>
                <a:lnTo>
                  <a:pt x="13995" y="7474"/>
                </a:lnTo>
                <a:lnTo>
                  <a:pt x="13995" y="6521"/>
                </a:lnTo>
                <a:lnTo>
                  <a:pt x="13971" y="6399"/>
                </a:lnTo>
                <a:lnTo>
                  <a:pt x="13946" y="6253"/>
                </a:lnTo>
                <a:lnTo>
                  <a:pt x="13873" y="6155"/>
                </a:lnTo>
                <a:lnTo>
                  <a:pt x="13800" y="6033"/>
                </a:lnTo>
                <a:lnTo>
                  <a:pt x="13702" y="5959"/>
                </a:lnTo>
                <a:lnTo>
                  <a:pt x="13604" y="5886"/>
                </a:lnTo>
                <a:lnTo>
                  <a:pt x="13482" y="5837"/>
                </a:lnTo>
                <a:lnTo>
                  <a:pt x="13360" y="5789"/>
                </a:lnTo>
                <a:lnTo>
                  <a:pt x="11895" y="5642"/>
                </a:lnTo>
                <a:lnTo>
                  <a:pt x="11822" y="5349"/>
                </a:lnTo>
                <a:lnTo>
                  <a:pt x="11699" y="5056"/>
                </a:lnTo>
                <a:lnTo>
                  <a:pt x="11577" y="4763"/>
                </a:lnTo>
                <a:lnTo>
                  <a:pt x="11431" y="4494"/>
                </a:lnTo>
                <a:lnTo>
                  <a:pt x="12334" y="3346"/>
                </a:lnTo>
                <a:lnTo>
                  <a:pt x="12408" y="3249"/>
                </a:lnTo>
                <a:lnTo>
                  <a:pt x="12457" y="3126"/>
                </a:lnTo>
                <a:lnTo>
                  <a:pt x="12481" y="3004"/>
                </a:lnTo>
                <a:lnTo>
                  <a:pt x="12481" y="2858"/>
                </a:lnTo>
                <a:lnTo>
                  <a:pt x="12457" y="2736"/>
                </a:lnTo>
                <a:lnTo>
                  <a:pt x="12432" y="2614"/>
                </a:lnTo>
                <a:lnTo>
                  <a:pt x="12359" y="2491"/>
                </a:lnTo>
                <a:lnTo>
                  <a:pt x="12286" y="2394"/>
                </a:lnTo>
                <a:lnTo>
                  <a:pt x="11602" y="1710"/>
                </a:lnTo>
                <a:lnTo>
                  <a:pt x="11504" y="1637"/>
                </a:lnTo>
                <a:lnTo>
                  <a:pt x="11382" y="1563"/>
                </a:lnTo>
                <a:lnTo>
                  <a:pt x="11260" y="1514"/>
                </a:lnTo>
                <a:lnTo>
                  <a:pt x="10991" y="1514"/>
                </a:lnTo>
                <a:lnTo>
                  <a:pt x="10869" y="1539"/>
                </a:lnTo>
                <a:lnTo>
                  <a:pt x="10747" y="1588"/>
                </a:lnTo>
                <a:lnTo>
                  <a:pt x="10649" y="1661"/>
                </a:lnTo>
                <a:lnTo>
                  <a:pt x="9501" y="2565"/>
                </a:lnTo>
                <a:lnTo>
                  <a:pt x="9233" y="2418"/>
                </a:lnTo>
                <a:lnTo>
                  <a:pt x="8940" y="2296"/>
                </a:lnTo>
                <a:lnTo>
                  <a:pt x="8647" y="2174"/>
                </a:lnTo>
                <a:lnTo>
                  <a:pt x="8353" y="2076"/>
                </a:lnTo>
                <a:lnTo>
                  <a:pt x="8183" y="635"/>
                </a:lnTo>
                <a:lnTo>
                  <a:pt x="8158" y="513"/>
                </a:lnTo>
                <a:lnTo>
                  <a:pt x="8109" y="391"/>
                </a:lnTo>
                <a:lnTo>
                  <a:pt x="8036" y="293"/>
                </a:lnTo>
                <a:lnTo>
                  <a:pt x="7963" y="196"/>
                </a:lnTo>
                <a:lnTo>
                  <a:pt x="7841" y="122"/>
                </a:lnTo>
                <a:lnTo>
                  <a:pt x="7743" y="49"/>
                </a:lnTo>
                <a:lnTo>
                  <a:pt x="7596" y="25"/>
                </a:lnTo>
                <a:lnTo>
                  <a:pt x="747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Tree>
    <p:extLst>
      <p:ext uri="{BB962C8B-B14F-4D97-AF65-F5344CB8AC3E}">
        <p14:creationId xmlns:p14="http://schemas.microsoft.com/office/powerpoint/2010/main" val="7665135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0">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40">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40">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40">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40">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38"/>
        <p:cNvGrpSpPr/>
        <p:nvPr/>
      </p:nvGrpSpPr>
      <p:grpSpPr>
        <a:xfrm>
          <a:off x="0" y="0"/>
          <a:ext cx="0" cy="0"/>
          <a:chOff x="0" y="0"/>
          <a:chExt cx="0" cy="0"/>
        </a:xfrm>
      </p:grpSpPr>
      <p:sp>
        <p:nvSpPr>
          <p:cNvPr id="239" name="Google Shape;239;p17"/>
          <p:cNvSpPr txBox="1">
            <a:spLocks noGrp="1"/>
          </p:cNvSpPr>
          <p:nvPr>
            <p:ph type="title"/>
          </p:nvPr>
        </p:nvSpPr>
        <p:spPr>
          <a:xfrm>
            <a:off x="779100" y="836000"/>
            <a:ext cx="6010500" cy="3963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CA" dirty="0"/>
              <a:t>G</a:t>
            </a:r>
            <a:r>
              <a:rPr lang="en" dirty="0"/>
              <a:t>aps in the Literature</a:t>
            </a:r>
            <a:endParaRPr dirty="0"/>
          </a:p>
        </p:txBody>
      </p:sp>
      <p:sp>
        <p:nvSpPr>
          <p:cNvPr id="240" name="Google Shape;240;p17"/>
          <p:cNvSpPr txBox="1">
            <a:spLocks noGrp="1"/>
          </p:cNvSpPr>
          <p:nvPr>
            <p:ph type="body" idx="1"/>
          </p:nvPr>
        </p:nvSpPr>
        <p:spPr>
          <a:xfrm>
            <a:off x="563925" y="1423300"/>
            <a:ext cx="6440850" cy="3491600"/>
          </a:xfrm>
          <a:prstGeom prst="rect">
            <a:avLst/>
          </a:prstGeom>
        </p:spPr>
        <p:txBody>
          <a:bodyPr spcFirstLastPara="1" wrap="square" lIns="0" tIns="0" rIns="0" bIns="0" anchor="t" anchorCtr="0">
            <a:noAutofit/>
          </a:bodyPr>
          <a:lstStyle/>
          <a:p>
            <a:pPr marL="127000" lvl="0" indent="0" algn="l" rtl="0">
              <a:spcBef>
                <a:spcPts val="0"/>
              </a:spcBef>
              <a:spcAft>
                <a:spcPts val="0"/>
              </a:spcAft>
              <a:buSzPts val="1600"/>
              <a:buNone/>
            </a:pPr>
            <a:endParaRPr lang="en-CA" dirty="0"/>
          </a:p>
          <a:p>
            <a:pPr marL="584200" lvl="0" indent="-457200" algn="l" rtl="0">
              <a:spcBef>
                <a:spcPts val="0"/>
              </a:spcBef>
              <a:spcAft>
                <a:spcPts val="0"/>
              </a:spcAft>
              <a:buSzPts val="1600"/>
              <a:buFont typeface="+mj-lt"/>
              <a:buAutoNum type="arabicPeriod"/>
            </a:pPr>
            <a:endParaRPr lang="en-CA" dirty="0"/>
          </a:p>
          <a:p>
            <a:pPr marL="584200" lvl="0" indent="-457200" algn="l" rtl="0">
              <a:spcBef>
                <a:spcPts val="0"/>
              </a:spcBef>
              <a:spcAft>
                <a:spcPts val="0"/>
              </a:spcAft>
              <a:buSzPts val="1600"/>
              <a:buFont typeface="+mj-lt"/>
              <a:buAutoNum type="arabicPeriod"/>
            </a:pPr>
            <a:endParaRPr lang="en-CA" dirty="0"/>
          </a:p>
          <a:p>
            <a:pPr marL="584200" lvl="0" indent="-457200" algn="l" rtl="0">
              <a:spcBef>
                <a:spcPts val="0"/>
              </a:spcBef>
              <a:spcAft>
                <a:spcPts val="0"/>
              </a:spcAft>
              <a:buSzPts val="1600"/>
              <a:buFont typeface="+mj-lt"/>
              <a:buAutoNum type="arabicPeriod"/>
            </a:pPr>
            <a:endParaRPr dirty="0"/>
          </a:p>
        </p:txBody>
      </p:sp>
      <p:sp>
        <p:nvSpPr>
          <p:cNvPr id="241" name="Google Shape;241;p17"/>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7</a:t>
            </a:fld>
            <a:endParaRPr/>
          </a:p>
        </p:txBody>
      </p:sp>
      <p:sp>
        <p:nvSpPr>
          <p:cNvPr id="8" name="Google Shape;240;p17">
            <a:extLst>
              <a:ext uri="{FF2B5EF4-FFF2-40B4-BE49-F238E27FC236}">
                <a16:creationId xmlns:a16="http://schemas.microsoft.com/office/drawing/2014/main" id="{52F44463-E28F-794C-B715-BBC4D2DBBE80}"/>
              </a:ext>
            </a:extLst>
          </p:cNvPr>
          <p:cNvSpPr txBox="1">
            <a:spLocks/>
          </p:cNvSpPr>
          <p:nvPr/>
        </p:nvSpPr>
        <p:spPr>
          <a:xfrm>
            <a:off x="779100" y="1258251"/>
            <a:ext cx="5372318" cy="2434975"/>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330200" algn="l" rtl="0">
              <a:lnSpc>
                <a:spcPct val="115000"/>
              </a:lnSpc>
              <a:spcBef>
                <a:spcPts val="0"/>
              </a:spcBef>
              <a:spcAft>
                <a:spcPts val="0"/>
              </a:spcAft>
              <a:buClr>
                <a:schemeClr val="accent5"/>
              </a:buClr>
              <a:buSzPts val="1600"/>
              <a:buFont typeface="Catamaran Thin"/>
              <a:buChar char="⬢"/>
              <a:defRPr sz="2400" b="0" i="0" u="none" strike="noStrike" cap="none">
                <a:solidFill>
                  <a:schemeClr val="dk1"/>
                </a:solidFill>
                <a:latin typeface="Catamaran Thin"/>
                <a:ea typeface="Catamaran Thin"/>
                <a:cs typeface="Catamaran Thin"/>
                <a:sym typeface="Catamaran Thin"/>
              </a:defRPr>
            </a:lvl1pPr>
            <a:lvl2pPr marL="914400" marR="0" lvl="1" indent="-330200" algn="l" rtl="0">
              <a:lnSpc>
                <a:spcPct val="115000"/>
              </a:lnSpc>
              <a:spcBef>
                <a:spcPts val="800"/>
              </a:spcBef>
              <a:spcAft>
                <a:spcPts val="0"/>
              </a:spcAft>
              <a:buClr>
                <a:schemeClr val="accent5"/>
              </a:buClr>
              <a:buSzPts val="1600"/>
              <a:buFont typeface="Catamaran Thin"/>
              <a:buChar char="⬡"/>
              <a:defRPr sz="2400" b="0" i="0" u="none" strike="noStrike" cap="none">
                <a:solidFill>
                  <a:schemeClr val="dk1"/>
                </a:solidFill>
                <a:latin typeface="Catamaran Thin"/>
                <a:ea typeface="Catamaran Thin"/>
                <a:cs typeface="Catamaran Thin"/>
                <a:sym typeface="Catamaran Thin"/>
              </a:defRPr>
            </a:lvl2pPr>
            <a:lvl3pPr marL="1371600" marR="0" lvl="2" indent="-330200" algn="l" rtl="0">
              <a:lnSpc>
                <a:spcPct val="115000"/>
              </a:lnSpc>
              <a:spcBef>
                <a:spcPts val="800"/>
              </a:spcBef>
              <a:spcAft>
                <a:spcPts val="0"/>
              </a:spcAft>
              <a:buClr>
                <a:schemeClr val="dk2"/>
              </a:buClr>
              <a:buSzPts val="1600"/>
              <a:buFont typeface="Catamaran Thin"/>
              <a:buChar char="⬡"/>
              <a:defRPr sz="2400" b="0" i="0" u="none" strike="noStrike" cap="none">
                <a:solidFill>
                  <a:schemeClr val="dk1"/>
                </a:solidFill>
                <a:latin typeface="Catamaran Thin"/>
                <a:ea typeface="Catamaran Thin"/>
                <a:cs typeface="Catamaran Thin"/>
                <a:sym typeface="Catamaran Thin"/>
              </a:defRPr>
            </a:lvl3pPr>
            <a:lvl4pPr marL="1828800" marR="0" lvl="3" indent="-381000" algn="l" rtl="0">
              <a:lnSpc>
                <a:spcPct val="115000"/>
              </a:lnSpc>
              <a:spcBef>
                <a:spcPts val="800"/>
              </a:spcBef>
              <a:spcAft>
                <a:spcPts val="0"/>
              </a:spcAft>
              <a:buClr>
                <a:schemeClr val="dk1"/>
              </a:buClr>
              <a:buSzPts val="2400"/>
              <a:buFont typeface="Catamaran Thin"/>
              <a:buChar char="●"/>
              <a:defRPr sz="2400" b="0" i="0" u="none" strike="noStrike" cap="none">
                <a:solidFill>
                  <a:schemeClr val="dk1"/>
                </a:solidFill>
                <a:latin typeface="Catamaran Thin"/>
                <a:ea typeface="Catamaran Thin"/>
                <a:cs typeface="Catamaran Thin"/>
                <a:sym typeface="Catamaran Thin"/>
              </a:defRPr>
            </a:lvl4pPr>
            <a:lvl5pPr marL="2286000" marR="0" lvl="4" indent="-381000" algn="l" rtl="0">
              <a:lnSpc>
                <a:spcPct val="115000"/>
              </a:lnSpc>
              <a:spcBef>
                <a:spcPts val="800"/>
              </a:spcBef>
              <a:spcAft>
                <a:spcPts val="0"/>
              </a:spcAft>
              <a:buClr>
                <a:schemeClr val="dk1"/>
              </a:buClr>
              <a:buSzPts val="2400"/>
              <a:buFont typeface="Catamaran Thin"/>
              <a:buChar char="○"/>
              <a:defRPr sz="2400" b="0" i="0" u="none" strike="noStrike" cap="none">
                <a:solidFill>
                  <a:schemeClr val="dk1"/>
                </a:solidFill>
                <a:latin typeface="Catamaran Thin"/>
                <a:ea typeface="Catamaran Thin"/>
                <a:cs typeface="Catamaran Thin"/>
                <a:sym typeface="Catamaran Thin"/>
              </a:defRPr>
            </a:lvl5pPr>
            <a:lvl6pPr marL="2743200" marR="0" lvl="5" indent="-381000" algn="l" rtl="0">
              <a:lnSpc>
                <a:spcPct val="115000"/>
              </a:lnSpc>
              <a:spcBef>
                <a:spcPts val="800"/>
              </a:spcBef>
              <a:spcAft>
                <a:spcPts val="0"/>
              </a:spcAft>
              <a:buClr>
                <a:schemeClr val="dk1"/>
              </a:buClr>
              <a:buSzPts val="2400"/>
              <a:buFont typeface="Catamaran Thin"/>
              <a:buChar char="■"/>
              <a:defRPr sz="2400" b="0" i="0" u="none" strike="noStrike" cap="none">
                <a:solidFill>
                  <a:schemeClr val="dk1"/>
                </a:solidFill>
                <a:latin typeface="Catamaran Thin"/>
                <a:ea typeface="Catamaran Thin"/>
                <a:cs typeface="Catamaran Thin"/>
                <a:sym typeface="Catamaran Thin"/>
              </a:defRPr>
            </a:lvl6pPr>
            <a:lvl7pPr marL="3200400" marR="0" lvl="6" indent="-381000" algn="l" rtl="0">
              <a:lnSpc>
                <a:spcPct val="115000"/>
              </a:lnSpc>
              <a:spcBef>
                <a:spcPts val="800"/>
              </a:spcBef>
              <a:spcAft>
                <a:spcPts val="0"/>
              </a:spcAft>
              <a:buClr>
                <a:schemeClr val="dk1"/>
              </a:buClr>
              <a:buSzPts val="2400"/>
              <a:buFont typeface="Catamaran Thin"/>
              <a:buChar char="●"/>
              <a:defRPr sz="2400" b="0" i="0" u="none" strike="noStrike" cap="none">
                <a:solidFill>
                  <a:schemeClr val="dk1"/>
                </a:solidFill>
                <a:latin typeface="Catamaran Thin"/>
                <a:ea typeface="Catamaran Thin"/>
                <a:cs typeface="Catamaran Thin"/>
                <a:sym typeface="Catamaran Thin"/>
              </a:defRPr>
            </a:lvl7pPr>
            <a:lvl8pPr marL="3657600" marR="0" lvl="7" indent="-381000" algn="l" rtl="0">
              <a:lnSpc>
                <a:spcPct val="115000"/>
              </a:lnSpc>
              <a:spcBef>
                <a:spcPts val="800"/>
              </a:spcBef>
              <a:spcAft>
                <a:spcPts val="0"/>
              </a:spcAft>
              <a:buClr>
                <a:schemeClr val="dk1"/>
              </a:buClr>
              <a:buSzPts val="2400"/>
              <a:buFont typeface="Catamaran Thin"/>
              <a:buChar char="○"/>
              <a:defRPr sz="2400" b="0" i="0" u="none" strike="noStrike" cap="none">
                <a:solidFill>
                  <a:schemeClr val="dk1"/>
                </a:solidFill>
                <a:latin typeface="Catamaran Thin"/>
                <a:ea typeface="Catamaran Thin"/>
                <a:cs typeface="Catamaran Thin"/>
                <a:sym typeface="Catamaran Thin"/>
              </a:defRPr>
            </a:lvl8pPr>
            <a:lvl9pPr marL="4114800" marR="0" lvl="8" indent="-381000" algn="l" rtl="0">
              <a:lnSpc>
                <a:spcPct val="115000"/>
              </a:lnSpc>
              <a:spcBef>
                <a:spcPts val="800"/>
              </a:spcBef>
              <a:spcAft>
                <a:spcPts val="800"/>
              </a:spcAft>
              <a:buClr>
                <a:schemeClr val="dk1"/>
              </a:buClr>
              <a:buSzPts val="2400"/>
              <a:buFont typeface="Catamaran Thin"/>
              <a:buChar char="■"/>
              <a:defRPr sz="2400" b="0" i="0" u="none" strike="noStrike" cap="none">
                <a:solidFill>
                  <a:schemeClr val="dk1"/>
                </a:solidFill>
                <a:latin typeface="Catamaran Thin"/>
                <a:ea typeface="Catamaran Thin"/>
                <a:cs typeface="Catamaran Thin"/>
                <a:sym typeface="Catamaran Thin"/>
              </a:defRPr>
            </a:lvl9pPr>
          </a:lstStyle>
          <a:p>
            <a:pPr marL="127000" indent="0">
              <a:buNone/>
            </a:pPr>
            <a:endParaRPr lang="en-CA" sz="2300" dirty="0">
              <a:latin typeface="Arial" panose="020B0604020202020204" pitchFamily="34" charset="0"/>
              <a:cs typeface="Arial" panose="020B0604020202020204" pitchFamily="34" charset="0"/>
            </a:endParaRPr>
          </a:p>
          <a:p>
            <a:pPr marL="127000" indent="0">
              <a:buNone/>
            </a:pPr>
            <a:endParaRPr lang="en-CA" sz="2300" dirty="0">
              <a:latin typeface="Arial" panose="020B0604020202020204" pitchFamily="34" charset="0"/>
              <a:cs typeface="Arial" panose="020B0604020202020204" pitchFamily="34" charset="0"/>
            </a:endParaRPr>
          </a:p>
          <a:p>
            <a:pPr marL="127000" indent="0">
              <a:buNone/>
            </a:pPr>
            <a:endParaRPr lang="en-CA" sz="2300" dirty="0">
              <a:latin typeface="Arial" panose="020B0604020202020204" pitchFamily="34" charset="0"/>
              <a:cs typeface="Arial" panose="020B0604020202020204" pitchFamily="34" charset="0"/>
            </a:endParaRPr>
          </a:p>
          <a:p>
            <a:pPr marL="127000" indent="0">
              <a:buNone/>
            </a:pPr>
            <a:endParaRPr lang="en-CA" sz="1100" dirty="0">
              <a:latin typeface="Arial" panose="020B0604020202020204" pitchFamily="34" charset="0"/>
              <a:cs typeface="Arial" panose="020B0604020202020204" pitchFamily="34" charset="0"/>
            </a:endParaRPr>
          </a:p>
          <a:p>
            <a:pPr marL="127000" indent="0">
              <a:buNone/>
            </a:pPr>
            <a:r>
              <a:rPr lang="en-CA" sz="2300" dirty="0">
                <a:latin typeface="Arial" panose="020B0604020202020204" pitchFamily="34" charset="0"/>
                <a:cs typeface="Arial" panose="020B0604020202020204" pitchFamily="34" charset="0"/>
              </a:rPr>
              <a:t>          Needle Pain 	     Needle Fear </a:t>
            </a:r>
          </a:p>
          <a:p>
            <a:pPr marL="127000" indent="0">
              <a:buNone/>
            </a:pPr>
            <a:r>
              <a:rPr lang="en-CA" sz="1400" dirty="0">
                <a:solidFill>
                  <a:schemeClr val="accent1"/>
                </a:solidFill>
                <a:latin typeface="Arial" panose="020B0604020202020204" pitchFamily="34" charset="0"/>
                <a:cs typeface="Arial" panose="020B0604020202020204" pitchFamily="34" charset="0"/>
              </a:rPr>
              <a:t>                (Taddio et al., 2015)             (McMurtry et al., 2016)</a:t>
            </a:r>
          </a:p>
        </p:txBody>
      </p:sp>
      <p:grpSp>
        <p:nvGrpSpPr>
          <p:cNvPr id="9" name="Google Shape;905;p47">
            <a:extLst>
              <a:ext uri="{FF2B5EF4-FFF2-40B4-BE49-F238E27FC236}">
                <a16:creationId xmlns:a16="http://schemas.microsoft.com/office/drawing/2014/main" id="{C0DA2EE1-AB90-6645-B669-699D7E2140AB}"/>
              </a:ext>
            </a:extLst>
          </p:cNvPr>
          <p:cNvGrpSpPr/>
          <p:nvPr/>
        </p:nvGrpSpPr>
        <p:grpSpPr>
          <a:xfrm>
            <a:off x="2101550" y="1641581"/>
            <a:ext cx="765333" cy="967170"/>
            <a:chOff x="584925" y="922575"/>
            <a:chExt cx="415200" cy="502525"/>
          </a:xfrm>
        </p:grpSpPr>
        <p:sp>
          <p:nvSpPr>
            <p:cNvPr id="10" name="Google Shape;906;p47">
              <a:extLst>
                <a:ext uri="{FF2B5EF4-FFF2-40B4-BE49-F238E27FC236}">
                  <a16:creationId xmlns:a16="http://schemas.microsoft.com/office/drawing/2014/main" id="{164141D3-AC1A-8547-9CA0-8FF78C2A49B3}"/>
                </a:ext>
              </a:extLst>
            </p:cNvPr>
            <p:cNvSpPr/>
            <p:nvPr/>
          </p:nvSpPr>
          <p:spPr>
            <a:xfrm>
              <a:off x="584925" y="961025"/>
              <a:ext cx="378575" cy="464075"/>
            </a:xfrm>
            <a:custGeom>
              <a:avLst/>
              <a:gdLst/>
              <a:ahLst/>
              <a:cxnLst/>
              <a:rect l="l" t="t" r="r" b="b"/>
              <a:pathLst>
                <a:path w="15143" h="18563" extrusionOk="0">
                  <a:moveTo>
                    <a:pt x="782" y="1"/>
                  </a:moveTo>
                  <a:lnTo>
                    <a:pt x="635" y="25"/>
                  </a:lnTo>
                  <a:lnTo>
                    <a:pt x="489" y="50"/>
                  </a:lnTo>
                  <a:lnTo>
                    <a:pt x="342" y="123"/>
                  </a:lnTo>
                  <a:lnTo>
                    <a:pt x="220" y="196"/>
                  </a:lnTo>
                  <a:lnTo>
                    <a:pt x="122" y="294"/>
                  </a:lnTo>
                  <a:lnTo>
                    <a:pt x="73" y="416"/>
                  </a:lnTo>
                  <a:lnTo>
                    <a:pt x="24" y="563"/>
                  </a:lnTo>
                  <a:lnTo>
                    <a:pt x="0" y="709"/>
                  </a:lnTo>
                  <a:lnTo>
                    <a:pt x="0" y="17708"/>
                  </a:lnTo>
                  <a:lnTo>
                    <a:pt x="24" y="17879"/>
                  </a:lnTo>
                  <a:lnTo>
                    <a:pt x="73" y="18025"/>
                  </a:lnTo>
                  <a:lnTo>
                    <a:pt x="122" y="18172"/>
                  </a:lnTo>
                  <a:lnTo>
                    <a:pt x="220" y="18294"/>
                  </a:lnTo>
                  <a:lnTo>
                    <a:pt x="342" y="18416"/>
                  </a:lnTo>
                  <a:lnTo>
                    <a:pt x="489" y="18489"/>
                  </a:lnTo>
                  <a:lnTo>
                    <a:pt x="635" y="18538"/>
                  </a:lnTo>
                  <a:lnTo>
                    <a:pt x="782" y="18562"/>
                  </a:lnTo>
                  <a:lnTo>
                    <a:pt x="14361" y="18562"/>
                  </a:lnTo>
                  <a:lnTo>
                    <a:pt x="14507" y="18538"/>
                  </a:lnTo>
                  <a:lnTo>
                    <a:pt x="14654" y="18489"/>
                  </a:lnTo>
                  <a:lnTo>
                    <a:pt x="14800" y="18416"/>
                  </a:lnTo>
                  <a:lnTo>
                    <a:pt x="14923" y="18294"/>
                  </a:lnTo>
                  <a:lnTo>
                    <a:pt x="15020" y="18172"/>
                  </a:lnTo>
                  <a:lnTo>
                    <a:pt x="15069" y="18025"/>
                  </a:lnTo>
                  <a:lnTo>
                    <a:pt x="15118" y="17879"/>
                  </a:lnTo>
                  <a:lnTo>
                    <a:pt x="15142" y="17708"/>
                  </a:lnTo>
                  <a:lnTo>
                    <a:pt x="15142" y="17586"/>
                  </a:lnTo>
                  <a:lnTo>
                    <a:pt x="1759" y="17586"/>
                  </a:lnTo>
                  <a:lnTo>
                    <a:pt x="1612" y="17561"/>
                  </a:lnTo>
                  <a:lnTo>
                    <a:pt x="1465" y="17512"/>
                  </a:lnTo>
                  <a:lnTo>
                    <a:pt x="1319" y="17439"/>
                  </a:lnTo>
                  <a:lnTo>
                    <a:pt x="1197" y="17317"/>
                  </a:lnTo>
                  <a:lnTo>
                    <a:pt x="1099" y="17195"/>
                  </a:lnTo>
                  <a:lnTo>
                    <a:pt x="1050" y="17048"/>
                  </a:lnTo>
                  <a:lnTo>
                    <a:pt x="1001" y="16902"/>
                  </a:lnTo>
                  <a:lnTo>
                    <a:pt x="977" y="16731"/>
                  </a:lnTo>
                  <a:lnTo>
                    <a:pt x="97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11" name="Google Shape;907;p47">
              <a:extLst>
                <a:ext uri="{FF2B5EF4-FFF2-40B4-BE49-F238E27FC236}">
                  <a16:creationId xmlns:a16="http://schemas.microsoft.com/office/drawing/2014/main" id="{A8AEBCFA-A0C1-7E49-9ED0-873F538F1D84}"/>
                </a:ext>
              </a:extLst>
            </p:cNvPr>
            <p:cNvSpPr/>
            <p:nvPr/>
          </p:nvSpPr>
          <p:spPr>
            <a:xfrm>
              <a:off x="621550" y="922575"/>
              <a:ext cx="378575" cy="464050"/>
            </a:xfrm>
            <a:custGeom>
              <a:avLst/>
              <a:gdLst/>
              <a:ahLst/>
              <a:cxnLst/>
              <a:rect l="l" t="t" r="r" b="b"/>
              <a:pathLst>
                <a:path w="15143" h="18562" extrusionOk="0">
                  <a:moveTo>
                    <a:pt x="13140" y="6472"/>
                  </a:moveTo>
                  <a:lnTo>
                    <a:pt x="13238" y="6497"/>
                  </a:lnTo>
                  <a:lnTo>
                    <a:pt x="13311" y="6546"/>
                  </a:lnTo>
                  <a:lnTo>
                    <a:pt x="13360" y="6619"/>
                  </a:lnTo>
                  <a:lnTo>
                    <a:pt x="13384" y="6717"/>
                  </a:lnTo>
                  <a:lnTo>
                    <a:pt x="13360" y="6814"/>
                  </a:lnTo>
                  <a:lnTo>
                    <a:pt x="13311" y="6888"/>
                  </a:lnTo>
                  <a:lnTo>
                    <a:pt x="13238" y="6936"/>
                  </a:lnTo>
                  <a:lnTo>
                    <a:pt x="13140" y="6961"/>
                  </a:lnTo>
                  <a:lnTo>
                    <a:pt x="2003" y="6961"/>
                  </a:lnTo>
                  <a:lnTo>
                    <a:pt x="1905" y="6936"/>
                  </a:lnTo>
                  <a:lnTo>
                    <a:pt x="1832" y="6888"/>
                  </a:lnTo>
                  <a:lnTo>
                    <a:pt x="1783" y="6814"/>
                  </a:lnTo>
                  <a:lnTo>
                    <a:pt x="1759" y="6717"/>
                  </a:lnTo>
                  <a:lnTo>
                    <a:pt x="1783" y="6619"/>
                  </a:lnTo>
                  <a:lnTo>
                    <a:pt x="1832" y="6546"/>
                  </a:lnTo>
                  <a:lnTo>
                    <a:pt x="1905" y="6497"/>
                  </a:lnTo>
                  <a:lnTo>
                    <a:pt x="2003" y="6472"/>
                  </a:lnTo>
                  <a:close/>
                  <a:moveTo>
                    <a:pt x="13238" y="8793"/>
                  </a:moveTo>
                  <a:lnTo>
                    <a:pt x="13311" y="8866"/>
                  </a:lnTo>
                  <a:lnTo>
                    <a:pt x="13360" y="8939"/>
                  </a:lnTo>
                  <a:lnTo>
                    <a:pt x="13384" y="9037"/>
                  </a:lnTo>
                  <a:lnTo>
                    <a:pt x="13360" y="9135"/>
                  </a:lnTo>
                  <a:lnTo>
                    <a:pt x="13311" y="9208"/>
                  </a:lnTo>
                  <a:lnTo>
                    <a:pt x="13238" y="9257"/>
                  </a:lnTo>
                  <a:lnTo>
                    <a:pt x="13140" y="9281"/>
                  </a:lnTo>
                  <a:lnTo>
                    <a:pt x="2003" y="9281"/>
                  </a:lnTo>
                  <a:lnTo>
                    <a:pt x="1905" y="9257"/>
                  </a:lnTo>
                  <a:lnTo>
                    <a:pt x="1832" y="9208"/>
                  </a:lnTo>
                  <a:lnTo>
                    <a:pt x="1783" y="9135"/>
                  </a:lnTo>
                  <a:lnTo>
                    <a:pt x="1759" y="9037"/>
                  </a:lnTo>
                  <a:lnTo>
                    <a:pt x="1783" y="8939"/>
                  </a:lnTo>
                  <a:lnTo>
                    <a:pt x="1832" y="8866"/>
                  </a:lnTo>
                  <a:lnTo>
                    <a:pt x="1905" y="8793"/>
                  </a:lnTo>
                  <a:close/>
                  <a:moveTo>
                    <a:pt x="13140" y="11088"/>
                  </a:moveTo>
                  <a:lnTo>
                    <a:pt x="13238" y="11113"/>
                  </a:lnTo>
                  <a:lnTo>
                    <a:pt x="13311" y="11162"/>
                  </a:lnTo>
                  <a:lnTo>
                    <a:pt x="13360" y="11235"/>
                  </a:lnTo>
                  <a:lnTo>
                    <a:pt x="13384" y="11333"/>
                  </a:lnTo>
                  <a:lnTo>
                    <a:pt x="13360" y="11430"/>
                  </a:lnTo>
                  <a:lnTo>
                    <a:pt x="13311" y="11504"/>
                  </a:lnTo>
                  <a:lnTo>
                    <a:pt x="13238" y="11552"/>
                  </a:lnTo>
                  <a:lnTo>
                    <a:pt x="13140" y="11577"/>
                  </a:lnTo>
                  <a:lnTo>
                    <a:pt x="2003" y="11577"/>
                  </a:lnTo>
                  <a:lnTo>
                    <a:pt x="1905" y="11552"/>
                  </a:lnTo>
                  <a:lnTo>
                    <a:pt x="1832" y="11504"/>
                  </a:lnTo>
                  <a:lnTo>
                    <a:pt x="1783" y="11430"/>
                  </a:lnTo>
                  <a:lnTo>
                    <a:pt x="1759" y="11333"/>
                  </a:lnTo>
                  <a:lnTo>
                    <a:pt x="1783" y="11235"/>
                  </a:lnTo>
                  <a:lnTo>
                    <a:pt x="1832" y="11162"/>
                  </a:lnTo>
                  <a:lnTo>
                    <a:pt x="1905" y="11113"/>
                  </a:lnTo>
                  <a:lnTo>
                    <a:pt x="2003" y="11088"/>
                  </a:lnTo>
                  <a:close/>
                  <a:moveTo>
                    <a:pt x="8255" y="13409"/>
                  </a:moveTo>
                  <a:lnTo>
                    <a:pt x="8353" y="13433"/>
                  </a:lnTo>
                  <a:lnTo>
                    <a:pt x="8426" y="13482"/>
                  </a:lnTo>
                  <a:lnTo>
                    <a:pt x="8475" y="13555"/>
                  </a:lnTo>
                  <a:lnTo>
                    <a:pt x="8500" y="13653"/>
                  </a:lnTo>
                  <a:lnTo>
                    <a:pt x="8475" y="13750"/>
                  </a:lnTo>
                  <a:lnTo>
                    <a:pt x="8426" y="13824"/>
                  </a:lnTo>
                  <a:lnTo>
                    <a:pt x="8353" y="13873"/>
                  </a:lnTo>
                  <a:lnTo>
                    <a:pt x="8255" y="13897"/>
                  </a:lnTo>
                  <a:lnTo>
                    <a:pt x="2003" y="13897"/>
                  </a:lnTo>
                  <a:lnTo>
                    <a:pt x="1905" y="13873"/>
                  </a:lnTo>
                  <a:lnTo>
                    <a:pt x="1832" y="13824"/>
                  </a:lnTo>
                  <a:lnTo>
                    <a:pt x="1783" y="13750"/>
                  </a:lnTo>
                  <a:lnTo>
                    <a:pt x="1759" y="13653"/>
                  </a:lnTo>
                  <a:lnTo>
                    <a:pt x="1783" y="13555"/>
                  </a:lnTo>
                  <a:lnTo>
                    <a:pt x="1832" y="13482"/>
                  </a:lnTo>
                  <a:lnTo>
                    <a:pt x="1905" y="13433"/>
                  </a:lnTo>
                  <a:lnTo>
                    <a:pt x="2003" y="13409"/>
                  </a:lnTo>
                  <a:close/>
                  <a:moveTo>
                    <a:pt x="635" y="0"/>
                  </a:moveTo>
                  <a:lnTo>
                    <a:pt x="489" y="49"/>
                  </a:lnTo>
                  <a:lnTo>
                    <a:pt x="342" y="122"/>
                  </a:lnTo>
                  <a:lnTo>
                    <a:pt x="220" y="220"/>
                  </a:lnTo>
                  <a:lnTo>
                    <a:pt x="123" y="342"/>
                  </a:lnTo>
                  <a:lnTo>
                    <a:pt x="74" y="464"/>
                  </a:lnTo>
                  <a:lnTo>
                    <a:pt x="25" y="611"/>
                  </a:lnTo>
                  <a:lnTo>
                    <a:pt x="0" y="782"/>
                  </a:lnTo>
                  <a:lnTo>
                    <a:pt x="0" y="17780"/>
                  </a:lnTo>
                  <a:lnTo>
                    <a:pt x="25" y="17927"/>
                  </a:lnTo>
                  <a:lnTo>
                    <a:pt x="74" y="18073"/>
                  </a:lnTo>
                  <a:lnTo>
                    <a:pt x="123" y="18195"/>
                  </a:lnTo>
                  <a:lnTo>
                    <a:pt x="220" y="18318"/>
                  </a:lnTo>
                  <a:lnTo>
                    <a:pt x="342" y="18415"/>
                  </a:lnTo>
                  <a:lnTo>
                    <a:pt x="489" y="18489"/>
                  </a:lnTo>
                  <a:lnTo>
                    <a:pt x="635" y="18537"/>
                  </a:lnTo>
                  <a:lnTo>
                    <a:pt x="782" y="18562"/>
                  </a:lnTo>
                  <a:lnTo>
                    <a:pt x="14361" y="18562"/>
                  </a:lnTo>
                  <a:lnTo>
                    <a:pt x="14508" y="18537"/>
                  </a:lnTo>
                  <a:lnTo>
                    <a:pt x="14654" y="18489"/>
                  </a:lnTo>
                  <a:lnTo>
                    <a:pt x="14801" y="18415"/>
                  </a:lnTo>
                  <a:lnTo>
                    <a:pt x="14923" y="18318"/>
                  </a:lnTo>
                  <a:lnTo>
                    <a:pt x="15021" y="18195"/>
                  </a:lnTo>
                  <a:lnTo>
                    <a:pt x="15069" y="18073"/>
                  </a:lnTo>
                  <a:lnTo>
                    <a:pt x="15118" y="17927"/>
                  </a:lnTo>
                  <a:lnTo>
                    <a:pt x="15143" y="17780"/>
                  </a:lnTo>
                  <a:lnTo>
                    <a:pt x="15143" y="3859"/>
                  </a:lnTo>
                  <a:lnTo>
                    <a:pt x="12554" y="3859"/>
                  </a:lnTo>
                  <a:lnTo>
                    <a:pt x="12285" y="3835"/>
                  </a:lnTo>
                  <a:lnTo>
                    <a:pt x="12065" y="3761"/>
                  </a:lnTo>
                  <a:lnTo>
                    <a:pt x="11846" y="3639"/>
                  </a:lnTo>
                  <a:lnTo>
                    <a:pt x="11650" y="3468"/>
                  </a:lnTo>
                  <a:lnTo>
                    <a:pt x="11504" y="3297"/>
                  </a:lnTo>
                  <a:lnTo>
                    <a:pt x="11382" y="3078"/>
                  </a:lnTo>
                  <a:lnTo>
                    <a:pt x="11308" y="2833"/>
                  </a:lnTo>
                  <a:lnTo>
                    <a:pt x="11284" y="2589"/>
                  </a:lnTo>
                  <a:lnTo>
                    <a:pt x="1128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12" name="Google Shape;908;p47">
              <a:extLst>
                <a:ext uri="{FF2B5EF4-FFF2-40B4-BE49-F238E27FC236}">
                  <a16:creationId xmlns:a16="http://schemas.microsoft.com/office/drawing/2014/main" id="{135B61D6-2E19-3741-B1C4-3FE8BEB7B4D0}"/>
                </a:ext>
              </a:extLst>
            </p:cNvPr>
            <p:cNvSpPr/>
            <p:nvPr/>
          </p:nvSpPr>
          <p:spPr>
            <a:xfrm>
              <a:off x="915850" y="922575"/>
              <a:ext cx="84275" cy="84275"/>
            </a:xfrm>
            <a:custGeom>
              <a:avLst/>
              <a:gdLst/>
              <a:ahLst/>
              <a:cxnLst/>
              <a:rect l="l" t="t" r="r" b="b"/>
              <a:pathLst>
                <a:path w="3371" h="3371" extrusionOk="0">
                  <a:moveTo>
                    <a:pt x="0" y="0"/>
                  </a:moveTo>
                  <a:lnTo>
                    <a:pt x="0" y="2589"/>
                  </a:lnTo>
                  <a:lnTo>
                    <a:pt x="0" y="2736"/>
                  </a:lnTo>
                  <a:lnTo>
                    <a:pt x="49" y="2882"/>
                  </a:lnTo>
                  <a:lnTo>
                    <a:pt x="122" y="3029"/>
                  </a:lnTo>
                  <a:lnTo>
                    <a:pt x="220" y="3126"/>
                  </a:lnTo>
                  <a:lnTo>
                    <a:pt x="342" y="3224"/>
                  </a:lnTo>
                  <a:lnTo>
                    <a:pt x="464" y="3297"/>
                  </a:lnTo>
                  <a:lnTo>
                    <a:pt x="611" y="3346"/>
                  </a:lnTo>
                  <a:lnTo>
                    <a:pt x="782" y="3371"/>
                  </a:lnTo>
                  <a:lnTo>
                    <a:pt x="3371" y="3371"/>
                  </a:lnTo>
                  <a:lnTo>
                    <a:pt x="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grpSp>
      <p:pic>
        <p:nvPicPr>
          <p:cNvPr id="7" name="Graphic 6" descr="Woman with kid with solid fill">
            <a:extLst>
              <a:ext uri="{FF2B5EF4-FFF2-40B4-BE49-F238E27FC236}">
                <a16:creationId xmlns:a16="http://schemas.microsoft.com/office/drawing/2014/main" id="{7B639A00-1AE2-ED44-B746-E25F2B1E18E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022680" y="3439619"/>
            <a:ext cx="1274939" cy="1274939"/>
          </a:xfrm>
          <a:prstGeom prst="rect">
            <a:avLst/>
          </a:prstGeom>
        </p:spPr>
      </p:pic>
      <p:pic>
        <p:nvPicPr>
          <p:cNvPr id="18" name="Graphic 17" descr="Question Mark with solid fill">
            <a:extLst>
              <a:ext uri="{FF2B5EF4-FFF2-40B4-BE49-F238E27FC236}">
                <a16:creationId xmlns:a16="http://schemas.microsoft.com/office/drawing/2014/main" id="{FA537C9D-43B6-9B40-959D-344748AB004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939738" y="3474912"/>
            <a:ext cx="1156465" cy="1156465"/>
          </a:xfrm>
          <a:prstGeom prst="rect">
            <a:avLst/>
          </a:prstGeom>
        </p:spPr>
      </p:pic>
      <p:grpSp>
        <p:nvGrpSpPr>
          <p:cNvPr id="22" name="Google Shape;905;p47">
            <a:extLst>
              <a:ext uri="{FF2B5EF4-FFF2-40B4-BE49-F238E27FC236}">
                <a16:creationId xmlns:a16="http://schemas.microsoft.com/office/drawing/2014/main" id="{27D32496-85C4-4B4F-8455-59D083F6670F}"/>
              </a:ext>
            </a:extLst>
          </p:cNvPr>
          <p:cNvGrpSpPr/>
          <p:nvPr/>
        </p:nvGrpSpPr>
        <p:grpSpPr>
          <a:xfrm>
            <a:off x="4189333" y="1604580"/>
            <a:ext cx="765333" cy="967170"/>
            <a:chOff x="584925" y="922575"/>
            <a:chExt cx="415200" cy="502525"/>
          </a:xfrm>
        </p:grpSpPr>
        <p:sp>
          <p:nvSpPr>
            <p:cNvPr id="23" name="Google Shape;906;p47">
              <a:extLst>
                <a:ext uri="{FF2B5EF4-FFF2-40B4-BE49-F238E27FC236}">
                  <a16:creationId xmlns:a16="http://schemas.microsoft.com/office/drawing/2014/main" id="{D4C3D09D-9746-1D45-98CC-39B5B30DFF76}"/>
                </a:ext>
              </a:extLst>
            </p:cNvPr>
            <p:cNvSpPr/>
            <p:nvPr/>
          </p:nvSpPr>
          <p:spPr>
            <a:xfrm>
              <a:off x="584925" y="961025"/>
              <a:ext cx="378575" cy="464075"/>
            </a:xfrm>
            <a:custGeom>
              <a:avLst/>
              <a:gdLst/>
              <a:ahLst/>
              <a:cxnLst/>
              <a:rect l="l" t="t" r="r" b="b"/>
              <a:pathLst>
                <a:path w="15143" h="18563" extrusionOk="0">
                  <a:moveTo>
                    <a:pt x="782" y="1"/>
                  </a:moveTo>
                  <a:lnTo>
                    <a:pt x="635" y="25"/>
                  </a:lnTo>
                  <a:lnTo>
                    <a:pt x="489" y="50"/>
                  </a:lnTo>
                  <a:lnTo>
                    <a:pt x="342" y="123"/>
                  </a:lnTo>
                  <a:lnTo>
                    <a:pt x="220" y="196"/>
                  </a:lnTo>
                  <a:lnTo>
                    <a:pt x="122" y="294"/>
                  </a:lnTo>
                  <a:lnTo>
                    <a:pt x="73" y="416"/>
                  </a:lnTo>
                  <a:lnTo>
                    <a:pt x="24" y="563"/>
                  </a:lnTo>
                  <a:lnTo>
                    <a:pt x="0" y="709"/>
                  </a:lnTo>
                  <a:lnTo>
                    <a:pt x="0" y="17708"/>
                  </a:lnTo>
                  <a:lnTo>
                    <a:pt x="24" y="17879"/>
                  </a:lnTo>
                  <a:lnTo>
                    <a:pt x="73" y="18025"/>
                  </a:lnTo>
                  <a:lnTo>
                    <a:pt x="122" y="18172"/>
                  </a:lnTo>
                  <a:lnTo>
                    <a:pt x="220" y="18294"/>
                  </a:lnTo>
                  <a:lnTo>
                    <a:pt x="342" y="18416"/>
                  </a:lnTo>
                  <a:lnTo>
                    <a:pt x="489" y="18489"/>
                  </a:lnTo>
                  <a:lnTo>
                    <a:pt x="635" y="18538"/>
                  </a:lnTo>
                  <a:lnTo>
                    <a:pt x="782" y="18562"/>
                  </a:lnTo>
                  <a:lnTo>
                    <a:pt x="14361" y="18562"/>
                  </a:lnTo>
                  <a:lnTo>
                    <a:pt x="14507" y="18538"/>
                  </a:lnTo>
                  <a:lnTo>
                    <a:pt x="14654" y="18489"/>
                  </a:lnTo>
                  <a:lnTo>
                    <a:pt x="14800" y="18416"/>
                  </a:lnTo>
                  <a:lnTo>
                    <a:pt x="14923" y="18294"/>
                  </a:lnTo>
                  <a:lnTo>
                    <a:pt x="15020" y="18172"/>
                  </a:lnTo>
                  <a:lnTo>
                    <a:pt x="15069" y="18025"/>
                  </a:lnTo>
                  <a:lnTo>
                    <a:pt x="15118" y="17879"/>
                  </a:lnTo>
                  <a:lnTo>
                    <a:pt x="15142" y="17708"/>
                  </a:lnTo>
                  <a:lnTo>
                    <a:pt x="15142" y="17586"/>
                  </a:lnTo>
                  <a:lnTo>
                    <a:pt x="1759" y="17586"/>
                  </a:lnTo>
                  <a:lnTo>
                    <a:pt x="1612" y="17561"/>
                  </a:lnTo>
                  <a:lnTo>
                    <a:pt x="1465" y="17512"/>
                  </a:lnTo>
                  <a:lnTo>
                    <a:pt x="1319" y="17439"/>
                  </a:lnTo>
                  <a:lnTo>
                    <a:pt x="1197" y="17317"/>
                  </a:lnTo>
                  <a:lnTo>
                    <a:pt x="1099" y="17195"/>
                  </a:lnTo>
                  <a:lnTo>
                    <a:pt x="1050" y="17048"/>
                  </a:lnTo>
                  <a:lnTo>
                    <a:pt x="1001" y="16902"/>
                  </a:lnTo>
                  <a:lnTo>
                    <a:pt x="977" y="16731"/>
                  </a:lnTo>
                  <a:lnTo>
                    <a:pt x="977" y="1"/>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24" name="Google Shape;907;p47">
              <a:extLst>
                <a:ext uri="{FF2B5EF4-FFF2-40B4-BE49-F238E27FC236}">
                  <a16:creationId xmlns:a16="http://schemas.microsoft.com/office/drawing/2014/main" id="{971893CB-3FBD-2748-931A-538152058910}"/>
                </a:ext>
              </a:extLst>
            </p:cNvPr>
            <p:cNvSpPr/>
            <p:nvPr/>
          </p:nvSpPr>
          <p:spPr>
            <a:xfrm>
              <a:off x="621550" y="922575"/>
              <a:ext cx="378575" cy="464050"/>
            </a:xfrm>
            <a:custGeom>
              <a:avLst/>
              <a:gdLst/>
              <a:ahLst/>
              <a:cxnLst/>
              <a:rect l="l" t="t" r="r" b="b"/>
              <a:pathLst>
                <a:path w="15143" h="18562" extrusionOk="0">
                  <a:moveTo>
                    <a:pt x="13140" y="6472"/>
                  </a:moveTo>
                  <a:lnTo>
                    <a:pt x="13238" y="6497"/>
                  </a:lnTo>
                  <a:lnTo>
                    <a:pt x="13311" y="6546"/>
                  </a:lnTo>
                  <a:lnTo>
                    <a:pt x="13360" y="6619"/>
                  </a:lnTo>
                  <a:lnTo>
                    <a:pt x="13384" y="6717"/>
                  </a:lnTo>
                  <a:lnTo>
                    <a:pt x="13360" y="6814"/>
                  </a:lnTo>
                  <a:lnTo>
                    <a:pt x="13311" y="6888"/>
                  </a:lnTo>
                  <a:lnTo>
                    <a:pt x="13238" y="6936"/>
                  </a:lnTo>
                  <a:lnTo>
                    <a:pt x="13140" y="6961"/>
                  </a:lnTo>
                  <a:lnTo>
                    <a:pt x="2003" y="6961"/>
                  </a:lnTo>
                  <a:lnTo>
                    <a:pt x="1905" y="6936"/>
                  </a:lnTo>
                  <a:lnTo>
                    <a:pt x="1832" y="6888"/>
                  </a:lnTo>
                  <a:lnTo>
                    <a:pt x="1783" y="6814"/>
                  </a:lnTo>
                  <a:lnTo>
                    <a:pt x="1759" y="6717"/>
                  </a:lnTo>
                  <a:lnTo>
                    <a:pt x="1783" y="6619"/>
                  </a:lnTo>
                  <a:lnTo>
                    <a:pt x="1832" y="6546"/>
                  </a:lnTo>
                  <a:lnTo>
                    <a:pt x="1905" y="6497"/>
                  </a:lnTo>
                  <a:lnTo>
                    <a:pt x="2003" y="6472"/>
                  </a:lnTo>
                  <a:close/>
                  <a:moveTo>
                    <a:pt x="13238" y="8793"/>
                  </a:moveTo>
                  <a:lnTo>
                    <a:pt x="13311" y="8866"/>
                  </a:lnTo>
                  <a:lnTo>
                    <a:pt x="13360" y="8939"/>
                  </a:lnTo>
                  <a:lnTo>
                    <a:pt x="13384" y="9037"/>
                  </a:lnTo>
                  <a:lnTo>
                    <a:pt x="13360" y="9135"/>
                  </a:lnTo>
                  <a:lnTo>
                    <a:pt x="13311" y="9208"/>
                  </a:lnTo>
                  <a:lnTo>
                    <a:pt x="13238" y="9257"/>
                  </a:lnTo>
                  <a:lnTo>
                    <a:pt x="13140" y="9281"/>
                  </a:lnTo>
                  <a:lnTo>
                    <a:pt x="2003" y="9281"/>
                  </a:lnTo>
                  <a:lnTo>
                    <a:pt x="1905" y="9257"/>
                  </a:lnTo>
                  <a:lnTo>
                    <a:pt x="1832" y="9208"/>
                  </a:lnTo>
                  <a:lnTo>
                    <a:pt x="1783" y="9135"/>
                  </a:lnTo>
                  <a:lnTo>
                    <a:pt x="1759" y="9037"/>
                  </a:lnTo>
                  <a:lnTo>
                    <a:pt x="1783" y="8939"/>
                  </a:lnTo>
                  <a:lnTo>
                    <a:pt x="1832" y="8866"/>
                  </a:lnTo>
                  <a:lnTo>
                    <a:pt x="1905" y="8793"/>
                  </a:lnTo>
                  <a:close/>
                  <a:moveTo>
                    <a:pt x="13140" y="11088"/>
                  </a:moveTo>
                  <a:lnTo>
                    <a:pt x="13238" y="11113"/>
                  </a:lnTo>
                  <a:lnTo>
                    <a:pt x="13311" y="11162"/>
                  </a:lnTo>
                  <a:lnTo>
                    <a:pt x="13360" y="11235"/>
                  </a:lnTo>
                  <a:lnTo>
                    <a:pt x="13384" y="11333"/>
                  </a:lnTo>
                  <a:lnTo>
                    <a:pt x="13360" y="11430"/>
                  </a:lnTo>
                  <a:lnTo>
                    <a:pt x="13311" y="11504"/>
                  </a:lnTo>
                  <a:lnTo>
                    <a:pt x="13238" y="11552"/>
                  </a:lnTo>
                  <a:lnTo>
                    <a:pt x="13140" y="11577"/>
                  </a:lnTo>
                  <a:lnTo>
                    <a:pt x="2003" y="11577"/>
                  </a:lnTo>
                  <a:lnTo>
                    <a:pt x="1905" y="11552"/>
                  </a:lnTo>
                  <a:lnTo>
                    <a:pt x="1832" y="11504"/>
                  </a:lnTo>
                  <a:lnTo>
                    <a:pt x="1783" y="11430"/>
                  </a:lnTo>
                  <a:lnTo>
                    <a:pt x="1759" y="11333"/>
                  </a:lnTo>
                  <a:lnTo>
                    <a:pt x="1783" y="11235"/>
                  </a:lnTo>
                  <a:lnTo>
                    <a:pt x="1832" y="11162"/>
                  </a:lnTo>
                  <a:lnTo>
                    <a:pt x="1905" y="11113"/>
                  </a:lnTo>
                  <a:lnTo>
                    <a:pt x="2003" y="11088"/>
                  </a:lnTo>
                  <a:close/>
                  <a:moveTo>
                    <a:pt x="8255" y="13409"/>
                  </a:moveTo>
                  <a:lnTo>
                    <a:pt x="8353" y="13433"/>
                  </a:lnTo>
                  <a:lnTo>
                    <a:pt x="8426" y="13482"/>
                  </a:lnTo>
                  <a:lnTo>
                    <a:pt x="8475" y="13555"/>
                  </a:lnTo>
                  <a:lnTo>
                    <a:pt x="8500" y="13653"/>
                  </a:lnTo>
                  <a:lnTo>
                    <a:pt x="8475" y="13750"/>
                  </a:lnTo>
                  <a:lnTo>
                    <a:pt x="8426" y="13824"/>
                  </a:lnTo>
                  <a:lnTo>
                    <a:pt x="8353" y="13873"/>
                  </a:lnTo>
                  <a:lnTo>
                    <a:pt x="8255" y="13897"/>
                  </a:lnTo>
                  <a:lnTo>
                    <a:pt x="2003" y="13897"/>
                  </a:lnTo>
                  <a:lnTo>
                    <a:pt x="1905" y="13873"/>
                  </a:lnTo>
                  <a:lnTo>
                    <a:pt x="1832" y="13824"/>
                  </a:lnTo>
                  <a:lnTo>
                    <a:pt x="1783" y="13750"/>
                  </a:lnTo>
                  <a:lnTo>
                    <a:pt x="1759" y="13653"/>
                  </a:lnTo>
                  <a:lnTo>
                    <a:pt x="1783" y="13555"/>
                  </a:lnTo>
                  <a:lnTo>
                    <a:pt x="1832" y="13482"/>
                  </a:lnTo>
                  <a:lnTo>
                    <a:pt x="1905" y="13433"/>
                  </a:lnTo>
                  <a:lnTo>
                    <a:pt x="2003" y="13409"/>
                  </a:lnTo>
                  <a:close/>
                  <a:moveTo>
                    <a:pt x="635" y="0"/>
                  </a:moveTo>
                  <a:lnTo>
                    <a:pt x="489" y="49"/>
                  </a:lnTo>
                  <a:lnTo>
                    <a:pt x="342" y="122"/>
                  </a:lnTo>
                  <a:lnTo>
                    <a:pt x="220" y="220"/>
                  </a:lnTo>
                  <a:lnTo>
                    <a:pt x="123" y="342"/>
                  </a:lnTo>
                  <a:lnTo>
                    <a:pt x="74" y="464"/>
                  </a:lnTo>
                  <a:lnTo>
                    <a:pt x="25" y="611"/>
                  </a:lnTo>
                  <a:lnTo>
                    <a:pt x="0" y="782"/>
                  </a:lnTo>
                  <a:lnTo>
                    <a:pt x="0" y="17780"/>
                  </a:lnTo>
                  <a:lnTo>
                    <a:pt x="25" y="17927"/>
                  </a:lnTo>
                  <a:lnTo>
                    <a:pt x="74" y="18073"/>
                  </a:lnTo>
                  <a:lnTo>
                    <a:pt x="123" y="18195"/>
                  </a:lnTo>
                  <a:lnTo>
                    <a:pt x="220" y="18318"/>
                  </a:lnTo>
                  <a:lnTo>
                    <a:pt x="342" y="18415"/>
                  </a:lnTo>
                  <a:lnTo>
                    <a:pt x="489" y="18489"/>
                  </a:lnTo>
                  <a:lnTo>
                    <a:pt x="635" y="18537"/>
                  </a:lnTo>
                  <a:lnTo>
                    <a:pt x="782" y="18562"/>
                  </a:lnTo>
                  <a:lnTo>
                    <a:pt x="14361" y="18562"/>
                  </a:lnTo>
                  <a:lnTo>
                    <a:pt x="14508" y="18537"/>
                  </a:lnTo>
                  <a:lnTo>
                    <a:pt x="14654" y="18489"/>
                  </a:lnTo>
                  <a:lnTo>
                    <a:pt x="14801" y="18415"/>
                  </a:lnTo>
                  <a:lnTo>
                    <a:pt x="14923" y="18318"/>
                  </a:lnTo>
                  <a:lnTo>
                    <a:pt x="15021" y="18195"/>
                  </a:lnTo>
                  <a:lnTo>
                    <a:pt x="15069" y="18073"/>
                  </a:lnTo>
                  <a:lnTo>
                    <a:pt x="15118" y="17927"/>
                  </a:lnTo>
                  <a:lnTo>
                    <a:pt x="15143" y="17780"/>
                  </a:lnTo>
                  <a:lnTo>
                    <a:pt x="15143" y="3859"/>
                  </a:lnTo>
                  <a:lnTo>
                    <a:pt x="12554" y="3859"/>
                  </a:lnTo>
                  <a:lnTo>
                    <a:pt x="12285" y="3835"/>
                  </a:lnTo>
                  <a:lnTo>
                    <a:pt x="12065" y="3761"/>
                  </a:lnTo>
                  <a:lnTo>
                    <a:pt x="11846" y="3639"/>
                  </a:lnTo>
                  <a:lnTo>
                    <a:pt x="11650" y="3468"/>
                  </a:lnTo>
                  <a:lnTo>
                    <a:pt x="11504" y="3297"/>
                  </a:lnTo>
                  <a:lnTo>
                    <a:pt x="11382" y="3078"/>
                  </a:lnTo>
                  <a:lnTo>
                    <a:pt x="11308" y="2833"/>
                  </a:lnTo>
                  <a:lnTo>
                    <a:pt x="11284" y="2589"/>
                  </a:lnTo>
                  <a:lnTo>
                    <a:pt x="11284"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sp>
          <p:nvSpPr>
            <p:cNvPr id="25" name="Google Shape;908;p47">
              <a:extLst>
                <a:ext uri="{FF2B5EF4-FFF2-40B4-BE49-F238E27FC236}">
                  <a16:creationId xmlns:a16="http://schemas.microsoft.com/office/drawing/2014/main" id="{B74BE0BF-3E5D-9B41-AD52-6B4182BA819C}"/>
                </a:ext>
              </a:extLst>
            </p:cNvPr>
            <p:cNvSpPr/>
            <p:nvPr/>
          </p:nvSpPr>
          <p:spPr>
            <a:xfrm>
              <a:off x="915850" y="922575"/>
              <a:ext cx="84275" cy="84275"/>
            </a:xfrm>
            <a:custGeom>
              <a:avLst/>
              <a:gdLst/>
              <a:ahLst/>
              <a:cxnLst/>
              <a:rect l="l" t="t" r="r" b="b"/>
              <a:pathLst>
                <a:path w="3371" h="3371" extrusionOk="0">
                  <a:moveTo>
                    <a:pt x="0" y="0"/>
                  </a:moveTo>
                  <a:lnTo>
                    <a:pt x="0" y="2589"/>
                  </a:lnTo>
                  <a:lnTo>
                    <a:pt x="0" y="2736"/>
                  </a:lnTo>
                  <a:lnTo>
                    <a:pt x="49" y="2882"/>
                  </a:lnTo>
                  <a:lnTo>
                    <a:pt x="122" y="3029"/>
                  </a:lnTo>
                  <a:lnTo>
                    <a:pt x="220" y="3126"/>
                  </a:lnTo>
                  <a:lnTo>
                    <a:pt x="342" y="3224"/>
                  </a:lnTo>
                  <a:lnTo>
                    <a:pt x="464" y="3297"/>
                  </a:lnTo>
                  <a:lnTo>
                    <a:pt x="611" y="3346"/>
                  </a:lnTo>
                  <a:lnTo>
                    <a:pt x="782" y="3371"/>
                  </a:lnTo>
                  <a:lnTo>
                    <a:pt x="3371" y="3371"/>
                  </a:lnTo>
                  <a:lnTo>
                    <a:pt x="0" y="0"/>
                  </a:lnTo>
                  <a:close/>
                </a:path>
              </a:pathLst>
            </a:cu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endParaRPr>
            </a:p>
          </p:txBody>
        </p:sp>
      </p:grpSp>
    </p:spTree>
    <p:extLst>
      <p:ext uri="{BB962C8B-B14F-4D97-AF65-F5344CB8AC3E}">
        <p14:creationId xmlns:p14="http://schemas.microsoft.com/office/powerpoint/2010/main" val="4512265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51"/>
        <p:cNvGrpSpPr/>
        <p:nvPr/>
      </p:nvGrpSpPr>
      <p:grpSpPr>
        <a:xfrm>
          <a:off x="0" y="0"/>
          <a:ext cx="0" cy="0"/>
          <a:chOff x="0" y="0"/>
          <a:chExt cx="0" cy="0"/>
        </a:xfrm>
      </p:grpSpPr>
      <p:sp>
        <p:nvSpPr>
          <p:cNvPr id="353" name="Google Shape;353;p25"/>
          <p:cNvSpPr txBox="1">
            <a:spLocks noGrp="1"/>
          </p:cNvSpPr>
          <p:nvPr>
            <p:ph type="title" idx="4294967295"/>
          </p:nvPr>
        </p:nvSpPr>
        <p:spPr>
          <a:xfrm>
            <a:off x="1566750" y="995599"/>
            <a:ext cx="6010500" cy="3963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r>
              <a:rPr lang="en" dirty="0"/>
              <a:t>Objective:</a:t>
            </a:r>
            <a:endParaRPr dirty="0"/>
          </a:p>
        </p:txBody>
      </p:sp>
      <p:sp>
        <p:nvSpPr>
          <p:cNvPr id="355" name="Google Shape;355;p25"/>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8</a:t>
            </a:fld>
            <a:endParaRPr/>
          </a:p>
        </p:txBody>
      </p:sp>
      <p:sp>
        <p:nvSpPr>
          <p:cNvPr id="14" name="Google Shape;219;p14">
            <a:extLst>
              <a:ext uri="{FF2B5EF4-FFF2-40B4-BE49-F238E27FC236}">
                <a16:creationId xmlns:a16="http://schemas.microsoft.com/office/drawing/2014/main" id="{69BB98F6-FA48-C040-9A62-B504F83D792C}"/>
              </a:ext>
            </a:extLst>
          </p:cNvPr>
          <p:cNvSpPr txBox="1">
            <a:spLocks/>
          </p:cNvSpPr>
          <p:nvPr/>
        </p:nvSpPr>
        <p:spPr>
          <a:xfrm>
            <a:off x="961825" y="1506534"/>
            <a:ext cx="7518759" cy="2930532"/>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330200" algn="l" rtl="0">
              <a:lnSpc>
                <a:spcPct val="115000"/>
              </a:lnSpc>
              <a:spcBef>
                <a:spcPts val="0"/>
              </a:spcBef>
              <a:spcAft>
                <a:spcPts val="0"/>
              </a:spcAft>
              <a:buClr>
                <a:schemeClr val="accent5"/>
              </a:buClr>
              <a:buSzPts val="1600"/>
              <a:buFont typeface="Catamaran Thin"/>
              <a:buChar char="⬢"/>
              <a:defRPr sz="2400" b="0" i="0" u="none" strike="noStrike" cap="none">
                <a:solidFill>
                  <a:schemeClr val="dk1"/>
                </a:solidFill>
                <a:latin typeface="Catamaran Thin"/>
                <a:ea typeface="Catamaran Thin"/>
                <a:cs typeface="Catamaran Thin"/>
                <a:sym typeface="Catamaran Thin"/>
              </a:defRPr>
            </a:lvl1pPr>
            <a:lvl2pPr marL="914400" marR="0" lvl="1" indent="-330200" algn="l" rtl="0">
              <a:lnSpc>
                <a:spcPct val="115000"/>
              </a:lnSpc>
              <a:spcBef>
                <a:spcPts val="800"/>
              </a:spcBef>
              <a:spcAft>
                <a:spcPts val="0"/>
              </a:spcAft>
              <a:buClr>
                <a:schemeClr val="accent5"/>
              </a:buClr>
              <a:buSzPts val="1600"/>
              <a:buFont typeface="Catamaran Thin"/>
              <a:buChar char="⬡"/>
              <a:defRPr sz="2400" b="0" i="0" u="none" strike="noStrike" cap="none">
                <a:solidFill>
                  <a:schemeClr val="dk1"/>
                </a:solidFill>
                <a:latin typeface="Catamaran Thin"/>
                <a:ea typeface="Catamaran Thin"/>
                <a:cs typeface="Catamaran Thin"/>
                <a:sym typeface="Catamaran Thin"/>
              </a:defRPr>
            </a:lvl2pPr>
            <a:lvl3pPr marL="1371600" marR="0" lvl="2" indent="-330200" algn="l" rtl="0">
              <a:lnSpc>
                <a:spcPct val="115000"/>
              </a:lnSpc>
              <a:spcBef>
                <a:spcPts val="800"/>
              </a:spcBef>
              <a:spcAft>
                <a:spcPts val="0"/>
              </a:spcAft>
              <a:buClr>
                <a:schemeClr val="dk2"/>
              </a:buClr>
              <a:buSzPts val="1600"/>
              <a:buFont typeface="Catamaran Thin"/>
              <a:buChar char="⬡"/>
              <a:defRPr sz="2400" b="0" i="0" u="none" strike="noStrike" cap="none">
                <a:solidFill>
                  <a:schemeClr val="dk1"/>
                </a:solidFill>
                <a:latin typeface="Catamaran Thin"/>
                <a:ea typeface="Catamaran Thin"/>
                <a:cs typeface="Catamaran Thin"/>
                <a:sym typeface="Catamaran Thin"/>
              </a:defRPr>
            </a:lvl3pPr>
            <a:lvl4pPr marL="1828800" marR="0" lvl="3" indent="-381000" algn="l" rtl="0">
              <a:lnSpc>
                <a:spcPct val="115000"/>
              </a:lnSpc>
              <a:spcBef>
                <a:spcPts val="800"/>
              </a:spcBef>
              <a:spcAft>
                <a:spcPts val="0"/>
              </a:spcAft>
              <a:buClr>
                <a:schemeClr val="dk1"/>
              </a:buClr>
              <a:buSzPts val="2400"/>
              <a:buFont typeface="Catamaran Thin"/>
              <a:buChar char="●"/>
              <a:defRPr sz="2400" b="0" i="0" u="none" strike="noStrike" cap="none">
                <a:solidFill>
                  <a:schemeClr val="dk1"/>
                </a:solidFill>
                <a:latin typeface="Catamaran Thin"/>
                <a:ea typeface="Catamaran Thin"/>
                <a:cs typeface="Catamaran Thin"/>
                <a:sym typeface="Catamaran Thin"/>
              </a:defRPr>
            </a:lvl4pPr>
            <a:lvl5pPr marL="2286000" marR="0" lvl="4" indent="-381000" algn="l" rtl="0">
              <a:lnSpc>
                <a:spcPct val="115000"/>
              </a:lnSpc>
              <a:spcBef>
                <a:spcPts val="800"/>
              </a:spcBef>
              <a:spcAft>
                <a:spcPts val="0"/>
              </a:spcAft>
              <a:buClr>
                <a:schemeClr val="dk1"/>
              </a:buClr>
              <a:buSzPts val="2400"/>
              <a:buFont typeface="Catamaran Thin"/>
              <a:buChar char="○"/>
              <a:defRPr sz="2400" b="0" i="0" u="none" strike="noStrike" cap="none">
                <a:solidFill>
                  <a:schemeClr val="dk1"/>
                </a:solidFill>
                <a:latin typeface="Catamaran Thin"/>
                <a:ea typeface="Catamaran Thin"/>
                <a:cs typeface="Catamaran Thin"/>
                <a:sym typeface="Catamaran Thin"/>
              </a:defRPr>
            </a:lvl5pPr>
            <a:lvl6pPr marL="2743200" marR="0" lvl="5" indent="-381000" algn="l" rtl="0">
              <a:lnSpc>
                <a:spcPct val="115000"/>
              </a:lnSpc>
              <a:spcBef>
                <a:spcPts val="800"/>
              </a:spcBef>
              <a:spcAft>
                <a:spcPts val="0"/>
              </a:spcAft>
              <a:buClr>
                <a:schemeClr val="dk1"/>
              </a:buClr>
              <a:buSzPts val="2400"/>
              <a:buFont typeface="Catamaran Thin"/>
              <a:buChar char="■"/>
              <a:defRPr sz="2400" b="0" i="0" u="none" strike="noStrike" cap="none">
                <a:solidFill>
                  <a:schemeClr val="dk1"/>
                </a:solidFill>
                <a:latin typeface="Catamaran Thin"/>
                <a:ea typeface="Catamaran Thin"/>
                <a:cs typeface="Catamaran Thin"/>
                <a:sym typeface="Catamaran Thin"/>
              </a:defRPr>
            </a:lvl6pPr>
            <a:lvl7pPr marL="3200400" marR="0" lvl="6" indent="-381000" algn="l" rtl="0">
              <a:lnSpc>
                <a:spcPct val="115000"/>
              </a:lnSpc>
              <a:spcBef>
                <a:spcPts val="800"/>
              </a:spcBef>
              <a:spcAft>
                <a:spcPts val="0"/>
              </a:spcAft>
              <a:buClr>
                <a:schemeClr val="dk1"/>
              </a:buClr>
              <a:buSzPts val="2400"/>
              <a:buFont typeface="Catamaran Thin"/>
              <a:buChar char="●"/>
              <a:defRPr sz="2400" b="0" i="0" u="none" strike="noStrike" cap="none">
                <a:solidFill>
                  <a:schemeClr val="dk1"/>
                </a:solidFill>
                <a:latin typeface="Catamaran Thin"/>
                <a:ea typeface="Catamaran Thin"/>
                <a:cs typeface="Catamaran Thin"/>
                <a:sym typeface="Catamaran Thin"/>
              </a:defRPr>
            </a:lvl7pPr>
            <a:lvl8pPr marL="3657600" marR="0" lvl="7" indent="-381000" algn="l" rtl="0">
              <a:lnSpc>
                <a:spcPct val="115000"/>
              </a:lnSpc>
              <a:spcBef>
                <a:spcPts val="800"/>
              </a:spcBef>
              <a:spcAft>
                <a:spcPts val="0"/>
              </a:spcAft>
              <a:buClr>
                <a:schemeClr val="dk1"/>
              </a:buClr>
              <a:buSzPts val="2400"/>
              <a:buFont typeface="Catamaran Thin"/>
              <a:buChar char="○"/>
              <a:defRPr sz="2400" b="0" i="0" u="none" strike="noStrike" cap="none">
                <a:solidFill>
                  <a:schemeClr val="dk1"/>
                </a:solidFill>
                <a:latin typeface="Catamaran Thin"/>
                <a:ea typeface="Catamaran Thin"/>
                <a:cs typeface="Catamaran Thin"/>
                <a:sym typeface="Catamaran Thin"/>
              </a:defRPr>
            </a:lvl8pPr>
            <a:lvl9pPr marL="4114800" marR="0" lvl="8" indent="-381000" algn="l" rtl="0">
              <a:lnSpc>
                <a:spcPct val="115000"/>
              </a:lnSpc>
              <a:spcBef>
                <a:spcPts val="800"/>
              </a:spcBef>
              <a:spcAft>
                <a:spcPts val="800"/>
              </a:spcAft>
              <a:buClr>
                <a:schemeClr val="dk1"/>
              </a:buClr>
              <a:buSzPts val="2400"/>
              <a:buFont typeface="Catamaran Thin"/>
              <a:buChar char="■"/>
              <a:defRPr sz="2400" b="0" i="0" u="none" strike="noStrike" cap="none">
                <a:solidFill>
                  <a:schemeClr val="dk1"/>
                </a:solidFill>
                <a:latin typeface="Catamaran Thin"/>
                <a:ea typeface="Catamaran Thin"/>
                <a:cs typeface="Catamaran Thin"/>
                <a:sym typeface="Catamaran Thin"/>
              </a:defRPr>
            </a:lvl9pPr>
          </a:lstStyle>
          <a:p>
            <a:pPr marL="0" indent="0" algn="ctr">
              <a:buFont typeface="Catamaran Thin"/>
              <a:buNone/>
            </a:pPr>
            <a:r>
              <a:rPr lang="en-CA" sz="3200" b="1" dirty="0">
                <a:solidFill>
                  <a:schemeClr val="tx1"/>
                </a:solidFill>
              </a:rPr>
              <a:t>Identify what caregivers and their Autistic children need to have comfortable and accessible needle procedures.</a:t>
            </a:r>
            <a:endParaRPr lang="en-CA" sz="3200" b="1"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Google Shape;226;p15"/>
          <p:cNvSpPr txBox="1">
            <a:spLocks noGrp="1"/>
          </p:cNvSpPr>
          <p:nvPr>
            <p:ph type="ctrTitle"/>
          </p:nvPr>
        </p:nvSpPr>
        <p:spPr>
          <a:xfrm>
            <a:off x="2305150" y="2884378"/>
            <a:ext cx="5811000" cy="4758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r>
              <a:rPr lang="en" dirty="0"/>
              <a:t>Method and Sample</a:t>
            </a:r>
            <a:endParaRPr dirty="0"/>
          </a:p>
        </p:txBody>
      </p:sp>
      <p:sp>
        <p:nvSpPr>
          <p:cNvPr id="228" name="Google Shape;228;p15"/>
          <p:cNvSpPr txBox="1"/>
          <p:nvPr/>
        </p:nvSpPr>
        <p:spPr>
          <a:xfrm>
            <a:off x="77600" y="2201325"/>
            <a:ext cx="2004000" cy="2201400"/>
          </a:xfrm>
          <a:prstGeom prst="rect">
            <a:avLst/>
          </a:prstGeom>
          <a:noFill/>
          <a:ln>
            <a:noFill/>
          </a:ln>
        </p:spPr>
        <p:txBody>
          <a:bodyPr spcFirstLastPara="1" wrap="square" lIns="91425" tIns="91425" rIns="91425" bIns="91425" anchor="ctr" anchorCtr="0">
            <a:noAutofit/>
          </a:bodyPr>
          <a:lstStyle/>
          <a:p>
            <a:pPr marL="0" marR="0" lvl="0" indent="0" algn="ctr" rtl="0">
              <a:lnSpc>
                <a:spcPct val="90000"/>
              </a:lnSpc>
              <a:spcBef>
                <a:spcPts val="0"/>
              </a:spcBef>
              <a:spcAft>
                <a:spcPts val="0"/>
              </a:spcAft>
              <a:buNone/>
            </a:pPr>
            <a:r>
              <a:rPr lang="en" sz="9600" b="1" dirty="0">
                <a:solidFill>
                  <a:schemeClr val="lt1"/>
                </a:solidFill>
                <a:latin typeface="Catamaran"/>
                <a:ea typeface="Catamaran"/>
                <a:cs typeface="Catamaran"/>
                <a:sym typeface="Catamaran"/>
              </a:rPr>
              <a:t>2</a:t>
            </a:r>
            <a:endParaRPr sz="9600" b="1" dirty="0">
              <a:solidFill>
                <a:schemeClr val="lt1"/>
              </a:solidFill>
              <a:latin typeface="Catamaran"/>
              <a:ea typeface="Catamaran"/>
              <a:cs typeface="Catamaran"/>
              <a:sym typeface="Catamaran"/>
            </a:endParaRPr>
          </a:p>
        </p:txBody>
      </p:sp>
    </p:spTree>
    <p:extLst>
      <p:ext uri="{BB962C8B-B14F-4D97-AF65-F5344CB8AC3E}">
        <p14:creationId xmlns:p14="http://schemas.microsoft.com/office/powerpoint/2010/main" val="1440382784"/>
      </p:ext>
    </p:extLst>
  </p:cSld>
  <p:clrMapOvr>
    <a:masterClrMapping/>
  </p:clrMapOvr>
</p:sld>
</file>

<file path=ppt/theme/theme1.xml><?xml version="1.0" encoding="utf-8"?>
<a:theme xmlns:a="http://schemas.openxmlformats.org/drawingml/2006/main" name="Dauphin template">
  <a:themeElements>
    <a:clrScheme name="Custom 347">
      <a:dk1>
        <a:srgbClr val="210635"/>
      </a:dk1>
      <a:lt1>
        <a:srgbClr val="FFFFFF"/>
      </a:lt1>
      <a:dk2>
        <a:srgbClr val="89828F"/>
      </a:dk2>
      <a:lt2>
        <a:srgbClr val="F4F3F8"/>
      </a:lt2>
      <a:accent1>
        <a:srgbClr val="725DCF"/>
      </a:accent1>
      <a:accent2>
        <a:srgbClr val="BD6DE0"/>
      </a:accent2>
      <a:accent3>
        <a:srgbClr val="F07249"/>
      </a:accent3>
      <a:accent4>
        <a:srgbClr val="FFB200"/>
      </a:accent4>
      <a:accent5>
        <a:srgbClr val="9D91EE"/>
      </a:accent5>
      <a:accent6>
        <a:srgbClr val="3691E0"/>
      </a:accent6>
      <a:hlink>
        <a:srgbClr val="6A5DCF"/>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3032</TotalTime>
  <Words>6559</Words>
  <Application>Microsoft Macintosh PowerPoint</Application>
  <PresentationFormat>On-screen Show (16:9)</PresentationFormat>
  <Paragraphs>477</Paragraphs>
  <Slides>53</Slides>
  <Notes>53</Notes>
  <HiddenSlides>10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53</vt:i4>
      </vt:variant>
    </vt:vector>
  </HeadingPairs>
  <TitlesOfParts>
    <vt:vector size="59" baseType="lpstr">
      <vt:lpstr>Catamaran Thin</vt:lpstr>
      <vt:lpstr>Calibri</vt:lpstr>
      <vt:lpstr>Arial</vt:lpstr>
      <vt:lpstr>Wingdings</vt:lpstr>
      <vt:lpstr>Catamaran</vt:lpstr>
      <vt:lpstr>Dauphin template</vt:lpstr>
      <vt:lpstr>Let’s Listen:  What do Caregivers Have to say About Reducing Their Autistic Child’s Needle Fear and Pain?</vt:lpstr>
      <vt:lpstr>HELLO!</vt:lpstr>
      <vt:lpstr>Introduction</vt:lpstr>
      <vt:lpstr>Needle Pain and Fear </vt:lpstr>
      <vt:lpstr>Why are Needles Difficult?</vt:lpstr>
      <vt:lpstr>Why are Needles Difficult?</vt:lpstr>
      <vt:lpstr>Gaps in the Literature</vt:lpstr>
      <vt:lpstr>Objective:</vt:lpstr>
      <vt:lpstr>Method and Sample</vt:lpstr>
      <vt:lpstr>Procedure</vt:lpstr>
      <vt:lpstr>CAREGIVER DEMOGRAPHICS</vt:lpstr>
      <vt:lpstr>CHILD DEMOGRAPHICS</vt:lpstr>
      <vt:lpstr>Data Analysis</vt:lpstr>
      <vt:lpstr>Thematic Analysis</vt:lpstr>
      <vt:lpstr>Thematic Analysis</vt:lpstr>
      <vt:lpstr>Research Question:</vt:lpstr>
      <vt:lpstr>Preliminary Findings</vt:lpstr>
      <vt:lpstr>PowerPoint Presentation</vt:lpstr>
      <vt:lpstr>Resources are not One Size Fits All</vt:lpstr>
      <vt:lpstr>PowerPoint Presentation</vt:lpstr>
      <vt:lpstr>PowerPoint Presentation</vt:lpstr>
      <vt:lpstr>PowerPoint Presentation</vt:lpstr>
      <vt:lpstr>PowerPoint Presentation</vt:lpstr>
      <vt:lpstr>Medical Environments are not Autism-friendly </vt:lpstr>
      <vt:lpstr>PowerPoint Presentation</vt:lpstr>
      <vt:lpstr>PowerPoint Presentation</vt:lpstr>
      <vt:lpstr>PowerPoint Presentation</vt:lpstr>
      <vt:lpstr>Coping Strategies may Need Accommodations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Implications</vt:lpstr>
      <vt:lpstr>PowerPoint Presentation</vt:lpstr>
      <vt:lpstr>Implications &amp; Future Directions</vt:lpstr>
      <vt:lpstr>References</vt:lpstr>
      <vt:lpstr>References</vt:lpstr>
      <vt:lpstr>References</vt:lpstr>
      <vt:lpstr>References</vt:lpstr>
      <vt:lpstr>CREDITS</vt:lpstr>
      <vt:lpstr>THANKS!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THIS IS YOUR PRESENTATION TITLE</dc:title>
  <cp:lastModifiedBy>Olivia Dobson (137151d)</cp:lastModifiedBy>
  <cp:revision>56</cp:revision>
  <dcterms:modified xsi:type="dcterms:W3CDTF">2022-04-11T19:44:58Z</dcterms:modified>
</cp:coreProperties>
</file>